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7" r:id="rId3"/>
    <p:sldId id="278" r:id="rId4"/>
    <p:sldId id="280" r:id="rId5"/>
    <p:sldId id="283" r:id="rId6"/>
    <p:sldId id="262" r:id="rId7"/>
    <p:sldId id="285" r:id="rId8"/>
    <p:sldId id="261" r:id="rId9"/>
    <p:sldId id="263" r:id="rId10"/>
    <p:sldId id="267" r:id="rId11"/>
    <p:sldId id="266" r:id="rId12"/>
    <p:sldId id="275" r:id="rId13"/>
    <p:sldId id="279" r:id="rId14"/>
    <p:sldId id="288" r:id="rId15"/>
    <p:sldId id="289" r:id="rId16"/>
    <p:sldId id="290" r:id="rId17"/>
    <p:sldId id="282" r:id="rId18"/>
    <p:sldId id="273"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79" d="100"/>
          <a:sy n="79" d="100"/>
        </p:scale>
        <p:origin x="1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A22400-1C9A-4D7A-99BF-7C4BB0FBD5D5}"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698D8-7B3B-4128-9859-37E8CA8CD335}" type="slidenum">
              <a:rPr lang="en-US" smtClean="0"/>
              <a:t>‹#›</a:t>
            </a:fld>
            <a:endParaRPr lang="en-US"/>
          </a:p>
        </p:txBody>
      </p:sp>
    </p:spTree>
    <p:extLst>
      <p:ext uri="{BB962C8B-B14F-4D97-AF65-F5344CB8AC3E}">
        <p14:creationId xmlns:p14="http://schemas.microsoft.com/office/powerpoint/2010/main" val="4294031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A22400-1C9A-4D7A-99BF-7C4BB0FBD5D5}"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698D8-7B3B-4128-9859-37E8CA8CD335}" type="slidenum">
              <a:rPr lang="en-US" smtClean="0"/>
              <a:t>‹#›</a:t>
            </a:fld>
            <a:endParaRPr lang="en-US"/>
          </a:p>
        </p:txBody>
      </p:sp>
    </p:spTree>
    <p:extLst>
      <p:ext uri="{BB962C8B-B14F-4D97-AF65-F5344CB8AC3E}">
        <p14:creationId xmlns:p14="http://schemas.microsoft.com/office/powerpoint/2010/main" val="3712503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A22400-1C9A-4D7A-99BF-7C4BB0FBD5D5}"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698D8-7B3B-4128-9859-37E8CA8CD335}" type="slidenum">
              <a:rPr lang="en-US" smtClean="0"/>
              <a:t>‹#›</a:t>
            </a:fld>
            <a:endParaRPr lang="en-US"/>
          </a:p>
        </p:txBody>
      </p:sp>
    </p:spTree>
    <p:extLst>
      <p:ext uri="{BB962C8B-B14F-4D97-AF65-F5344CB8AC3E}">
        <p14:creationId xmlns:p14="http://schemas.microsoft.com/office/powerpoint/2010/main" val="456915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A22400-1C9A-4D7A-99BF-7C4BB0FBD5D5}"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698D8-7B3B-4128-9859-37E8CA8CD335}" type="slidenum">
              <a:rPr lang="en-US" smtClean="0"/>
              <a:t>‹#›</a:t>
            </a:fld>
            <a:endParaRPr lang="en-US"/>
          </a:p>
        </p:txBody>
      </p:sp>
    </p:spTree>
    <p:extLst>
      <p:ext uri="{BB962C8B-B14F-4D97-AF65-F5344CB8AC3E}">
        <p14:creationId xmlns:p14="http://schemas.microsoft.com/office/powerpoint/2010/main" val="4274141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A22400-1C9A-4D7A-99BF-7C4BB0FBD5D5}"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698D8-7B3B-4128-9859-37E8CA8CD335}" type="slidenum">
              <a:rPr lang="en-US" smtClean="0"/>
              <a:t>‹#›</a:t>
            </a:fld>
            <a:endParaRPr lang="en-US"/>
          </a:p>
        </p:txBody>
      </p:sp>
    </p:spTree>
    <p:extLst>
      <p:ext uri="{BB962C8B-B14F-4D97-AF65-F5344CB8AC3E}">
        <p14:creationId xmlns:p14="http://schemas.microsoft.com/office/powerpoint/2010/main" val="4237888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A22400-1C9A-4D7A-99BF-7C4BB0FBD5D5}" type="datetimeFigureOut">
              <a:rPr lang="en-US" smtClean="0"/>
              <a:t>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A698D8-7B3B-4128-9859-37E8CA8CD335}" type="slidenum">
              <a:rPr lang="en-US" smtClean="0"/>
              <a:t>‹#›</a:t>
            </a:fld>
            <a:endParaRPr lang="en-US"/>
          </a:p>
        </p:txBody>
      </p:sp>
    </p:spTree>
    <p:extLst>
      <p:ext uri="{BB962C8B-B14F-4D97-AF65-F5344CB8AC3E}">
        <p14:creationId xmlns:p14="http://schemas.microsoft.com/office/powerpoint/2010/main" val="4197505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A22400-1C9A-4D7A-99BF-7C4BB0FBD5D5}" type="datetimeFigureOut">
              <a:rPr lang="en-US" smtClean="0"/>
              <a:t>12/4/2016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A698D8-7B3B-4128-9859-37E8CA8CD335}" type="slidenum">
              <a:rPr lang="en-US" smtClean="0"/>
              <a:t>‹#›</a:t>
            </a:fld>
            <a:endParaRPr lang="en-US"/>
          </a:p>
        </p:txBody>
      </p:sp>
    </p:spTree>
    <p:extLst>
      <p:ext uri="{BB962C8B-B14F-4D97-AF65-F5344CB8AC3E}">
        <p14:creationId xmlns:p14="http://schemas.microsoft.com/office/powerpoint/2010/main" val="3857163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A22400-1C9A-4D7A-99BF-7C4BB0FBD5D5}" type="datetimeFigureOut">
              <a:rPr lang="en-US" smtClean="0"/>
              <a:t>12/4/2016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A698D8-7B3B-4128-9859-37E8CA8CD335}" type="slidenum">
              <a:rPr lang="en-US" smtClean="0"/>
              <a:t>‹#›</a:t>
            </a:fld>
            <a:endParaRPr lang="en-US"/>
          </a:p>
        </p:txBody>
      </p:sp>
    </p:spTree>
    <p:extLst>
      <p:ext uri="{BB962C8B-B14F-4D97-AF65-F5344CB8AC3E}">
        <p14:creationId xmlns:p14="http://schemas.microsoft.com/office/powerpoint/2010/main" val="968593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A22400-1C9A-4D7A-99BF-7C4BB0FBD5D5}" type="datetimeFigureOut">
              <a:rPr lang="en-US" smtClean="0"/>
              <a:t>12/4/2016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A698D8-7B3B-4128-9859-37E8CA8CD335}" type="slidenum">
              <a:rPr lang="en-US" smtClean="0"/>
              <a:t>‹#›</a:t>
            </a:fld>
            <a:endParaRPr lang="en-US"/>
          </a:p>
        </p:txBody>
      </p:sp>
    </p:spTree>
    <p:extLst>
      <p:ext uri="{BB962C8B-B14F-4D97-AF65-F5344CB8AC3E}">
        <p14:creationId xmlns:p14="http://schemas.microsoft.com/office/powerpoint/2010/main" val="4024097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A22400-1C9A-4D7A-99BF-7C4BB0FBD5D5}" type="datetimeFigureOut">
              <a:rPr lang="en-US" smtClean="0"/>
              <a:t>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A698D8-7B3B-4128-9859-37E8CA8CD335}" type="slidenum">
              <a:rPr lang="en-US" smtClean="0"/>
              <a:t>‹#›</a:t>
            </a:fld>
            <a:endParaRPr lang="en-US"/>
          </a:p>
        </p:txBody>
      </p:sp>
    </p:spTree>
    <p:extLst>
      <p:ext uri="{BB962C8B-B14F-4D97-AF65-F5344CB8AC3E}">
        <p14:creationId xmlns:p14="http://schemas.microsoft.com/office/powerpoint/2010/main" val="2967681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A22400-1C9A-4D7A-99BF-7C4BB0FBD5D5}" type="datetimeFigureOut">
              <a:rPr lang="en-US" smtClean="0"/>
              <a:t>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A698D8-7B3B-4128-9859-37E8CA8CD335}" type="slidenum">
              <a:rPr lang="en-US" smtClean="0"/>
              <a:t>‹#›</a:t>
            </a:fld>
            <a:endParaRPr lang="en-US"/>
          </a:p>
        </p:txBody>
      </p:sp>
    </p:spTree>
    <p:extLst>
      <p:ext uri="{BB962C8B-B14F-4D97-AF65-F5344CB8AC3E}">
        <p14:creationId xmlns:p14="http://schemas.microsoft.com/office/powerpoint/2010/main" val="127831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22400-1C9A-4D7A-99BF-7C4BB0FBD5D5}" type="datetimeFigureOut">
              <a:rPr lang="en-US" smtClean="0"/>
              <a:t>12/4/2016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698D8-7B3B-4128-9859-37E8CA8CD335}" type="slidenum">
              <a:rPr lang="en-US" smtClean="0"/>
              <a:t>‹#›</a:t>
            </a:fld>
            <a:endParaRPr lang="en-US"/>
          </a:p>
        </p:txBody>
      </p:sp>
    </p:spTree>
    <p:extLst>
      <p:ext uri="{BB962C8B-B14F-4D97-AF65-F5344CB8AC3E}">
        <p14:creationId xmlns:p14="http://schemas.microsoft.com/office/powerpoint/2010/main" val="3590383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7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316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372979" y="3525252"/>
            <a:ext cx="11718758" cy="2862322"/>
          </a:xfrm>
          <a:prstGeom prst="rect">
            <a:avLst/>
          </a:prstGeom>
        </p:spPr>
        <p:txBody>
          <a:bodyPr wrap="square">
            <a:spAutoFit/>
          </a:bodyPr>
          <a:lstStyle/>
          <a:p>
            <a:r>
              <a:rPr lang="en-US" sz="3600" spc="300" dirty="0" smtClean="0">
                <a:solidFill>
                  <a:schemeClr val="bg1"/>
                </a:solidFill>
                <a:latin typeface="Arial" panose="020B0604020202020204" pitchFamily="34" charset="0"/>
                <a:cs typeface="Arial" panose="020B0604020202020204" pitchFamily="34" charset="0"/>
              </a:rPr>
              <a:t>Produce </a:t>
            </a:r>
            <a:r>
              <a:rPr lang="en-US" sz="3600" spc="300" dirty="0">
                <a:solidFill>
                  <a:schemeClr val="bg1"/>
                </a:solidFill>
                <a:latin typeface="Arial" panose="020B0604020202020204" pitchFamily="34" charset="0"/>
                <a:cs typeface="Arial" panose="020B0604020202020204" pitchFamily="34" charset="0"/>
              </a:rPr>
              <a:t>fruit that shows you have changed your hearts and lives. </a:t>
            </a:r>
            <a:r>
              <a:rPr lang="en-US" sz="3600" b="1" spc="300" dirty="0" smtClean="0">
                <a:solidFill>
                  <a:schemeClr val="bg1"/>
                </a:solidFill>
                <a:latin typeface="Arial" panose="020B0604020202020204" pitchFamily="34" charset="0"/>
                <a:cs typeface="Arial" panose="020B0604020202020204" pitchFamily="34" charset="0"/>
              </a:rPr>
              <a:t> </a:t>
            </a:r>
            <a:r>
              <a:rPr lang="en-US" sz="3600" spc="300" dirty="0">
                <a:solidFill>
                  <a:schemeClr val="bg1"/>
                </a:solidFill>
                <a:latin typeface="Arial" panose="020B0604020202020204" pitchFamily="34" charset="0"/>
                <a:cs typeface="Arial" panose="020B0604020202020204" pitchFamily="34" charset="0"/>
              </a:rPr>
              <a:t>And don’t even think about saying to yourselves, Abraham is our father. I tell you that God is able to raise up Abraham’s children from these stones.</a:t>
            </a:r>
          </a:p>
        </p:txBody>
      </p:sp>
    </p:spTree>
    <p:extLst>
      <p:ext uri="{BB962C8B-B14F-4D97-AF65-F5344CB8AC3E}">
        <p14:creationId xmlns:p14="http://schemas.microsoft.com/office/powerpoint/2010/main" val="798680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385011" y="264695"/>
            <a:ext cx="11225463" cy="6217087"/>
          </a:xfrm>
          <a:prstGeom prst="rect">
            <a:avLst/>
          </a:prstGeom>
        </p:spPr>
        <p:txBody>
          <a:bodyPr wrap="square">
            <a:spAutoFit/>
          </a:bodyPr>
          <a:lstStyle/>
          <a:p>
            <a:pPr>
              <a:spcAft>
                <a:spcPts val="800"/>
              </a:spcAft>
            </a:pPr>
            <a:r>
              <a:rPr lang="en-US" sz="3600" spc="300" dirty="0">
                <a:solidFill>
                  <a:schemeClr val="bg1"/>
                </a:solidFill>
                <a:latin typeface="Arial" panose="020B0604020202020204" pitchFamily="34" charset="0"/>
                <a:cs typeface="Arial" panose="020B0604020202020204" pitchFamily="34" charset="0"/>
              </a:rPr>
              <a:t>The ax is already at the root of the trees. Therefore, every tree that doesn’t produce good fruit will be chopped down and tossed into the fire</a:t>
            </a:r>
            <a:r>
              <a:rPr lang="en-US" sz="3600" spc="300" dirty="0" smtClean="0">
                <a:solidFill>
                  <a:schemeClr val="bg1"/>
                </a:solidFill>
                <a:latin typeface="Arial" panose="020B0604020202020204" pitchFamily="34" charset="0"/>
                <a:cs typeface="Arial" panose="020B0604020202020204" pitchFamily="34" charset="0"/>
              </a:rPr>
              <a:t>.</a:t>
            </a:r>
            <a:r>
              <a:rPr lang="en-US" sz="3600" b="1" spc="300" dirty="0" smtClean="0">
                <a:solidFill>
                  <a:schemeClr val="bg1"/>
                </a:solidFill>
                <a:latin typeface="Arial" panose="020B0604020202020204" pitchFamily="34" charset="0"/>
                <a:cs typeface="Arial" panose="020B0604020202020204" pitchFamily="34" charset="0"/>
              </a:rPr>
              <a:t> </a:t>
            </a:r>
          </a:p>
          <a:p>
            <a:pPr>
              <a:spcAft>
                <a:spcPts val="800"/>
              </a:spcAft>
            </a:pPr>
            <a:endParaRPr lang="en-US" sz="3600" b="1" spc="300" dirty="0">
              <a:solidFill>
                <a:schemeClr val="bg1"/>
              </a:solidFill>
              <a:latin typeface="Arial" panose="020B0604020202020204" pitchFamily="34" charset="0"/>
              <a:cs typeface="Arial" panose="020B0604020202020204" pitchFamily="34" charset="0"/>
            </a:endParaRPr>
          </a:p>
          <a:p>
            <a:pPr>
              <a:spcAft>
                <a:spcPts val="800"/>
              </a:spcAft>
            </a:pPr>
            <a:endParaRPr lang="en-US" sz="3600" b="1" spc="300" dirty="0" smtClean="0">
              <a:solidFill>
                <a:schemeClr val="bg1"/>
              </a:solidFill>
              <a:latin typeface="Arial" panose="020B0604020202020204" pitchFamily="34" charset="0"/>
              <a:cs typeface="Arial" panose="020B0604020202020204" pitchFamily="34" charset="0"/>
            </a:endParaRPr>
          </a:p>
          <a:p>
            <a:pPr>
              <a:spcAft>
                <a:spcPts val="800"/>
              </a:spcAft>
            </a:pPr>
            <a:r>
              <a:rPr lang="en-US" sz="3600" spc="300" dirty="0" smtClean="0">
                <a:solidFill>
                  <a:schemeClr val="bg1"/>
                </a:solidFill>
                <a:latin typeface="Arial" panose="020B0604020202020204" pitchFamily="34" charset="0"/>
                <a:cs typeface="Arial" panose="020B0604020202020204" pitchFamily="34" charset="0"/>
              </a:rPr>
              <a:t>I </a:t>
            </a:r>
            <a:r>
              <a:rPr lang="en-US" sz="3600" spc="300" dirty="0">
                <a:solidFill>
                  <a:schemeClr val="bg1"/>
                </a:solidFill>
                <a:latin typeface="Arial" panose="020B0604020202020204" pitchFamily="34" charset="0"/>
                <a:cs typeface="Arial" panose="020B0604020202020204" pitchFamily="34" charset="0"/>
              </a:rPr>
              <a:t>baptize with water those of you who have changed your hearts and lives. The one who is coming after me is stronger than I am. I’m not worthy to carry his sandals. </a:t>
            </a:r>
            <a:r>
              <a:rPr lang="en-US" dirty="0"/>
              <a:t/>
            </a:r>
            <a:br>
              <a:rPr lang="en-US" dirty="0"/>
            </a:br>
            <a:endParaRPr lang="en-US" dirty="0"/>
          </a:p>
        </p:txBody>
      </p:sp>
    </p:spTree>
    <p:extLst>
      <p:ext uri="{BB962C8B-B14F-4D97-AF65-F5344CB8AC3E}">
        <p14:creationId xmlns:p14="http://schemas.microsoft.com/office/powerpoint/2010/main" val="15450553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04537" y="300789"/>
            <a:ext cx="11646568" cy="4072910"/>
          </a:xfrm>
          <a:prstGeom prst="rect">
            <a:avLst/>
          </a:prstGeom>
        </p:spPr>
        <p:txBody>
          <a:bodyPr wrap="square">
            <a:spAutoFit/>
          </a:bodyPr>
          <a:lstStyle/>
          <a:p>
            <a:pPr>
              <a:spcAft>
                <a:spcPts val="800"/>
              </a:spcAft>
            </a:pPr>
            <a:r>
              <a:rPr lang="en-US" sz="3600" spc="300" dirty="0" smtClean="0">
                <a:solidFill>
                  <a:schemeClr val="bg1"/>
                </a:solidFill>
                <a:latin typeface="Arial" panose="020B0604020202020204" pitchFamily="34" charset="0"/>
                <a:cs typeface="Arial" panose="020B0604020202020204" pitchFamily="34" charset="0"/>
              </a:rPr>
              <a:t>He </a:t>
            </a:r>
            <a:r>
              <a:rPr lang="en-US" sz="3600" spc="300" dirty="0">
                <a:solidFill>
                  <a:schemeClr val="bg1"/>
                </a:solidFill>
                <a:latin typeface="Arial" panose="020B0604020202020204" pitchFamily="34" charset="0"/>
                <a:cs typeface="Arial" panose="020B0604020202020204" pitchFamily="34" charset="0"/>
              </a:rPr>
              <a:t>will baptize you with the Holy Spirit and with fire. </a:t>
            </a:r>
            <a:r>
              <a:rPr lang="en-US" sz="3600" spc="300" dirty="0" smtClean="0">
                <a:solidFill>
                  <a:schemeClr val="bg1"/>
                </a:solidFill>
                <a:latin typeface="Arial" panose="020B0604020202020204" pitchFamily="34" charset="0"/>
                <a:cs typeface="Arial" panose="020B0604020202020204" pitchFamily="34" charset="0"/>
              </a:rPr>
              <a:t>The </a:t>
            </a:r>
            <a:r>
              <a:rPr lang="en-US" sz="3600" spc="300" dirty="0">
                <a:solidFill>
                  <a:schemeClr val="bg1"/>
                </a:solidFill>
                <a:latin typeface="Arial" panose="020B0604020202020204" pitchFamily="34" charset="0"/>
                <a:cs typeface="Arial" panose="020B0604020202020204" pitchFamily="34" charset="0"/>
              </a:rPr>
              <a:t>shovel he uses to sift the wheat from the husks is in his hands. He will clean out his threshing area and bring the wheat into his barn. But he will burn the husks with a fire that can’t be put out</a:t>
            </a:r>
            <a:r>
              <a:rPr lang="en-US" sz="3600" spc="300" dirty="0" smtClean="0">
                <a:solidFill>
                  <a:schemeClr val="bg1"/>
                </a:solidFill>
                <a:latin typeface="Arial" panose="020B0604020202020204" pitchFamily="34" charset="0"/>
                <a:cs typeface="Arial" panose="020B0604020202020204" pitchFamily="34" charset="0"/>
              </a:rPr>
              <a:t>.” </a:t>
            </a:r>
            <a:r>
              <a:rPr lang="en-US" sz="2800" spc="300" dirty="0" smtClean="0">
                <a:solidFill>
                  <a:schemeClr val="bg1"/>
                </a:solidFill>
                <a:latin typeface="Arial" panose="020B0604020202020204" pitchFamily="34" charset="0"/>
                <a:cs typeface="Arial" panose="020B0604020202020204" pitchFamily="34" charset="0"/>
              </a:rPr>
              <a:t>Matthew 3:1-12 (CEB)</a:t>
            </a:r>
            <a:endParaRPr lang="en-US" sz="2800" spc="300" dirty="0">
              <a:solidFill>
                <a:schemeClr val="bg1"/>
              </a:solidFill>
              <a:latin typeface="Arial" panose="020B0604020202020204" pitchFamily="34" charset="0"/>
              <a:cs typeface="Arial" panose="020B0604020202020204" pitchFamily="34" charset="0"/>
            </a:endParaRPr>
          </a:p>
          <a:p>
            <a:r>
              <a:rPr lang="en-US" dirty="0"/>
              <a:t/>
            </a:r>
            <a:br>
              <a:rPr lang="en-US" dirty="0"/>
            </a:br>
            <a:endParaRPr lang="en-US" dirty="0"/>
          </a:p>
        </p:txBody>
      </p:sp>
    </p:spTree>
    <p:extLst>
      <p:ext uri="{BB962C8B-B14F-4D97-AF65-F5344CB8AC3E}">
        <p14:creationId xmlns:p14="http://schemas.microsoft.com/office/powerpoint/2010/main" val="17052793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369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20316" y="3128211"/>
            <a:ext cx="11963400" cy="2339102"/>
          </a:xfrm>
          <a:prstGeom prst="rect">
            <a:avLst/>
          </a:prstGeom>
        </p:spPr>
        <p:txBody>
          <a:bodyPr wrap="square">
            <a:spAutoFit/>
          </a:bodyPr>
          <a:lstStyle/>
          <a:p>
            <a:r>
              <a:rPr lang="en-US" sz="3200" spc="300" dirty="0">
                <a:solidFill>
                  <a:schemeClr val="bg1"/>
                </a:solidFill>
                <a:latin typeface="Arial" panose="020B0604020202020204" pitchFamily="34" charset="0"/>
                <a:cs typeface="Arial" panose="020B0604020202020204" pitchFamily="34" charset="0"/>
              </a:rPr>
              <a:t>I baptize you with water for repentance, but one who is more powerful than I is coming after me; I am not worthy to carry his sandals. He will baptize you with the Holy Spirit and fire</a:t>
            </a:r>
            <a:r>
              <a:rPr lang="en-US" sz="3200" spc="300" dirty="0" smtClean="0">
                <a:solidFill>
                  <a:schemeClr val="bg1"/>
                </a:solidFill>
                <a:latin typeface="Arial" panose="020B0604020202020204" pitchFamily="34" charset="0"/>
                <a:cs typeface="Arial" panose="020B0604020202020204" pitchFamily="34" charset="0"/>
              </a:rPr>
              <a:t>.</a:t>
            </a:r>
            <a:r>
              <a:rPr lang="en-US" sz="3200" dirty="0">
                <a:solidFill>
                  <a:srgbClr val="000000"/>
                </a:solidFill>
                <a:latin typeface="Calibri" panose="020F0502020204030204" pitchFamily="34" charset="0"/>
              </a:rPr>
              <a:t> </a:t>
            </a:r>
            <a:r>
              <a:rPr lang="en-US" dirty="0"/>
              <a:t/>
            </a:r>
            <a:br>
              <a:rPr lang="en-US" dirty="0"/>
            </a:br>
            <a:endParaRPr lang="en-US" dirty="0"/>
          </a:p>
        </p:txBody>
      </p:sp>
    </p:spTree>
    <p:extLst>
      <p:ext uri="{BB962C8B-B14F-4D97-AF65-F5344CB8AC3E}">
        <p14:creationId xmlns:p14="http://schemas.microsoft.com/office/powerpoint/2010/main" val="25001374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20316" y="3128211"/>
            <a:ext cx="11963400" cy="4165618"/>
          </a:xfrm>
          <a:prstGeom prst="rect">
            <a:avLst/>
          </a:prstGeom>
        </p:spPr>
        <p:txBody>
          <a:bodyPr wrap="square">
            <a:spAutoFit/>
          </a:bodyPr>
          <a:lstStyle/>
          <a:p>
            <a:r>
              <a:rPr lang="en-US" sz="3200" spc="300" dirty="0">
                <a:solidFill>
                  <a:schemeClr val="bg1"/>
                </a:solidFill>
                <a:latin typeface="Arial" panose="020B0604020202020204" pitchFamily="34" charset="0"/>
                <a:cs typeface="Arial" panose="020B0604020202020204" pitchFamily="34" charset="0"/>
              </a:rPr>
              <a:t>I baptize you with water for repentance, but one who is more powerful than I is coming after me; I am not worthy to carry his sandals. He will baptize you with the Holy Spirit and fire</a:t>
            </a:r>
            <a:r>
              <a:rPr lang="en-US" sz="3200" spc="300" dirty="0" smtClean="0">
                <a:solidFill>
                  <a:schemeClr val="bg1"/>
                </a:solidFill>
                <a:latin typeface="Arial" panose="020B0604020202020204" pitchFamily="34" charset="0"/>
                <a:cs typeface="Arial" panose="020B0604020202020204" pitchFamily="34" charset="0"/>
              </a:rPr>
              <a:t>.</a:t>
            </a:r>
            <a:r>
              <a:rPr lang="en-US" sz="3200" dirty="0">
                <a:solidFill>
                  <a:srgbClr val="000000"/>
                </a:solidFill>
                <a:latin typeface="Calibri" panose="020F0502020204030204" pitchFamily="34" charset="0"/>
              </a:rPr>
              <a:t> </a:t>
            </a:r>
            <a:r>
              <a:rPr lang="en-US" sz="3200" spc="300" dirty="0">
                <a:solidFill>
                  <a:schemeClr val="bg1"/>
                </a:solidFill>
                <a:latin typeface="Arial" panose="020B0604020202020204" pitchFamily="34" charset="0"/>
                <a:cs typeface="Arial" panose="020B0604020202020204" pitchFamily="34" charset="0"/>
              </a:rPr>
              <a:t>His winnowing fork is in his hand, and he will clear his threshing floor and will gather his wheat into the granary; but the chaff he will burn with unquenchable fire</a:t>
            </a:r>
            <a:r>
              <a:rPr lang="en-US" sz="3200" spc="300" dirty="0" smtClean="0">
                <a:solidFill>
                  <a:schemeClr val="bg1"/>
                </a:solidFill>
                <a:latin typeface="Arial" panose="020B0604020202020204" pitchFamily="34" charset="0"/>
                <a:cs typeface="Arial" panose="020B0604020202020204" pitchFamily="34" charset="0"/>
              </a:rPr>
              <a:t>. </a:t>
            </a:r>
            <a:r>
              <a:rPr lang="en-US" sz="2800" spc="300" dirty="0" smtClean="0">
                <a:solidFill>
                  <a:schemeClr val="bg1"/>
                </a:solidFill>
                <a:latin typeface="Arial" panose="020B0604020202020204" pitchFamily="34" charset="0"/>
                <a:cs typeface="Arial" panose="020B0604020202020204" pitchFamily="34" charset="0"/>
              </a:rPr>
              <a:t>Matthew 3:11-12</a:t>
            </a:r>
            <a:endParaRPr lang="en-US" sz="2800" spc="300" dirty="0">
              <a:solidFill>
                <a:schemeClr val="bg1"/>
              </a:solidFill>
              <a:latin typeface="Arial" panose="020B0604020202020204" pitchFamily="34" charset="0"/>
              <a:cs typeface="Arial" panose="020B0604020202020204" pitchFamily="34" charset="0"/>
            </a:endParaRPr>
          </a:p>
          <a:p>
            <a:r>
              <a:rPr lang="en-US" dirty="0"/>
              <a:t/>
            </a:r>
            <a:br>
              <a:rPr lang="en-US" dirty="0"/>
            </a:br>
            <a:endParaRPr lang="en-US" dirty="0"/>
          </a:p>
        </p:txBody>
      </p:sp>
    </p:spTree>
    <p:extLst>
      <p:ext uri="{BB962C8B-B14F-4D97-AF65-F5344CB8AC3E}">
        <p14:creationId xmlns:p14="http://schemas.microsoft.com/office/powerpoint/2010/main" val="2610403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7860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38000"/>
                    </a14:imgEffect>
                  </a14:imgLayer>
                </a14:imgProps>
              </a:ext>
            </a:extLst>
          </a:blip>
          <a:stretch>
            <a:fillRect/>
          </a:stretch>
        </p:blipFill>
        <p:spPr>
          <a:xfrm>
            <a:off x="6629770" y="0"/>
            <a:ext cx="5317587" cy="6858000"/>
          </a:xfrm>
          <a:prstGeom prst="rect">
            <a:avLst/>
          </a:prstGeom>
        </p:spPr>
      </p:pic>
      <p:sp>
        <p:nvSpPr>
          <p:cNvPr id="3" name="Rectangle 2"/>
          <p:cNvSpPr/>
          <p:nvPr/>
        </p:nvSpPr>
        <p:spPr>
          <a:xfrm>
            <a:off x="252663" y="950496"/>
            <a:ext cx="6124074" cy="5324535"/>
          </a:xfrm>
          <a:prstGeom prst="rect">
            <a:avLst/>
          </a:prstGeom>
        </p:spPr>
        <p:txBody>
          <a:bodyPr wrap="square">
            <a:spAutoFit/>
          </a:bodyPr>
          <a:lstStyle/>
          <a:p>
            <a:r>
              <a:rPr lang="en-US" sz="3400" spc="300" dirty="0" smtClean="0">
                <a:solidFill>
                  <a:schemeClr val="bg1"/>
                </a:solidFill>
                <a:latin typeface="Arial" panose="020B0604020202020204" pitchFamily="34" charset="0"/>
                <a:cs typeface="Arial" panose="020B0604020202020204" pitchFamily="34" charset="0"/>
              </a:rPr>
              <a:t>But </a:t>
            </a:r>
            <a:r>
              <a:rPr lang="en-US" sz="3400" spc="300" dirty="0">
                <a:solidFill>
                  <a:schemeClr val="bg1"/>
                </a:solidFill>
                <a:latin typeface="Arial" panose="020B0604020202020204" pitchFamily="34" charset="0"/>
                <a:cs typeface="Arial" panose="020B0604020202020204" pitchFamily="34" charset="0"/>
              </a:rPr>
              <a:t>now Christ has been raised from the dead, the first fruits of those who are asleep.</a:t>
            </a:r>
            <a:r>
              <a:rPr lang="en-US" sz="3400" b="1" spc="300" dirty="0">
                <a:solidFill>
                  <a:schemeClr val="bg1"/>
                </a:solidFill>
                <a:latin typeface="Arial" panose="020B0604020202020204" pitchFamily="34" charset="0"/>
                <a:cs typeface="Arial" panose="020B0604020202020204" pitchFamily="34" charset="0"/>
              </a:rPr>
              <a:t> </a:t>
            </a:r>
            <a:r>
              <a:rPr lang="en-US" sz="3400" spc="300" dirty="0">
                <a:solidFill>
                  <a:schemeClr val="bg1"/>
                </a:solidFill>
                <a:latin typeface="Arial" panose="020B0604020202020204" pitchFamily="34" charset="0"/>
                <a:cs typeface="Arial" panose="020B0604020202020204" pitchFamily="34" charset="0"/>
              </a:rPr>
              <a:t>For since by a man </a:t>
            </a:r>
            <a:r>
              <a:rPr lang="en-US" sz="3400" i="1" spc="300" dirty="0">
                <a:solidFill>
                  <a:schemeClr val="bg1"/>
                </a:solidFill>
                <a:latin typeface="Arial" panose="020B0604020202020204" pitchFamily="34" charset="0"/>
                <a:cs typeface="Arial" panose="020B0604020202020204" pitchFamily="34" charset="0"/>
              </a:rPr>
              <a:t>came</a:t>
            </a:r>
            <a:r>
              <a:rPr lang="en-US" sz="3400" spc="300" dirty="0">
                <a:solidFill>
                  <a:schemeClr val="bg1"/>
                </a:solidFill>
                <a:latin typeface="Arial" panose="020B0604020202020204" pitchFamily="34" charset="0"/>
                <a:cs typeface="Arial" panose="020B0604020202020204" pitchFamily="34" charset="0"/>
              </a:rPr>
              <a:t> death, by a man also </a:t>
            </a:r>
            <a:r>
              <a:rPr lang="en-US" sz="3400" i="1" spc="300" dirty="0">
                <a:solidFill>
                  <a:schemeClr val="bg1"/>
                </a:solidFill>
                <a:latin typeface="Arial" panose="020B0604020202020204" pitchFamily="34" charset="0"/>
                <a:cs typeface="Arial" panose="020B0604020202020204" pitchFamily="34" charset="0"/>
              </a:rPr>
              <a:t>came </a:t>
            </a:r>
            <a:r>
              <a:rPr lang="en-US" sz="3400" spc="300" dirty="0">
                <a:solidFill>
                  <a:schemeClr val="bg1"/>
                </a:solidFill>
                <a:latin typeface="Arial" panose="020B0604020202020204" pitchFamily="34" charset="0"/>
                <a:cs typeface="Arial" panose="020B0604020202020204" pitchFamily="34" charset="0"/>
              </a:rPr>
              <a:t>the resurrection of the dead. </a:t>
            </a:r>
            <a:r>
              <a:rPr lang="en-US" sz="3400" b="1" spc="300" dirty="0">
                <a:solidFill>
                  <a:schemeClr val="bg1"/>
                </a:solidFill>
                <a:latin typeface="Arial" panose="020B0604020202020204" pitchFamily="34" charset="0"/>
                <a:cs typeface="Arial" panose="020B0604020202020204" pitchFamily="34" charset="0"/>
              </a:rPr>
              <a:t> </a:t>
            </a:r>
            <a:r>
              <a:rPr lang="en-US" sz="3400" spc="300" dirty="0">
                <a:solidFill>
                  <a:schemeClr val="bg1"/>
                </a:solidFill>
                <a:latin typeface="Arial" panose="020B0604020202020204" pitchFamily="34" charset="0"/>
                <a:cs typeface="Arial" panose="020B0604020202020204" pitchFamily="34" charset="0"/>
              </a:rPr>
              <a:t>For as in Adam all die, so also in Christ all will be made alive.</a:t>
            </a:r>
            <a:r>
              <a:rPr lang="en-US" sz="3400" b="1" spc="300" dirty="0">
                <a:solidFill>
                  <a:schemeClr val="bg1"/>
                </a:solidFill>
                <a:latin typeface="Arial" panose="020B0604020202020204" pitchFamily="34" charset="0"/>
                <a:cs typeface="Arial" panose="020B0604020202020204" pitchFamily="34" charset="0"/>
              </a:rPr>
              <a:t> </a:t>
            </a:r>
            <a:endParaRPr lang="en-US" sz="3400" dirty="0"/>
          </a:p>
        </p:txBody>
      </p:sp>
    </p:spTree>
    <p:extLst>
      <p:ext uri="{BB962C8B-B14F-4D97-AF65-F5344CB8AC3E}">
        <p14:creationId xmlns:p14="http://schemas.microsoft.com/office/powerpoint/2010/main" val="24439570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38000"/>
                    </a14:imgEffect>
                  </a14:imgLayer>
                </a14:imgProps>
              </a:ext>
            </a:extLst>
          </a:blip>
          <a:stretch>
            <a:fillRect/>
          </a:stretch>
        </p:blipFill>
        <p:spPr>
          <a:xfrm>
            <a:off x="6629770" y="0"/>
            <a:ext cx="5317587" cy="6858000"/>
          </a:xfrm>
          <a:prstGeom prst="rect">
            <a:avLst/>
          </a:prstGeom>
        </p:spPr>
      </p:pic>
      <p:sp>
        <p:nvSpPr>
          <p:cNvPr id="3" name="Rectangle 2"/>
          <p:cNvSpPr/>
          <p:nvPr/>
        </p:nvSpPr>
        <p:spPr>
          <a:xfrm>
            <a:off x="276726" y="312822"/>
            <a:ext cx="5209674" cy="4524315"/>
          </a:xfrm>
          <a:prstGeom prst="rect">
            <a:avLst/>
          </a:prstGeom>
        </p:spPr>
        <p:txBody>
          <a:bodyPr wrap="square">
            <a:spAutoFit/>
          </a:bodyPr>
          <a:lstStyle/>
          <a:p>
            <a:r>
              <a:rPr lang="en-US" sz="3400" spc="300" dirty="0" smtClean="0">
                <a:solidFill>
                  <a:schemeClr val="bg1"/>
                </a:solidFill>
                <a:latin typeface="Arial" panose="020B0604020202020204" pitchFamily="34" charset="0"/>
                <a:cs typeface="Arial" panose="020B0604020202020204" pitchFamily="34" charset="0"/>
              </a:rPr>
              <a:t>But </a:t>
            </a:r>
            <a:r>
              <a:rPr lang="en-US" sz="3400" spc="300" dirty="0">
                <a:solidFill>
                  <a:schemeClr val="bg1"/>
                </a:solidFill>
                <a:latin typeface="Arial" panose="020B0604020202020204" pitchFamily="34" charset="0"/>
                <a:cs typeface="Arial" panose="020B0604020202020204" pitchFamily="34" charset="0"/>
              </a:rPr>
              <a:t>each in his own order: Christ the first fruits, after that those who are Christ’s at His </a:t>
            </a:r>
            <a:r>
              <a:rPr lang="en-US" sz="3400" spc="300" dirty="0" smtClean="0">
                <a:solidFill>
                  <a:schemeClr val="bg1"/>
                </a:solidFill>
                <a:latin typeface="Arial" panose="020B0604020202020204" pitchFamily="34" charset="0"/>
                <a:cs typeface="Arial" panose="020B0604020202020204" pitchFamily="34" charset="0"/>
              </a:rPr>
              <a:t>coming. </a:t>
            </a:r>
          </a:p>
          <a:p>
            <a:endParaRPr lang="en-US" sz="3400" spc="300" dirty="0">
              <a:solidFill>
                <a:schemeClr val="bg1"/>
              </a:solidFill>
              <a:latin typeface="Arial" panose="020B0604020202020204" pitchFamily="34" charset="0"/>
              <a:cs typeface="Arial" panose="020B0604020202020204" pitchFamily="34" charset="0"/>
            </a:endParaRPr>
          </a:p>
          <a:p>
            <a:r>
              <a:rPr lang="en-US" sz="2800" spc="300" dirty="0" smtClean="0">
                <a:solidFill>
                  <a:schemeClr val="bg1"/>
                </a:solidFill>
                <a:latin typeface="Arial" panose="020B0604020202020204" pitchFamily="34" charset="0"/>
                <a:cs typeface="Arial" panose="020B0604020202020204" pitchFamily="34" charset="0"/>
              </a:rPr>
              <a:t>1 </a:t>
            </a:r>
            <a:r>
              <a:rPr lang="en-US" sz="2800" dirty="0" smtClean="0">
                <a:solidFill>
                  <a:schemeClr val="bg1"/>
                </a:solidFill>
                <a:latin typeface="Arial" panose="020B0604020202020204" pitchFamily="34" charset="0"/>
              </a:rPr>
              <a:t>Corinthians 15:20-23 </a:t>
            </a:r>
            <a:r>
              <a:rPr lang="en-US" sz="2800" dirty="0">
                <a:solidFill>
                  <a:schemeClr val="bg1"/>
                </a:solidFill>
                <a:latin typeface="Arial" panose="020B0604020202020204" pitchFamily="34" charset="0"/>
              </a:rPr>
              <a:t>(NASB)</a:t>
            </a:r>
            <a:endParaRPr lang="en-US" sz="2800" dirty="0">
              <a:solidFill>
                <a:schemeClr val="bg1"/>
              </a:solidFill>
            </a:endParaRPr>
          </a:p>
          <a:p>
            <a:r>
              <a:rPr lang="en-US" sz="2800" dirty="0"/>
              <a:t/>
            </a:r>
            <a:br>
              <a:rPr lang="en-US" sz="2800" dirty="0"/>
            </a:br>
            <a:endParaRPr lang="en-US" sz="2800" dirty="0"/>
          </a:p>
        </p:txBody>
      </p:sp>
    </p:spTree>
    <p:extLst>
      <p:ext uri="{BB962C8B-B14F-4D97-AF65-F5344CB8AC3E}">
        <p14:creationId xmlns:p14="http://schemas.microsoft.com/office/powerpoint/2010/main" val="20381244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2842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775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2000"/>
          </a:stretch>
        </a:blipFill>
        <a:effectLst/>
      </p:bgPr>
    </p:bg>
    <p:spTree>
      <p:nvGrpSpPr>
        <p:cNvPr id="1" name=""/>
        <p:cNvGrpSpPr/>
        <p:nvPr/>
      </p:nvGrpSpPr>
      <p:grpSpPr>
        <a:xfrm>
          <a:off x="0" y="0"/>
          <a:ext cx="0" cy="0"/>
          <a:chOff x="0" y="0"/>
          <a:chExt cx="0" cy="0"/>
        </a:xfrm>
      </p:grpSpPr>
      <p:sp>
        <p:nvSpPr>
          <p:cNvPr id="2" name="Rectangle 1"/>
          <p:cNvSpPr/>
          <p:nvPr/>
        </p:nvSpPr>
        <p:spPr>
          <a:xfrm>
            <a:off x="385011" y="3176337"/>
            <a:ext cx="10575758" cy="1754326"/>
          </a:xfrm>
          <a:prstGeom prst="rect">
            <a:avLst/>
          </a:prstGeom>
        </p:spPr>
        <p:txBody>
          <a:bodyPr wrap="square">
            <a:spAutoFit/>
          </a:bodyPr>
          <a:lstStyle/>
          <a:p>
            <a:pPr lvl="0"/>
            <a:r>
              <a:rPr lang="en-US" sz="3600" spc="300" dirty="0">
                <a:solidFill>
                  <a:prstClr val="white"/>
                </a:solidFill>
                <a:latin typeface="Arial" panose="020B0604020202020204" pitchFamily="34" charset="0"/>
                <a:cs typeface="Arial" panose="020B0604020202020204" pitchFamily="34" charset="0"/>
              </a:rPr>
              <a:t>A shoot will grow up from the stump of Jesse</a:t>
            </a:r>
            <a:r>
              <a:rPr lang="en-US" sz="3600" spc="300" dirty="0" smtClean="0">
                <a:solidFill>
                  <a:prstClr val="white"/>
                </a:solidFill>
                <a:latin typeface="Arial" panose="020B0604020202020204" pitchFamily="34" charset="0"/>
                <a:cs typeface="Arial" panose="020B0604020202020204" pitchFamily="34" charset="0"/>
              </a:rPr>
              <a:t>;</a:t>
            </a:r>
            <a:r>
              <a:rPr lang="en-US" sz="3600" spc="300" dirty="0">
                <a:solidFill>
                  <a:prstClr val="white"/>
                </a:solidFill>
                <a:latin typeface="Arial" panose="020B0604020202020204" pitchFamily="34" charset="0"/>
                <a:cs typeface="Arial" panose="020B0604020202020204" pitchFamily="34" charset="0"/>
              </a:rPr>
              <a:t> a branch will sprout from his roots. </a:t>
            </a:r>
          </a:p>
          <a:p>
            <a:pPr lvl="0"/>
            <a:r>
              <a:rPr lang="en-US" sz="3600" spc="300" dirty="0">
                <a:solidFill>
                  <a:prstClr val="white"/>
                </a:solidFill>
                <a:latin typeface="Arial" panose="020B0604020202020204" pitchFamily="34" charset="0"/>
                <a:cs typeface="Arial" panose="020B0604020202020204" pitchFamily="34" charset="0"/>
              </a:rPr>
              <a:t>							</a:t>
            </a:r>
            <a:r>
              <a:rPr lang="en-US" sz="2800" spc="300" dirty="0" smtClean="0">
                <a:solidFill>
                  <a:prstClr val="white"/>
                </a:solidFill>
                <a:latin typeface="Arial" panose="020B0604020202020204" pitchFamily="34" charset="0"/>
                <a:cs typeface="Arial" panose="020B0604020202020204" pitchFamily="34" charset="0"/>
              </a:rPr>
              <a:t>Isaiah </a:t>
            </a:r>
            <a:r>
              <a:rPr lang="en-US" sz="2800" spc="300" dirty="0">
                <a:solidFill>
                  <a:prstClr val="white"/>
                </a:solidFill>
                <a:latin typeface="Arial" panose="020B0604020202020204" pitchFamily="34" charset="0"/>
                <a:cs typeface="Arial" panose="020B0604020202020204" pitchFamily="34" charset="0"/>
              </a:rPr>
              <a:t>11:1 (CEB)</a:t>
            </a:r>
          </a:p>
        </p:txBody>
      </p:sp>
    </p:spTree>
    <p:extLst>
      <p:ext uri="{BB962C8B-B14F-4D97-AF65-F5344CB8AC3E}">
        <p14:creationId xmlns:p14="http://schemas.microsoft.com/office/powerpoint/2010/main" val="17353153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615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625641" y="2791326"/>
            <a:ext cx="11189369" cy="3754874"/>
          </a:xfrm>
          <a:prstGeom prst="rect">
            <a:avLst/>
          </a:prstGeom>
        </p:spPr>
        <p:txBody>
          <a:bodyPr wrap="square">
            <a:spAutoFit/>
          </a:bodyPr>
          <a:lstStyle/>
          <a:p>
            <a:r>
              <a:rPr lang="en-US" sz="3400" spc="300" dirty="0" smtClean="0">
                <a:solidFill>
                  <a:schemeClr val="bg1"/>
                </a:solidFill>
                <a:latin typeface="Arial" panose="020B0604020202020204" pitchFamily="34" charset="0"/>
                <a:cs typeface="Arial" panose="020B0604020202020204" pitchFamily="34" charset="0"/>
              </a:rPr>
              <a:t>But</a:t>
            </a:r>
            <a:r>
              <a:rPr lang="en-US" sz="3400" spc="300" dirty="0">
                <a:solidFill>
                  <a:schemeClr val="bg1"/>
                </a:solidFill>
                <a:latin typeface="Arial" panose="020B0604020202020204" pitchFamily="34" charset="0"/>
                <a:cs typeface="Arial" panose="020B0604020202020204" pitchFamily="34" charset="0"/>
              </a:rPr>
              <a:t> the fruit of the Spirit is love, joy, peace, patience, kindness, goodness, faithfulness, </a:t>
            </a:r>
            <a:r>
              <a:rPr lang="en-US" sz="3400" b="1" spc="300" baseline="30000" dirty="0">
                <a:solidFill>
                  <a:schemeClr val="bg1"/>
                </a:solidFill>
                <a:latin typeface="Arial" panose="020B0604020202020204" pitchFamily="34" charset="0"/>
                <a:cs typeface="Arial" panose="020B0604020202020204" pitchFamily="34" charset="0"/>
              </a:rPr>
              <a:t> </a:t>
            </a:r>
            <a:r>
              <a:rPr lang="en-US" sz="3400" spc="300" dirty="0">
                <a:solidFill>
                  <a:schemeClr val="bg1"/>
                </a:solidFill>
                <a:latin typeface="Arial" panose="020B0604020202020204" pitchFamily="34" charset="0"/>
                <a:cs typeface="Arial" panose="020B0604020202020204" pitchFamily="34" charset="0"/>
              </a:rPr>
              <a:t>gentleness, </a:t>
            </a:r>
            <a:r>
              <a:rPr lang="en-US" sz="3400" spc="300" dirty="0" smtClean="0">
                <a:solidFill>
                  <a:schemeClr val="bg1"/>
                </a:solidFill>
                <a:latin typeface="Arial" panose="020B0604020202020204" pitchFamily="34" charset="0"/>
                <a:cs typeface="Arial" panose="020B0604020202020204" pitchFamily="34" charset="0"/>
              </a:rPr>
              <a:t>self-control…</a:t>
            </a:r>
            <a:r>
              <a:rPr lang="en-US" sz="3400" b="1" spc="300" baseline="30000" dirty="0" smtClean="0">
                <a:solidFill>
                  <a:schemeClr val="bg1"/>
                </a:solidFill>
                <a:latin typeface="Arial" panose="020B0604020202020204" pitchFamily="34" charset="0"/>
                <a:cs typeface="Arial" panose="020B0604020202020204" pitchFamily="34" charset="0"/>
              </a:rPr>
              <a:t>25</a:t>
            </a:r>
            <a:r>
              <a:rPr lang="en-US" sz="3400" b="1" spc="300" baseline="30000" dirty="0">
                <a:solidFill>
                  <a:schemeClr val="bg1"/>
                </a:solidFill>
                <a:latin typeface="Arial" panose="020B0604020202020204" pitchFamily="34" charset="0"/>
                <a:cs typeface="Arial" panose="020B0604020202020204" pitchFamily="34" charset="0"/>
              </a:rPr>
              <a:t> </a:t>
            </a:r>
            <a:r>
              <a:rPr lang="en-US" sz="3400" spc="300" dirty="0">
                <a:solidFill>
                  <a:schemeClr val="bg1"/>
                </a:solidFill>
                <a:latin typeface="Arial" panose="020B0604020202020204" pitchFamily="34" charset="0"/>
                <a:cs typeface="Arial" panose="020B0604020202020204" pitchFamily="34" charset="0"/>
              </a:rPr>
              <a:t>If we live by the Spirit, let us also </a:t>
            </a:r>
            <a:r>
              <a:rPr lang="en-US" sz="3400" spc="300" dirty="0" smtClean="0">
                <a:solidFill>
                  <a:schemeClr val="bg1"/>
                </a:solidFill>
                <a:latin typeface="Arial" panose="020B0604020202020204" pitchFamily="34" charset="0"/>
                <a:cs typeface="Arial" panose="020B0604020202020204" pitchFamily="34" charset="0"/>
              </a:rPr>
              <a:t>walk</a:t>
            </a:r>
            <a:r>
              <a:rPr lang="en-US" sz="3400" spc="300" dirty="0">
                <a:solidFill>
                  <a:schemeClr val="bg1"/>
                </a:solidFill>
                <a:latin typeface="Arial" panose="020B0604020202020204" pitchFamily="34" charset="0"/>
                <a:cs typeface="Arial" panose="020B0604020202020204" pitchFamily="34" charset="0"/>
              </a:rPr>
              <a:t> by the Spirit</a:t>
            </a:r>
            <a:r>
              <a:rPr lang="en-US" sz="3400" spc="300" dirty="0" smtClean="0">
                <a:solidFill>
                  <a:schemeClr val="bg1"/>
                </a:solidFill>
                <a:latin typeface="Arial" panose="020B0604020202020204" pitchFamily="34" charset="0"/>
                <a:cs typeface="Arial" panose="020B0604020202020204" pitchFamily="34" charset="0"/>
              </a:rPr>
              <a:t>.</a:t>
            </a:r>
            <a:r>
              <a:rPr lang="en-US" sz="3400" b="1" spc="300" baseline="30000" dirty="0">
                <a:solidFill>
                  <a:schemeClr val="bg1"/>
                </a:solidFill>
                <a:latin typeface="Arial" panose="020B0604020202020204" pitchFamily="34" charset="0"/>
                <a:cs typeface="Arial" panose="020B0604020202020204" pitchFamily="34" charset="0"/>
              </a:rPr>
              <a:t> </a:t>
            </a:r>
            <a:r>
              <a:rPr lang="en-US" sz="3400" spc="300" dirty="0">
                <a:solidFill>
                  <a:schemeClr val="bg1"/>
                </a:solidFill>
                <a:latin typeface="Arial" panose="020B0604020202020204" pitchFamily="34" charset="0"/>
                <a:cs typeface="Arial" panose="020B0604020202020204" pitchFamily="34" charset="0"/>
              </a:rPr>
              <a:t>Let </a:t>
            </a:r>
            <a:r>
              <a:rPr lang="en-US" sz="3400" b="1" u="sng" spc="300" dirty="0">
                <a:solidFill>
                  <a:schemeClr val="bg1"/>
                </a:solidFill>
                <a:latin typeface="Arial" panose="020B0604020202020204" pitchFamily="34" charset="0"/>
                <a:cs typeface="Arial" panose="020B0604020202020204" pitchFamily="34" charset="0"/>
              </a:rPr>
              <a:t>us</a:t>
            </a:r>
            <a:r>
              <a:rPr lang="en-US" sz="3400" spc="300" dirty="0">
                <a:solidFill>
                  <a:schemeClr val="bg1"/>
                </a:solidFill>
                <a:latin typeface="Arial" panose="020B0604020202020204" pitchFamily="34" charset="0"/>
                <a:cs typeface="Arial" panose="020B0604020202020204" pitchFamily="34" charset="0"/>
              </a:rPr>
              <a:t> not become boastful, challenging one another, envying one another</a:t>
            </a:r>
            <a:r>
              <a:rPr lang="en-US" sz="3400" spc="300" dirty="0" smtClean="0">
                <a:solidFill>
                  <a:schemeClr val="bg1"/>
                </a:solidFill>
                <a:latin typeface="Arial" panose="020B0604020202020204" pitchFamily="34" charset="0"/>
                <a:cs typeface="Arial" panose="020B0604020202020204" pitchFamily="34" charset="0"/>
              </a:rPr>
              <a:t>. </a:t>
            </a:r>
          </a:p>
          <a:p>
            <a:r>
              <a:rPr lang="en-US" sz="3400" spc="300" dirty="0">
                <a:solidFill>
                  <a:schemeClr val="bg1"/>
                </a:solidFill>
                <a:latin typeface="Arial" panose="020B0604020202020204" pitchFamily="34" charset="0"/>
                <a:cs typeface="Arial" panose="020B0604020202020204" pitchFamily="34" charset="0"/>
              </a:rPr>
              <a:t>	</a:t>
            </a:r>
            <a:r>
              <a:rPr lang="en-US" sz="3400" spc="300" dirty="0" smtClean="0">
                <a:solidFill>
                  <a:schemeClr val="bg1"/>
                </a:solidFill>
                <a:latin typeface="Arial" panose="020B0604020202020204" pitchFamily="34" charset="0"/>
                <a:cs typeface="Arial" panose="020B0604020202020204" pitchFamily="34" charset="0"/>
              </a:rPr>
              <a:t>							</a:t>
            </a:r>
            <a:r>
              <a:rPr lang="en-US" sz="2800" spc="300" dirty="0" smtClean="0">
                <a:solidFill>
                  <a:schemeClr val="bg1"/>
                </a:solidFill>
                <a:latin typeface="Arial" panose="020B0604020202020204" pitchFamily="34" charset="0"/>
                <a:cs typeface="Arial" panose="020B0604020202020204" pitchFamily="34" charset="0"/>
              </a:rPr>
              <a:t>Galatians 5:22,25</a:t>
            </a:r>
            <a:endParaRPr lang="en-US" sz="3400" b="0" i="0" spc="30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4457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399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026" name="Picture 2" descr="http://www.sott.net/image/s16/322240/full/Shining_City_Upon_Hill_America.jpg"/>
          <p:cNvPicPr>
            <a:picLocks noChangeAspect="1" noChangeArrowheads="1"/>
          </p:cNvPicPr>
          <p:nvPr/>
        </p:nvPicPr>
        <p:blipFill rotWithShape="1">
          <a:blip r:embed="rId2">
            <a:extLst>
              <a:ext uri="{28A0092B-C50C-407E-A947-70E740481C1C}">
                <a14:useLocalDpi xmlns:a14="http://schemas.microsoft.com/office/drawing/2010/main" val="0"/>
              </a:ext>
            </a:extLst>
          </a:blip>
          <a:srcRect t="24123"/>
          <a:stretch/>
        </p:blipFill>
        <p:spPr bwMode="auto">
          <a:xfrm>
            <a:off x="2411284" y="0"/>
            <a:ext cx="7062028" cy="6942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654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180474" y="360947"/>
            <a:ext cx="11875167" cy="6622326"/>
          </a:xfrm>
          <a:prstGeom prst="rect">
            <a:avLst/>
          </a:prstGeom>
        </p:spPr>
        <p:txBody>
          <a:bodyPr wrap="square">
            <a:spAutoFit/>
          </a:bodyPr>
          <a:lstStyle/>
          <a:p>
            <a:pPr>
              <a:spcAft>
                <a:spcPts val="800"/>
              </a:spcAft>
            </a:pPr>
            <a:r>
              <a:rPr lang="en-US" sz="3200" spc="300" dirty="0">
                <a:solidFill>
                  <a:schemeClr val="bg1"/>
                </a:solidFill>
                <a:latin typeface="Arial" panose="020B0604020202020204" pitchFamily="34" charset="0"/>
                <a:cs typeface="Arial" panose="020B0604020202020204" pitchFamily="34" charset="0"/>
              </a:rPr>
              <a:t>In those days John the Baptist appeared in the desert of Judea announcing, </a:t>
            </a:r>
            <a:r>
              <a:rPr lang="en-US" sz="3200" b="1" spc="300" dirty="0" smtClean="0">
                <a:solidFill>
                  <a:schemeClr val="bg1"/>
                </a:solidFill>
                <a:latin typeface="Arial" panose="020B0604020202020204" pitchFamily="34" charset="0"/>
                <a:cs typeface="Arial" panose="020B0604020202020204" pitchFamily="34" charset="0"/>
              </a:rPr>
              <a:t> </a:t>
            </a:r>
            <a:r>
              <a:rPr lang="en-US" sz="3200" spc="300" dirty="0">
                <a:solidFill>
                  <a:schemeClr val="bg1"/>
                </a:solidFill>
                <a:latin typeface="Arial" panose="020B0604020202020204" pitchFamily="34" charset="0"/>
                <a:cs typeface="Arial" panose="020B0604020202020204" pitchFamily="34" charset="0"/>
              </a:rPr>
              <a:t>“Change your hearts and lives! Here comes the kingdom of heaven!” </a:t>
            </a:r>
            <a:r>
              <a:rPr lang="en-US" sz="3200" b="1" spc="300" dirty="0" smtClean="0">
                <a:solidFill>
                  <a:schemeClr val="bg1"/>
                </a:solidFill>
                <a:latin typeface="Arial" panose="020B0604020202020204" pitchFamily="34" charset="0"/>
                <a:cs typeface="Arial" panose="020B0604020202020204" pitchFamily="34" charset="0"/>
              </a:rPr>
              <a:t> </a:t>
            </a:r>
            <a:r>
              <a:rPr lang="en-US" sz="3200" spc="300" dirty="0">
                <a:solidFill>
                  <a:schemeClr val="bg1"/>
                </a:solidFill>
                <a:latin typeface="Arial" panose="020B0604020202020204" pitchFamily="34" charset="0"/>
                <a:cs typeface="Arial" panose="020B0604020202020204" pitchFamily="34" charset="0"/>
              </a:rPr>
              <a:t>He was the one of whom Isaiah the prophet spoke when he said:</a:t>
            </a:r>
          </a:p>
          <a:p>
            <a:pPr marL="139700">
              <a:spcBef>
                <a:spcPts val="1100"/>
              </a:spcBef>
              <a:spcAft>
                <a:spcPts val="1100"/>
              </a:spcAft>
            </a:pPr>
            <a:r>
              <a:rPr lang="en-US" sz="3200" i="1" spc="300" dirty="0">
                <a:solidFill>
                  <a:schemeClr val="bg1"/>
                </a:solidFill>
                <a:latin typeface="Arial" panose="020B0604020202020204" pitchFamily="34" charset="0"/>
                <a:cs typeface="Arial" panose="020B0604020202020204" pitchFamily="34" charset="0"/>
              </a:rPr>
              <a:t>The voice of one shouting in the wilderness,</a:t>
            </a:r>
            <a:endParaRPr lang="en-US" sz="3200" spc="300" dirty="0">
              <a:solidFill>
                <a:schemeClr val="bg1"/>
              </a:solidFill>
              <a:latin typeface="Arial" panose="020B0604020202020204" pitchFamily="34" charset="0"/>
              <a:cs typeface="Arial" panose="020B0604020202020204" pitchFamily="34" charset="0"/>
            </a:endParaRPr>
          </a:p>
          <a:p>
            <a:pPr marL="139700">
              <a:spcBef>
                <a:spcPts val="1100"/>
              </a:spcBef>
              <a:spcAft>
                <a:spcPts val="1100"/>
              </a:spcAft>
            </a:pPr>
            <a:r>
              <a:rPr lang="en-US" sz="3200" spc="300" dirty="0">
                <a:solidFill>
                  <a:schemeClr val="bg1"/>
                </a:solidFill>
                <a:latin typeface="Arial" panose="020B0604020202020204" pitchFamily="34" charset="0"/>
                <a:cs typeface="Arial" panose="020B0604020202020204" pitchFamily="34" charset="0"/>
              </a:rPr>
              <a:t>       “</a:t>
            </a:r>
            <a:r>
              <a:rPr lang="en-US" sz="3200" i="1" spc="300" dirty="0">
                <a:solidFill>
                  <a:schemeClr val="bg1"/>
                </a:solidFill>
                <a:latin typeface="Arial" panose="020B0604020202020204" pitchFamily="34" charset="0"/>
                <a:cs typeface="Arial" panose="020B0604020202020204" pitchFamily="34" charset="0"/>
              </a:rPr>
              <a:t>Prepare the way for the Lord;</a:t>
            </a:r>
            <a:endParaRPr lang="en-US" sz="3200" spc="300" dirty="0">
              <a:solidFill>
                <a:schemeClr val="bg1"/>
              </a:solidFill>
              <a:latin typeface="Arial" panose="020B0604020202020204" pitchFamily="34" charset="0"/>
              <a:cs typeface="Arial" panose="020B0604020202020204" pitchFamily="34" charset="0"/>
            </a:endParaRPr>
          </a:p>
          <a:p>
            <a:pPr marL="139700">
              <a:spcBef>
                <a:spcPts val="1100"/>
              </a:spcBef>
              <a:spcAft>
                <a:spcPts val="1100"/>
              </a:spcAft>
            </a:pPr>
            <a:r>
              <a:rPr lang="en-US" sz="3200" spc="300" dirty="0">
                <a:solidFill>
                  <a:schemeClr val="bg1"/>
                </a:solidFill>
                <a:latin typeface="Arial" panose="020B0604020202020204" pitchFamily="34" charset="0"/>
                <a:cs typeface="Arial" panose="020B0604020202020204" pitchFamily="34" charset="0"/>
              </a:rPr>
              <a:t>       </a:t>
            </a:r>
            <a:r>
              <a:rPr lang="en-US" sz="3200" i="1" spc="300" dirty="0">
                <a:solidFill>
                  <a:schemeClr val="bg1"/>
                </a:solidFill>
                <a:latin typeface="Arial" panose="020B0604020202020204" pitchFamily="34" charset="0"/>
                <a:cs typeface="Arial" panose="020B0604020202020204" pitchFamily="34" charset="0"/>
              </a:rPr>
              <a:t>make his paths straight</a:t>
            </a:r>
            <a:r>
              <a:rPr lang="en-US" sz="3200" i="1" spc="300" dirty="0" smtClean="0">
                <a:solidFill>
                  <a:schemeClr val="bg1"/>
                </a:solidFill>
                <a:latin typeface="Arial" panose="020B0604020202020204" pitchFamily="34" charset="0"/>
                <a:cs typeface="Arial" panose="020B0604020202020204" pitchFamily="34" charset="0"/>
              </a:rPr>
              <a:t>.</a:t>
            </a:r>
            <a:r>
              <a:rPr lang="en-US" sz="3200" spc="300" dirty="0" smtClean="0">
                <a:solidFill>
                  <a:schemeClr val="bg1"/>
                </a:solidFill>
                <a:latin typeface="Arial" panose="020B0604020202020204" pitchFamily="34" charset="0"/>
                <a:cs typeface="Arial" panose="020B0604020202020204" pitchFamily="34" charset="0"/>
              </a:rPr>
              <a:t>”</a:t>
            </a:r>
            <a:endParaRPr lang="en-US" sz="3200" spc="300" dirty="0">
              <a:solidFill>
                <a:schemeClr val="bg1"/>
              </a:solidFill>
              <a:latin typeface="Arial" panose="020B0604020202020204" pitchFamily="34" charset="0"/>
              <a:cs typeface="Arial" panose="020B0604020202020204" pitchFamily="34" charset="0"/>
            </a:endParaRPr>
          </a:p>
          <a:p>
            <a:pPr>
              <a:spcAft>
                <a:spcPts val="800"/>
              </a:spcAft>
            </a:pPr>
            <a:r>
              <a:rPr lang="en-US" sz="3200" spc="300" dirty="0" smtClean="0">
                <a:solidFill>
                  <a:schemeClr val="bg1"/>
                </a:solidFill>
                <a:latin typeface="Arial" panose="020B0604020202020204" pitchFamily="34" charset="0"/>
                <a:cs typeface="Arial" panose="020B0604020202020204" pitchFamily="34" charset="0"/>
              </a:rPr>
              <a:t>John </a:t>
            </a:r>
            <a:r>
              <a:rPr lang="en-US" sz="3200" spc="300" dirty="0">
                <a:solidFill>
                  <a:schemeClr val="bg1"/>
                </a:solidFill>
                <a:latin typeface="Arial" panose="020B0604020202020204" pitchFamily="34" charset="0"/>
                <a:cs typeface="Arial" panose="020B0604020202020204" pitchFamily="34" charset="0"/>
              </a:rPr>
              <a:t>wore clothes made of camel’s hair, with a leather belt around his waist. He ate locusts and wild honey.</a:t>
            </a:r>
          </a:p>
          <a:p>
            <a:r>
              <a:rPr lang="en-US" dirty="0"/>
              <a:t/>
            </a:r>
            <a:br>
              <a:rPr lang="en-US" dirty="0"/>
            </a:br>
            <a:endParaRPr lang="en-US" dirty="0"/>
          </a:p>
        </p:txBody>
      </p:sp>
    </p:spTree>
    <p:extLst>
      <p:ext uri="{BB962C8B-B14F-4D97-AF65-F5344CB8AC3E}">
        <p14:creationId xmlns:p14="http://schemas.microsoft.com/office/powerpoint/2010/main" val="40557715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288758" y="553452"/>
            <a:ext cx="11718758" cy="4524315"/>
          </a:xfrm>
          <a:prstGeom prst="rect">
            <a:avLst/>
          </a:prstGeom>
        </p:spPr>
        <p:txBody>
          <a:bodyPr wrap="square">
            <a:spAutoFit/>
          </a:bodyPr>
          <a:lstStyle/>
          <a:p>
            <a:r>
              <a:rPr lang="en-US" sz="3600" spc="300" dirty="0" smtClean="0">
                <a:solidFill>
                  <a:schemeClr val="bg1"/>
                </a:solidFill>
                <a:latin typeface="Arial" panose="020B0604020202020204" pitchFamily="34" charset="0"/>
                <a:cs typeface="Arial" panose="020B0604020202020204" pitchFamily="34" charset="0"/>
              </a:rPr>
              <a:t>People </a:t>
            </a:r>
            <a:r>
              <a:rPr lang="en-US" sz="3600" spc="300" dirty="0">
                <a:solidFill>
                  <a:schemeClr val="bg1"/>
                </a:solidFill>
                <a:latin typeface="Arial" panose="020B0604020202020204" pitchFamily="34" charset="0"/>
                <a:cs typeface="Arial" panose="020B0604020202020204" pitchFamily="34" charset="0"/>
              </a:rPr>
              <a:t>from Jerusalem, throughout Judea, and all around the Jordan River came to him. </a:t>
            </a:r>
            <a:r>
              <a:rPr lang="en-US" sz="3600" b="1" spc="300" dirty="0" smtClean="0">
                <a:solidFill>
                  <a:schemeClr val="bg1"/>
                </a:solidFill>
                <a:latin typeface="Arial" panose="020B0604020202020204" pitchFamily="34" charset="0"/>
                <a:cs typeface="Arial" panose="020B0604020202020204" pitchFamily="34" charset="0"/>
              </a:rPr>
              <a:t> </a:t>
            </a:r>
            <a:r>
              <a:rPr lang="en-US" sz="3600" spc="300" dirty="0">
                <a:solidFill>
                  <a:schemeClr val="bg1"/>
                </a:solidFill>
                <a:latin typeface="Arial" panose="020B0604020202020204" pitchFamily="34" charset="0"/>
                <a:cs typeface="Arial" panose="020B0604020202020204" pitchFamily="34" charset="0"/>
              </a:rPr>
              <a:t>As they confessed their sins, he baptized them in the Jordan River. </a:t>
            </a:r>
            <a:r>
              <a:rPr lang="en-US" sz="3600" b="1" spc="300" dirty="0" smtClean="0">
                <a:solidFill>
                  <a:schemeClr val="bg1"/>
                </a:solidFill>
                <a:latin typeface="Arial" panose="020B0604020202020204" pitchFamily="34" charset="0"/>
                <a:cs typeface="Arial" panose="020B0604020202020204" pitchFamily="34" charset="0"/>
              </a:rPr>
              <a:t> </a:t>
            </a:r>
            <a:r>
              <a:rPr lang="en-US" sz="3600" spc="300" dirty="0">
                <a:solidFill>
                  <a:schemeClr val="bg1"/>
                </a:solidFill>
                <a:latin typeface="Arial" panose="020B0604020202020204" pitchFamily="34" charset="0"/>
                <a:cs typeface="Arial" panose="020B0604020202020204" pitchFamily="34" charset="0"/>
              </a:rPr>
              <a:t>Many Pharisees and Sadducees came to be baptized by John. He said to them, “You children of snakes! Who warned you to escape from the angry judgment that is coming soon? </a:t>
            </a:r>
            <a:r>
              <a:rPr lang="en-US" sz="3600" b="1" spc="300" dirty="0" smtClean="0">
                <a:solidFill>
                  <a:schemeClr val="bg1"/>
                </a:solidFill>
                <a:latin typeface="Arial" panose="020B0604020202020204" pitchFamily="34" charset="0"/>
                <a:cs typeface="Arial" panose="020B0604020202020204" pitchFamily="34" charset="0"/>
              </a:rPr>
              <a:t> </a:t>
            </a:r>
            <a:endParaRPr lang="en-US" sz="3600" spc="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7029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485</Words>
  <Application>Microsoft Office PowerPoint</Application>
  <PresentationFormat>Widescreen</PresentationFormat>
  <Paragraphs>26</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Renee Antrosio</dc:creator>
  <cp:lastModifiedBy>Renee Antrosio</cp:lastModifiedBy>
  <cp:revision>19</cp:revision>
  <dcterms:created xsi:type="dcterms:W3CDTF">2016-12-02T00:07:37Z</dcterms:created>
  <dcterms:modified xsi:type="dcterms:W3CDTF">2016-12-04T14:01:14Z</dcterms:modified>
</cp:coreProperties>
</file>