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1" r:id="rId3"/>
    <p:sldId id="257" r:id="rId4"/>
    <p:sldId id="270" r:id="rId5"/>
    <p:sldId id="263" r:id="rId6"/>
    <p:sldId id="269" r:id="rId7"/>
    <p:sldId id="264" r:id="rId8"/>
    <p:sldId id="265" r:id="rId9"/>
    <p:sldId id="266" r:id="rId10"/>
    <p:sldId id="267" r:id="rId11"/>
    <p:sldId id="268" r:id="rId12"/>
    <p:sldId id="27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6" d="100"/>
          <a:sy n="76" d="100"/>
        </p:scale>
        <p:origin x="24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D13E0E-99F0-4C9C-9248-60C2A5B861D0}"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E2349-0935-460C-AA0F-6DF53E7E6DB8}" type="slidenum">
              <a:rPr lang="en-US" smtClean="0"/>
              <a:t>‹#›</a:t>
            </a:fld>
            <a:endParaRPr lang="en-US"/>
          </a:p>
        </p:txBody>
      </p:sp>
    </p:spTree>
    <p:extLst>
      <p:ext uri="{BB962C8B-B14F-4D97-AF65-F5344CB8AC3E}">
        <p14:creationId xmlns:p14="http://schemas.microsoft.com/office/powerpoint/2010/main" val="2101285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D13E0E-99F0-4C9C-9248-60C2A5B861D0}"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E2349-0935-460C-AA0F-6DF53E7E6DB8}" type="slidenum">
              <a:rPr lang="en-US" smtClean="0"/>
              <a:t>‹#›</a:t>
            </a:fld>
            <a:endParaRPr lang="en-US"/>
          </a:p>
        </p:txBody>
      </p:sp>
    </p:spTree>
    <p:extLst>
      <p:ext uri="{BB962C8B-B14F-4D97-AF65-F5344CB8AC3E}">
        <p14:creationId xmlns:p14="http://schemas.microsoft.com/office/powerpoint/2010/main" val="3295652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D13E0E-99F0-4C9C-9248-60C2A5B861D0}"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E2349-0935-460C-AA0F-6DF53E7E6DB8}" type="slidenum">
              <a:rPr lang="en-US" smtClean="0"/>
              <a:t>‹#›</a:t>
            </a:fld>
            <a:endParaRPr lang="en-US"/>
          </a:p>
        </p:txBody>
      </p:sp>
    </p:spTree>
    <p:extLst>
      <p:ext uri="{BB962C8B-B14F-4D97-AF65-F5344CB8AC3E}">
        <p14:creationId xmlns:p14="http://schemas.microsoft.com/office/powerpoint/2010/main" val="1167000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D13E0E-99F0-4C9C-9248-60C2A5B861D0}"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E2349-0935-460C-AA0F-6DF53E7E6DB8}" type="slidenum">
              <a:rPr lang="en-US" smtClean="0"/>
              <a:t>‹#›</a:t>
            </a:fld>
            <a:endParaRPr lang="en-US"/>
          </a:p>
        </p:txBody>
      </p:sp>
    </p:spTree>
    <p:extLst>
      <p:ext uri="{BB962C8B-B14F-4D97-AF65-F5344CB8AC3E}">
        <p14:creationId xmlns:p14="http://schemas.microsoft.com/office/powerpoint/2010/main" val="3492099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D13E0E-99F0-4C9C-9248-60C2A5B861D0}" type="datetimeFigureOut">
              <a:rPr lang="en-US" smtClean="0"/>
              <a:t>4/13/2017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0E2349-0935-460C-AA0F-6DF53E7E6DB8}" type="slidenum">
              <a:rPr lang="en-US" smtClean="0"/>
              <a:t>‹#›</a:t>
            </a:fld>
            <a:endParaRPr lang="en-US"/>
          </a:p>
        </p:txBody>
      </p:sp>
    </p:spTree>
    <p:extLst>
      <p:ext uri="{BB962C8B-B14F-4D97-AF65-F5344CB8AC3E}">
        <p14:creationId xmlns:p14="http://schemas.microsoft.com/office/powerpoint/2010/main" val="2121478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D13E0E-99F0-4C9C-9248-60C2A5B861D0}" type="datetimeFigureOut">
              <a:rPr lang="en-US" smtClean="0"/>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E2349-0935-460C-AA0F-6DF53E7E6DB8}" type="slidenum">
              <a:rPr lang="en-US" smtClean="0"/>
              <a:t>‹#›</a:t>
            </a:fld>
            <a:endParaRPr lang="en-US"/>
          </a:p>
        </p:txBody>
      </p:sp>
    </p:spTree>
    <p:extLst>
      <p:ext uri="{BB962C8B-B14F-4D97-AF65-F5344CB8AC3E}">
        <p14:creationId xmlns:p14="http://schemas.microsoft.com/office/powerpoint/2010/main" val="3365643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D13E0E-99F0-4C9C-9248-60C2A5B861D0}" type="datetimeFigureOut">
              <a:rPr lang="en-US" smtClean="0"/>
              <a:t>4/13/2017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0E2349-0935-460C-AA0F-6DF53E7E6DB8}" type="slidenum">
              <a:rPr lang="en-US" smtClean="0"/>
              <a:t>‹#›</a:t>
            </a:fld>
            <a:endParaRPr lang="en-US"/>
          </a:p>
        </p:txBody>
      </p:sp>
    </p:spTree>
    <p:extLst>
      <p:ext uri="{BB962C8B-B14F-4D97-AF65-F5344CB8AC3E}">
        <p14:creationId xmlns:p14="http://schemas.microsoft.com/office/powerpoint/2010/main" val="1710602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D13E0E-99F0-4C9C-9248-60C2A5B861D0}" type="datetimeFigureOut">
              <a:rPr lang="en-US" smtClean="0"/>
              <a:t>4/13/2017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0E2349-0935-460C-AA0F-6DF53E7E6DB8}" type="slidenum">
              <a:rPr lang="en-US" smtClean="0"/>
              <a:t>‹#›</a:t>
            </a:fld>
            <a:endParaRPr lang="en-US"/>
          </a:p>
        </p:txBody>
      </p:sp>
    </p:spTree>
    <p:extLst>
      <p:ext uri="{BB962C8B-B14F-4D97-AF65-F5344CB8AC3E}">
        <p14:creationId xmlns:p14="http://schemas.microsoft.com/office/powerpoint/2010/main" val="797142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D13E0E-99F0-4C9C-9248-60C2A5B861D0}" type="datetimeFigureOut">
              <a:rPr lang="en-US" smtClean="0"/>
              <a:t>4/13/2017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0E2349-0935-460C-AA0F-6DF53E7E6DB8}" type="slidenum">
              <a:rPr lang="en-US" smtClean="0"/>
              <a:t>‹#›</a:t>
            </a:fld>
            <a:endParaRPr lang="en-US"/>
          </a:p>
        </p:txBody>
      </p:sp>
    </p:spTree>
    <p:extLst>
      <p:ext uri="{BB962C8B-B14F-4D97-AF65-F5344CB8AC3E}">
        <p14:creationId xmlns:p14="http://schemas.microsoft.com/office/powerpoint/2010/main" val="3237724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D13E0E-99F0-4C9C-9248-60C2A5B861D0}" type="datetimeFigureOut">
              <a:rPr lang="en-US" smtClean="0"/>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E2349-0935-460C-AA0F-6DF53E7E6DB8}" type="slidenum">
              <a:rPr lang="en-US" smtClean="0"/>
              <a:t>‹#›</a:t>
            </a:fld>
            <a:endParaRPr lang="en-US"/>
          </a:p>
        </p:txBody>
      </p:sp>
    </p:spTree>
    <p:extLst>
      <p:ext uri="{BB962C8B-B14F-4D97-AF65-F5344CB8AC3E}">
        <p14:creationId xmlns:p14="http://schemas.microsoft.com/office/powerpoint/2010/main" val="1376164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D13E0E-99F0-4C9C-9248-60C2A5B861D0}" type="datetimeFigureOut">
              <a:rPr lang="en-US" smtClean="0"/>
              <a:t>4/13/2017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0E2349-0935-460C-AA0F-6DF53E7E6DB8}" type="slidenum">
              <a:rPr lang="en-US" smtClean="0"/>
              <a:t>‹#›</a:t>
            </a:fld>
            <a:endParaRPr lang="en-US"/>
          </a:p>
        </p:txBody>
      </p:sp>
    </p:spTree>
    <p:extLst>
      <p:ext uri="{BB962C8B-B14F-4D97-AF65-F5344CB8AC3E}">
        <p14:creationId xmlns:p14="http://schemas.microsoft.com/office/powerpoint/2010/main" val="1199371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D13E0E-99F0-4C9C-9248-60C2A5B861D0}" type="datetimeFigureOut">
              <a:rPr lang="en-US" smtClean="0"/>
              <a:t>4/13/2017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0E2349-0935-460C-AA0F-6DF53E7E6DB8}" type="slidenum">
              <a:rPr lang="en-US" smtClean="0"/>
              <a:t>‹#›</a:t>
            </a:fld>
            <a:endParaRPr lang="en-US"/>
          </a:p>
        </p:txBody>
      </p:sp>
    </p:spTree>
    <p:extLst>
      <p:ext uri="{BB962C8B-B14F-4D97-AF65-F5344CB8AC3E}">
        <p14:creationId xmlns:p14="http://schemas.microsoft.com/office/powerpoint/2010/main" val="1713360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8379914" y="413359"/>
            <a:ext cx="3095719" cy="646331"/>
          </a:xfrm>
          <a:prstGeom prst="rect">
            <a:avLst/>
          </a:prstGeom>
          <a:noFill/>
        </p:spPr>
        <p:txBody>
          <a:bodyPr wrap="none" rtlCol="0">
            <a:spAutoFit/>
          </a:bodyPr>
          <a:lstStyle/>
          <a:p>
            <a:r>
              <a:rPr lang="en-US" sz="3600" spc="300" dirty="0" smtClean="0">
                <a:solidFill>
                  <a:schemeClr val="bg1"/>
                </a:solidFill>
                <a:latin typeface="Arial" panose="020B0604020202020204" pitchFamily="34" charset="0"/>
                <a:cs typeface="Arial" panose="020B0604020202020204" pitchFamily="34" charset="0"/>
              </a:rPr>
              <a:t>Easter 2017</a:t>
            </a:r>
            <a:endParaRPr lang="en-US" sz="3600" spc="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889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745957" y="625642"/>
            <a:ext cx="9889959" cy="6063198"/>
          </a:xfrm>
          <a:prstGeom prst="rect">
            <a:avLst/>
          </a:prstGeom>
        </p:spPr>
        <p:txBody>
          <a:bodyPr wrap="square">
            <a:spAutoFit/>
          </a:bodyPr>
          <a:lstStyle/>
          <a:p>
            <a:r>
              <a:rPr lang="en-US" sz="3200" spc="300" dirty="0">
                <a:solidFill>
                  <a:schemeClr val="bg1"/>
                </a:solidFill>
                <a:effectLst>
                  <a:outerShdw blurRad="38100" dist="38100" dir="2700000" algn="tl">
                    <a:srgbClr val="000000">
                      <a:alpha val="43137"/>
                    </a:srgbClr>
                  </a:outerShdw>
                </a:effectLst>
                <a:latin typeface="Arial" panose="020B0604020202020204" pitchFamily="34" charset="0"/>
              </a:rPr>
              <a:t>After eight days his disciples were again in a house and Thomas was with them. Even though the doors were locked, Jesus entered and stood among them. He said, “Peace be with you.”  Then he said to Thomas, “Put your finger here. Look at my hands. Put your hand into my side. No more disbelief. Believe!”</a:t>
            </a:r>
            <a:br>
              <a:rPr lang="en-US" sz="3200" spc="300" dirty="0">
                <a:solidFill>
                  <a:schemeClr val="bg1"/>
                </a:solidFill>
                <a:effectLst>
                  <a:outerShdw blurRad="38100" dist="38100" dir="2700000" algn="tl">
                    <a:srgbClr val="000000">
                      <a:alpha val="43137"/>
                    </a:srgbClr>
                  </a:outerShdw>
                </a:effectLst>
                <a:latin typeface="Arial" panose="020B0604020202020204" pitchFamily="34" charset="0"/>
              </a:rPr>
            </a:br>
            <a:r>
              <a:rPr lang="en-US" sz="3200" spc="300" dirty="0">
                <a:solidFill>
                  <a:schemeClr val="bg1"/>
                </a:solidFill>
                <a:effectLst>
                  <a:outerShdw blurRad="38100" dist="38100" dir="2700000" algn="tl">
                    <a:srgbClr val="000000">
                      <a:alpha val="43137"/>
                    </a:srgbClr>
                  </a:outerShdw>
                </a:effectLst>
                <a:latin typeface="Arial" panose="020B0604020202020204" pitchFamily="34" charset="0"/>
              </a:rPr>
              <a:t/>
            </a:r>
            <a:br>
              <a:rPr lang="en-US" sz="3200" spc="300" dirty="0">
                <a:solidFill>
                  <a:schemeClr val="bg1"/>
                </a:solidFill>
                <a:effectLst>
                  <a:outerShdw blurRad="38100" dist="38100" dir="2700000" algn="tl">
                    <a:srgbClr val="000000">
                      <a:alpha val="43137"/>
                    </a:srgbClr>
                  </a:outerShdw>
                </a:effectLst>
                <a:latin typeface="Arial" panose="020B0604020202020204" pitchFamily="34" charset="0"/>
              </a:rPr>
            </a:br>
            <a:r>
              <a:rPr lang="en-US" sz="3200" spc="300" dirty="0">
                <a:solidFill>
                  <a:schemeClr val="bg1"/>
                </a:solidFill>
                <a:effectLst>
                  <a:outerShdw blurRad="38100" dist="38100" dir="2700000" algn="tl">
                    <a:srgbClr val="000000">
                      <a:alpha val="43137"/>
                    </a:srgbClr>
                  </a:outerShdw>
                </a:effectLst>
                <a:latin typeface="Arial" panose="020B0604020202020204" pitchFamily="34" charset="0"/>
              </a:rPr>
              <a:t>Thomas responded to Jesus, “My Lord and my God!”</a:t>
            </a:r>
            <a:r>
              <a:rPr lang="en-US" dirty="0">
                <a:solidFill>
                  <a:srgbClr val="000000"/>
                </a:solidFill>
                <a:latin typeface="Arial" panose="020B0604020202020204" pitchFamily="34" charset="0"/>
              </a:rPr>
              <a:t/>
            </a:r>
            <a:br>
              <a:rPr lang="en-US" dirty="0">
                <a:solidFill>
                  <a:srgbClr val="000000"/>
                </a:solidFill>
                <a:latin typeface="Arial" panose="020B0604020202020204" pitchFamily="34" charset="0"/>
              </a:rPr>
            </a:br>
            <a:r>
              <a:rPr lang="en-US" dirty="0">
                <a:solidFill>
                  <a:srgbClr val="000000"/>
                </a:solidFill>
                <a:latin typeface="Arial" panose="020B0604020202020204" pitchFamily="34" charset="0"/>
              </a:rPr>
              <a:t/>
            </a:r>
            <a:br>
              <a:rPr lang="en-US" dirty="0">
                <a:solidFill>
                  <a:srgbClr val="000000"/>
                </a:solidFill>
                <a:latin typeface="Arial" panose="020B0604020202020204" pitchFamily="34" charset="0"/>
              </a:rPr>
            </a:br>
            <a:endParaRPr lang="en-US" dirty="0"/>
          </a:p>
        </p:txBody>
      </p:sp>
    </p:spTree>
    <p:extLst>
      <p:ext uri="{BB962C8B-B14F-4D97-AF65-F5344CB8AC3E}">
        <p14:creationId xmlns:p14="http://schemas.microsoft.com/office/powerpoint/2010/main" val="3336081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1179094" y="469233"/>
            <a:ext cx="9264316" cy="5509200"/>
          </a:xfrm>
          <a:prstGeom prst="rect">
            <a:avLst/>
          </a:prstGeom>
        </p:spPr>
        <p:txBody>
          <a:bodyPr wrap="square">
            <a:spAutoFit/>
          </a:bodyPr>
          <a:lstStyle/>
          <a:p>
            <a:r>
              <a:rPr lang="en-US" sz="3200" spc="300" dirty="0" smtClean="0">
                <a:solidFill>
                  <a:schemeClr val="bg1"/>
                </a:solidFill>
                <a:effectLst>
                  <a:outerShdw blurRad="38100" dist="38100" dir="2700000" algn="tl">
                    <a:srgbClr val="000000">
                      <a:alpha val="43137"/>
                    </a:srgbClr>
                  </a:outerShdw>
                </a:effectLst>
                <a:latin typeface="Arial" panose="020B0604020202020204" pitchFamily="34" charset="0"/>
              </a:rPr>
              <a:t>Jesus </a:t>
            </a:r>
            <a:r>
              <a:rPr lang="en-US" sz="3200" spc="300" dirty="0">
                <a:solidFill>
                  <a:schemeClr val="bg1"/>
                </a:solidFill>
                <a:effectLst>
                  <a:outerShdw blurRad="38100" dist="38100" dir="2700000" algn="tl">
                    <a:srgbClr val="000000">
                      <a:alpha val="43137"/>
                    </a:srgbClr>
                  </a:outerShdw>
                </a:effectLst>
                <a:latin typeface="Arial" panose="020B0604020202020204" pitchFamily="34" charset="0"/>
              </a:rPr>
              <a:t>replied, “Do you believe because you see me? Happy are those who don’t see and yet believe.”</a:t>
            </a:r>
            <a:br>
              <a:rPr lang="en-US" sz="3200" spc="300" dirty="0">
                <a:solidFill>
                  <a:schemeClr val="bg1"/>
                </a:solidFill>
                <a:effectLst>
                  <a:outerShdw blurRad="38100" dist="38100" dir="2700000" algn="tl">
                    <a:srgbClr val="000000">
                      <a:alpha val="43137"/>
                    </a:srgbClr>
                  </a:outerShdw>
                </a:effectLst>
                <a:latin typeface="Arial" panose="020B0604020202020204" pitchFamily="34" charset="0"/>
              </a:rPr>
            </a:br>
            <a:r>
              <a:rPr lang="en-US" sz="3200" spc="300" dirty="0">
                <a:solidFill>
                  <a:schemeClr val="bg1"/>
                </a:solidFill>
                <a:effectLst>
                  <a:outerShdw blurRad="38100" dist="38100" dir="2700000" algn="tl">
                    <a:srgbClr val="000000">
                      <a:alpha val="43137"/>
                    </a:srgbClr>
                  </a:outerShdw>
                </a:effectLst>
                <a:latin typeface="Arial" panose="020B0604020202020204" pitchFamily="34" charset="0"/>
              </a:rPr>
              <a:t/>
            </a:r>
            <a:br>
              <a:rPr lang="en-US" sz="3200" spc="300" dirty="0">
                <a:solidFill>
                  <a:schemeClr val="bg1"/>
                </a:solidFill>
                <a:effectLst>
                  <a:outerShdw blurRad="38100" dist="38100" dir="2700000" algn="tl">
                    <a:srgbClr val="000000">
                      <a:alpha val="43137"/>
                    </a:srgbClr>
                  </a:outerShdw>
                </a:effectLst>
                <a:latin typeface="Arial" panose="020B0604020202020204" pitchFamily="34" charset="0"/>
              </a:rPr>
            </a:br>
            <a:r>
              <a:rPr lang="en-US" sz="3200" spc="300" dirty="0">
                <a:solidFill>
                  <a:schemeClr val="bg1"/>
                </a:solidFill>
                <a:effectLst>
                  <a:outerShdw blurRad="38100" dist="38100" dir="2700000" algn="tl">
                    <a:srgbClr val="000000">
                      <a:alpha val="43137"/>
                    </a:srgbClr>
                  </a:outerShdw>
                </a:effectLst>
                <a:latin typeface="Arial" panose="020B0604020202020204" pitchFamily="34" charset="0"/>
              </a:rPr>
              <a:t>Then Jesus did many other miraculous signs in his disciples’ presence, signs that aren’t recorded in this scroll. But these things are written so that you will believe that Jesus is the Messiah, God’s Son, and that believing, you will have life in his name. </a:t>
            </a:r>
            <a:r>
              <a:rPr lang="en-US" sz="3200" spc="300" dirty="0" smtClean="0">
                <a:solidFill>
                  <a:schemeClr val="bg1"/>
                </a:solidFill>
                <a:effectLst>
                  <a:outerShdw blurRad="38100" dist="38100" dir="2700000" algn="tl">
                    <a:srgbClr val="000000">
                      <a:alpha val="43137"/>
                    </a:srgbClr>
                  </a:outerShdw>
                </a:effectLst>
                <a:latin typeface="Arial" panose="020B0604020202020204" pitchFamily="34" charset="0"/>
              </a:rPr>
              <a:t>		</a:t>
            </a:r>
            <a:r>
              <a:rPr lang="en-US" sz="2400" spc="300" dirty="0" smtClean="0">
                <a:solidFill>
                  <a:schemeClr val="bg1"/>
                </a:solidFill>
                <a:effectLst>
                  <a:outerShdw blurRad="38100" dist="38100" dir="2700000" algn="tl">
                    <a:srgbClr val="000000">
                      <a:alpha val="43137"/>
                    </a:srgbClr>
                  </a:outerShdw>
                </a:effectLst>
                <a:latin typeface="Arial" panose="020B0604020202020204" pitchFamily="34" charset="0"/>
              </a:rPr>
              <a:t>John </a:t>
            </a:r>
            <a:r>
              <a:rPr lang="en-US" sz="2400" spc="300" dirty="0">
                <a:solidFill>
                  <a:schemeClr val="bg1"/>
                </a:solidFill>
                <a:effectLst>
                  <a:outerShdw blurRad="38100" dist="38100" dir="2700000" algn="tl">
                    <a:srgbClr val="000000">
                      <a:alpha val="43137"/>
                    </a:srgbClr>
                  </a:outerShdw>
                </a:effectLst>
                <a:latin typeface="Arial" panose="020B0604020202020204" pitchFamily="34" charset="0"/>
              </a:rPr>
              <a:t>20:26-31 </a:t>
            </a:r>
            <a:endParaRPr lang="en-US" sz="2400" spc="3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32166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6883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173605" y="5273608"/>
            <a:ext cx="8085222" cy="461665"/>
          </a:xfrm>
          <a:prstGeom prst="rect">
            <a:avLst/>
          </a:prstGeom>
        </p:spPr>
        <p:txBody>
          <a:bodyPr wrap="square">
            <a:spAutoFit/>
          </a:bodyPr>
          <a:lstStyle/>
          <a:p>
            <a:r>
              <a:rPr lang="en-US" sz="1200" dirty="0" smtClean="0">
                <a:solidFill>
                  <a:schemeClr val="bg1"/>
                </a:solidFill>
              </a:rPr>
              <a:t>)</a:t>
            </a:r>
            <a:endParaRPr lang="en-US" sz="1200" dirty="0" smtClean="0">
              <a:solidFill>
                <a:schemeClr val="bg1"/>
              </a:solidFill>
            </a:endParaRPr>
          </a:p>
          <a:p>
            <a:endParaRPr lang="en-US" sz="1200" dirty="0"/>
          </a:p>
        </p:txBody>
      </p:sp>
      <p:sp>
        <p:nvSpPr>
          <p:cNvPr id="3" name="Rectangle 2"/>
          <p:cNvSpPr/>
          <p:nvPr/>
        </p:nvSpPr>
        <p:spPr>
          <a:xfrm>
            <a:off x="4106778" y="124640"/>
            <a:ext cx="8085222" cy="2308324"/>
          </a:xfrm>
          <a:prstGeom prst="rect">
            <a:avLst/>
          </a:prstGeom>
        </p:spPr>
        <p:txBody>
          <a:bodyPr wrap="square">
            <a:spAutoFit/>
          </a:bodyPr>
          <a:lstStyle/>
          <a:p>
            <a:r>
              <a:rPr lang="en-US" sz="3600" spc="300" dirty="0">
                <a:solidFill>
                  <a:schemeClr val="bg1"/>
                </a:solidFill>
                <a:latin typeface="Arial" panose="020B0604020202020204" pitchFamily="34" charset="0"/>
                <a:cs typeface="Arial" panose="020B0604020202020204" pitchFamily="34" charset="0"/>
              </a:rPr>
              <a:t>For you are dust,</a:t>
            </a:r>
            <a:br>
              <a:rPr lang="en-US" sz="3600" spc="300" dirty="0">
                <a:solidFill>
                  <a:schemeClr val="bg1"/>
                </a:solidFill>
                <a:latin typeface="Arial" panose="020B0604020202020204" pitchFamily="34" charset="0"/>
                <a:cs typeface="Arial" panose="020B0604020202020204" pitchFamily="34" charset="0"/>
              </a:rPr>
            </a:br>
            <a:r>
              <a:rPr lang="en-US" sz="3600" spc="300" dirty="0" smtClean="0">
                <a:solidFill>
                  <a:schemeClr val="bg1"/>
                </a:solidFill>
                <a:latin typeface="Arial" panose="020B0604020202020204" pitchFamily="34" charset="0"/>
                <a:cs typeface="Arial" panose="020B0604020202020204" pitchFamily="34" charset="0"/>
              </a:rPr>
              <a:t>	And </a:t>
            </a:r>
            <a:r>
              <a:rPr lang="en-US" sz="3600" spc="300" dirty="0">
                <a:solidFill>
                  <a:schemeClr val="bg1"/>
                </a:solidFill>
                <a:latin typeface="Arial" panose="020B0604020202020204" pitchFamily="34" charset="0"/>
                <a:cs typeface="Arial" panose="020B0604020202020204" pitchFamily="34" charset="0"/>
              </a:rPr>
              <a:t>to dust you shall return</a:t>
            </a:r>
            <a:r>
              <a:rPr lang="en-US" sz="3600" spc="300" dirty="0" smtClean="0">
                <a:solidFill>
                  <a:schemeClr val="bg1"/>
                </a:solidFill>
                <a:latin typeface="Arial" panose="020B0604020202020204" pitchFamily="34" charset="0"/>
                <a:cs typeface="Arial" panose="020B0604020202020204" pitchFamily="34" charset="0"/>
              </a:rPr>
              <a:t>.</a:t>
            </a:r>
          </a:p>
          <a:p>
            <a:endParaRPr lang="en-US" sz="3600" spc="300" dirty="0" smtClean="0">
              <a:solidFill>
                <a:schemeClr val="bg1"/>
              </a:solidFill>
              <a:latin typeface="Arial" panose="020B0604020202020204" pitchFamily="34" charset="0"/>
              <a:cs typeface="Arial" panose="020B0604020202020204" pitchFamily="34" charset="0"/>
            </a:endParaRPr>
          </a:p>
          <a:p>
            <a:r>
              <a:rPr lang="en-US" sz="3600" spc="300" dirty="0">
                <a:solidFill>
                  <a:schemeClr val="bg1"/>
                </a:solidFill>
                <a:latin typeface="Arial" panose="020B0604020202020204" pitchFamily="34" charset="0"/>
                <a:cs typeface="Arial" panose="020B0604020202020204" pitchFamily="34" charset="0"/>
              </a:rPr>
              <a:t>	</a:t>
            </a:r>
            <a:r>
              <a:rPr lang="en-US" sz="3600" spc="300" dirty="0" smtClean="0">
                <a:solidFill>
                  <a:schemeClr val="bg1"/>
                </a:solidFill>
                <a:latin typeface="Arial" panose="020B0604020202020204" pitchFamily="34" charset="0"/>
                <a:cs typeface="Arial" panose="020B0604020202020204" pitchFamily="34" charset="0"/>
              </a:rPr>
              <a:t>				</a:t>
            </a:r>
            <a:r>
              <a:rPr lang="en-US" sz="2800" spc="300" dirty="0" smtClean="0">
                <a:solidFill>
                  <a:schemeClr val="bg1"/>
                </a:solidFill>
                <a:latin typeface="Arial" panose="020B0604020202020204" pitchFamily="34" charset="0"/>
                <a:cs typeface="Arial" panose="020B0604020202020204" pitchFamily="34" charset="0"/>
              </a:rPr>
              <a:t>Genesis 3:19</a:t>
            </a:r>
            <a:endParaRPr lang="en-US" sz="2800" spc="3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2476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9000" b="-3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18079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6831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1347537" y="495137"/>
            <a:ext cx="10106527" cy="6278642"/>
          </a:xfrm>
          <a:prstGeom prst="rect">
            <a:avLst/>
          </a:prstGeom>
        </p:spPr>
        <p:txBody>
          <a:bodyPr wrap="square">
            <a:spAutoFit/>
          </a:bodyPr>
          <a:lstStyle/>
          <a:p>
            <a:r>
              <a:rPr lang="en-US" sz="3200" b="0" i="0" u="none" strike="noStrike"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legal expert stood up to test Jesus. “Teacher,” he said, “what must I do to gain eternal life?”</a:t>
            </a:r>
            <a:br>
              <a:rPr lang="en-US" sz="3200" b="0" i="0" u="none" strike="noStrike"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200" b="0" i="0" u="none" strike="noStrike"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200" b="0" i="0" u="none" strike="noStrike"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200" b="0" i="0" u="none" strike="noStrike"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replied, “What is written in the Law? How do you interpret it?”</a:t>
            </a:r>
            <a:br>
              <a:rPr lang="en-US" sz="3200" b="0" i="0" u="none" strike="noStrike"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200" b="0" i="0" u="none" strike="noStrike"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200" b="0" i="0" u="none" strike="noStrike"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200" b="0" i="0" u="none" strike="noStrike"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 responded, “You must love the Lord your God with all your heart, with all your being, with all your strength, and with all your mind, and love your neighbor as yourself.”</a:t>
            </a:r>
            <a:br>
              <a:rPr lang="en-US" sz="3200" b="0" i="0" u="none" strike="noStrike"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3200" b="0" i="0" u="none" strike="noStrike"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3200" b="0" i="0" u="none" strike="noStrike"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spc="3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71447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1311442" y="1275347"/>
            <a:ext cx="9372600" cy="4031873"/>
          </a:xfrm>
          <a:prstGeom prst="rect">
            <a:avLst/>
          </a:prstGeom>
        </p:spPr>
        <p:txBody>
          <a:bodyPr wrap="square">
            <a:spAutoFit/>
          </a:bodyPr>
          <a:lstStyle/>
          <a:p>
            <a:r>
              <a:rPr lang="en-US" sz="3200" spc="3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said to him, “You have answered correctly. Do this and you will live</a:t>
            </a:r>
            <a:r>
              <a:rPr lang="en-US" sz="3200"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r>
              <a:rPr lang="en-US" sz="3200" spc="300" dirty="0">
                <a:solidFill>
                  <a:srgbClr val="000000"/>
                </a:solidFill>
                <a:latin typeface="Arial" panose="020B0604020202020204" pitchFamily="34" charset="0"/>
                <a:cs typeface="Arial" panose="020B0604020202020204" pitchFamily="34" charset="0"/>
              </a:rPr>
              <a:t/>
            </a:r>
            <a:br>
              <a:rPr lang="en-US" sz="3200" spc="300" dirty="0">
                <a:solidFill>
                  <a:srgbClr val="000000"/>
                </a:solidFill>
                <a:latin typeface="Arial" panose="020B0604020202020204" pitchFamily="34" charset="0"/>
                <a:cs typeface="Arial" panose="020B0604020202020204" pitchFamily="34" charset="0"/>
              </a:rPr>
            </a:br>
            <a:r>
              <a:rPr lang="en-US" sz="3200"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But </a:t>
            </a:r>
            <a:r>
              <a:rPr lang="en-US" sz="3200" spc="3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legal expert wanted to prove that he was right, so he said to Jesus, “And who is my neighbor</a:t>
            </a:r>
            <a:r>
              <a:rPr lang="en-US" sz="3200"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endParaRPr lang="en-US" sz="3200"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sz="3200" spc="3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Luke 10:25-29</a:t>
            </a:r>
            <a:endParaRPr lang="en-US" sz="3200" spc="3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1577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132347" y="180474"/>
            <a:ext cx="11550316" cy="6201698"/>
          </a:xfrm>
          <a:prstGeom prst="rect">
            <a:avLst/>
          </a:prstGeom>
        </p:spPr>
        <p:txBody>
          <a:bodyPr wrap="square">
            <a:spAutoFit/>
          </a:bodyPr>
          <a:lstStyle/>
          <a:p>
            <a:pPr>
              <a:spcAft>
                <a:spcPts val="1800"/>
              </a:spcAft>
            </a:pPr>
            <a:r>
              <a:rPr lang="en-US" sz="3200"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 </a:t>
            </a:r>
            <a:r>
              <a:rPr lang="en-US" sz="3200" spc="3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continued down the road, a man ran up, knelt before him, and asked, “Good Teacher, what must I do to obtain eternal life?”</a:t>
            </a:r>
          </a:p>
          <a:p>
            <a:pPr>
              <a:spcAft>
                <a:spcPts val="1800"/>
              </a:spcAft>
            </a:pPr>
            <a:r>
              <a:rPr lang="en-US" sz="3200"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a:t>
            </a:r>
            <a:r>
              <a:rPr lang="en-US" sz="3200" spc="3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replied, “Why do you call me good? No one is good except the one God</a:t>
            </a:r>
            <a:r>
              <a:rPr lang="en-US" sz="3200"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3200" b="1"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spc="3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You know the commandments: </a:t>
            </a:r>
            <a:r>
              <a:rPr lang="en-US" sz="3200" i="1" spc="3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Don’t commit murder. Don’t commit adultery. Don’t steal. Don’t give false testimony</a:t>
            </a:r>
            <a:r>
              <a:rPr lang="en-US" sz="3200" spc="3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Don’t cheat. </a:t>
            </a:r>
            <a:r>
              <a:rPr lang="en-US" sz="3200" i="1" spc="3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Honor your father and mother</a:t>
            </a:r>
            <a:r>
              <a:rPr lang="en-US" sz="3200" i="1"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3200" spc="3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spcAft>
                <a:spcPts val="1800"/>
              </a:spcAft>
            </a:pPr>
            <a:r>
              <a:rPr lang="en-US" sz="3200"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“Teacher</a:t>
            </a:r>
            <a:r>
              <a:rPr lang="en-US" sz="3200" spc="3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he responded, “I’ve kept all of these things since I was a boy</a:t>
            </a:r>
            <a:r>
              <a:rPr lang="en-US" sz="3200"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spcAft>
                <a:spcPts val="1800"/>
              </a:spcAft>
            </a:pPr>
            <a:r>
              <a:rPr lang="en-US" sz="3200" b="1"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spc="3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looked at him carefully and loved him. </a:t>
            </a:r>
          </a:p>
        </p:txBody>
      </p:sp>
    </p:spTree>
    <p:extLst>
      <p:ext uri="{BB962C8B-B14F-4D97-AF65-F5344CB8AC3E}">
        <p14:creationId xmlns:p14="http://schemas.microsoft.com/office/powerpoint/2010/main" val="26584016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745958" y="685800"/>
            <a:ext cx="9228221" cy="5386090"/>
          </a:xfrm>
          <a:prstGeom prst="rect">
            <a:avLst/>
          </a:prstGeom>
        </p:spPr>
        <p:txBody>
          <a:bodyPr wrap="square">
            <a:spAutoFit/>
          </a:bodyPr>
          <a:lstStyle/>
          <a:p>
            <a:pPr>
              <a:spcAft>
                <a:spcPts val="800"/>
              </a:spcAft>
            </a:pPr>
            <a:r>
              <a:rPr lang="en-US" sz="3200" spc="3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 said, “You are lacking one thing. Go, sell what you own, and give the money to the poor. Then you will have treasure in heaven. And come, follow me.” </a:t>
            </a:r>
            <a:r>
              <a:rPr lang="en-US" sz="3200" b="1"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spc="3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But the man was dismayed at this statement and went away saddened, because he had many possessions. </a:t>
            </a:r>
            <a:endParaRPr lang="en-US" sz="3200"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spcAft>
                <a:spcPts val="800"/>
              </a:spcAft>
            </a:pPr>
            <a:endParaRPr lang="en-US" sz="3200" spc="3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spcAft>
                <a:spcPts val="800"/>
              </a:spcAft>
            </a:pPr>
            <a:r>
              <a:rPr lang="en-US" sz="3200"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Mark </a:t>
            </a:r>
            <a:r>
              <a:rPr lang="en-US" sz="3200" spc="3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10:17-22</a:t>
            </a:r>
          </a:p>
          <a:p>
            <a:r>
              <a:rPr lang="en-US" dirty="0"/>
              <a:t/>
            </a:r>
            <a:br>
              <a:rPr lang="en-US" dirty="0"/>
            </a:br>
            <a:endParaRPr lang="en-US" dirty="0"/>
          </a:p>
        </p:txBody>
      </p:sp>
    </p:spTree>
    <p:extLst>
      <p:ext uri="{BB962C8B-B14F-4D97-AF65-F5344CB8AC3E}">
        <p14:creationId xmlns:p14="http://schemas.microsoft.com/office/powerpoint/2010/main" val="28732317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433137" y="288758"/>
            <a:ext cx="10756231" cy="6555641"/>
          </a:xfrm>
          <a:prstGeom prst="rect">
            <a:avLst/>
          </a:prstGeom>
        </p:spPr>
        <p:txBody>
          <a:bodyPr wrap="square">
            <a:spAutoFit/>
          </a:bodyPr>
          <a:lstStyle/>
          <a:p>
            <a:r>
              <a:rPr lang="en-US" sz="3200" spc="3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When Jesus finished saying these things, he looked up to heaven and said, “Father, the time has come. Glorify your Son, so that the Son can glorify you</a:t>
            </a:r>
            <a:r>
              <a:rPr lang="en-US" sz="3200"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3200" b="1"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spc="3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gave him authority over everyone so that he could give eternal life to everyone you gave him</a:t>
            </a:r>
            <a:r>
              <a:rPr lang="en-US" sz="3200"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3200" b="1"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spc="3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This is eternal life: to know you, the only true God, and Jesus </a:t>
            </a:r>
            <a:r>
              <a:rPr lang="en-US" sz="3200"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Messiah whom </a:t>
            </a:r>
            <a:r>
              <a:rPr lang="en-US" sz="3200" spc="3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sent</a:t>
            </a:r>
            <a:r>
              <a:rPr lang="en-US" sz="3200"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3200" b="1"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spc="3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 have glorified you on earth by finishing the work you gave me to do</a:t>
            </a:r>
            <a:r>
              <a:rPr lang="en-US" sz="3200"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sz="3200" b="1"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spc="3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Now, Father, glorify me in your presence with the glory I shared with you before the world was created</a:t>
            </a:r>
            <a:r>
              <a:rPr lang="en-US" sz="3200"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spc="3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John </a:t>
            </a:r>
            <a:r>
              <a:rPr lang="en-US" sz="2000" spc="3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17:1-4</a:t>
            </a:r>
          </a:p>
          <a:p>
            <a:r>
              <a:rPr lang="en-US" dirty="0"/>
              <a:t/>
            </a:r>
            <a:br>
              <a:rPr lang="en-US" dirty="0"/>
            </a:br>
            <a:endParaRPr lang="en-US" dirty="0"/>
          </a:p>
        </p:txBody>
      </p:sp>
    </p:spTree>
    <p:extLst>
      <p:ext uri="{BB962C8B-B14F-4D97-AF65-F5344CB8AC3E}">
        <p14:creationId xmlns:p14="http://schemas.microsoft.com/office/powerpoint/2010/main" val="41059324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2468</TotalTime>
  <Words>336</Words>
  <Application>Microsoft Office PowerPoint</Application>
  <PresentationFormat>Widescreen</PresentationFormat>
  <Paragraphs>22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Renee Antrosio</dc:creator>
  <cp:lastModifiedBy>Renee Antrosio</cp:lastModifiedBy>
  <cp:revision>15</cp:revision>
  <dcterms:created xsi:type="dcterms:W3CDTF">2017-04-13T23:35:41Z</dcterms:created>
  <dcterms:modified xsi:type="dcterms:W3CDTF">2017-04-15T17:04:24Z</dcterms:modified>
</cp:coreProperties>
</file>