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80" r:id="rId4"/>
    <p:sldId id="257" r:id="rId5"/>
    <p:sldId id="265" r:id="rId6"/>
    <p:sldId id="276" r:id="rId7"/>
    <p:sldId id="264" r:id="rId8"/>
    <p:sldId id="272" r:id="rId9"/>
    <p:sldId id="273" r:id="rId10"/>
    <p:sldId id="274" r:id="rId11"/>
    <p:sldId id="281" r:id="rId12"/>
    <p:sldId id="278" r:id="rId13"/>
    <p:sldId id="275" r:id="rId14"/>
    <p:sldId id="270" r:id="rId15"/>
    <p:sldId id="277" r:id="rId16"/>
    <p:sldId id="279" r:id="rId17"/>
    <p:sldId id="271"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97" autoAdjust="0"/>
    <p:restoredTop sz="94660"/>
  </p:normalViewPr>
  <p:slideViewPr>
    <p:cSldViewPr snapToGrid="0">
      <p:cViewPr varScale="1">
        <p:scale>
          <a:sx n="76" d="100"/>
          <a:sy n="76" d="100"/>
        </p:scale>
        <p:origin x="6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3CB66-1615-4ADD-9EB7-861E51744750}" type="datetimeFigureOut">
              <a:rPr lang="en-US" smtClean="0"/>
              <a:t>5/29/2017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55784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3CB66-1615-4ADD-9EB7-861E51744750}" type="datetimeFigureOut">
              <a:rPr lang="en-US" smtClean="0"/>
              <a:t>5/29/2017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581136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3CB66-1615-4ADD-9EB7-861E51744750}" type="datetimeFigureOut">
              <a:rPr lang="en-US" smtClean="0"/>
              <a:t>5/29/2017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202897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3CB66-1615-4ADD-9EB7-861E51744750}" type="datetimeFigureOut">
              <a:rPr lang="en-US" smtClean="0"/>
              <a:t>5/29/2017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26709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3CB66-1615-4ADD-9EB7-861E51744750}" type="datetimeFigureOut">
              <a:rPr lang="en-US" smtClean="0"/>
              <a:t>5/29/2017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46907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3CB66-1615-4ADD-9EB7-861E51744750}" type="datetimeFigureOut">
              <a:rPr lang="en-US" smtClean="0"/>
              <a:t>5/29/2017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05396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3CB66-1615-4ADD-9EB7-861E51744750}" type="datetimeFigureOut">
              <a:rPr lang="en-US" smtClean="0"/>
              <a:t>5/29/2017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515041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3CB66-1615-4ADD-9EB7-861E51744750}" type="datetimeFigureOut">
              <a:rPr lang="en-US" smtClean="0"/>
              <a:t>5/29/2017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3993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3CB66-1615-4ADD-9EB7-861E51744750}" type="datetimeFigureOut">
              <a:rPr lang="en-US" smtClean="0"/>
              <a:t>5/29/2017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208068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3CB66-1615-4ADD-9EB7-861E51744750}" type="datetimeFigureOut">
              <a:rPr lang="en-US" smtClean="0"/>
              <a:t>5/29/2017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152922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3CB66-1615-4ADD-9EB7-861E51744750}" type="datetimeFigureOut">
              <a:rPr lang="en-US" smtClean="0"/>
              <a:t>5/29/2017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E89A7-E2F9-4EDF-8074-C00475F1510D}" type="slidenum">
              <a:rPr lang="en-US" smtClean="0"/>
              <a:t>‹#›</a:t>
            </a:fld>
            <a:endParaRPr lang="en-US"/>
          </a:p>
        </p:txBody>
      </p:sp>
    </p:spTree>
    <p:extLst>
      <p:ext uri="{BB962C8B-B14F-4D97-AF65-F5344CB8AC3E}">
        <p14:creationId xmlns:p14="http://schemas.microsoft.com/office/powerpoint/2010/main" val="396395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3CB66-1615-4ADD-9EB7-861E51744750}" type="datetimeFigureOut">
              <a:rPr lang="en-US" smtClean="0"/>
              <a:t>5/29/2017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E89A7-E2F9-4EDF-8074-C00475F1510D}" type="slidenum">
              <a:rPr lang="en-US" smtClean="0"/>
              <a:t>‹#›</a:t>
            </a:fld>
            <a:endParaRPr lang="en-US"/>
          </a:p>
        </p:txBody>
      </p:sp>
    </p:spTree>
    <p:extLst>
      <p:ext uri="{BB962C8B-B14F-4D97-AF65-F5344CB8AC3E}">
        <p14:creationId xmlns:p14="http://schemas.microsoft.com/office/powerpoint/2010/main" val="355815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303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659028" y="1036671"/>
            <a:ext cx="11121080" cy="5293757"/>
          </a:xfrm>
          <a:prstGeom prst="rect">
            <a:avLst/>
          </a:prstGeom>
        </p:spPr>
        <p:txBody>
          <a:bodyPr wrap="square">
            <a:spAutoFit/>
          </a:bodyPr>
          <a:lstStyle/>
          <a:p>
            <a:r>
              <a:rPr lang="en-US" sz="2600" dirty="0" smtClean="0">
                <a:solidFill>
                  <a:srgbClr val="000000"/>
                </a:solidFill>
                <a:latin typeface="Helvetica Neue"/>
              </a:rPr>
              <a:t>Leviticus 23: 15-17 “‘From </a:t>
            </a:r>
            <a:r>
              <a:rPr lang="en-US" sz="2600" dirty="0">
                <a:solidFill>
                  <a:srgbClr val="000000"/>
                </a:solidFill>
                <a:latin typeface="Helvetica Neue"/>
              </a:rPr>
              <a:t>the day after the day of rest — that is, from the day you bring the sheaf for waving — you are to count seven full weeks</a:t>
            </a:r>
            <a:r>
              <a:rPr lang="en-US" sz="2600" dirty="0" smtClean="0">
                <a:solidFill>
                  <a:srgbClr val="000000"/>
                </a:solidFill>
                <a:latin typeface="Helvetica Neue"/>
              </a:rPr>
              <a:t>,</a:t>
            </a:r>
            <a:r>
              <a:rPr lang="en-US" sz="2600" b="1" baseline="30000" dirty="0">
                <a:solidFill>
                  <a:srgbClr val="000000"/>
                </a:solidFill>
                <a:latin typeface="Arial" panose="020B0604020202020204" pitchFamily="34" charset="0"/>
              </a:rPr>
              <a:t> </a:t>
            </a:r>
            <a:r>
              <a:rPr lang="en-US" sz="2600" dirty="0">
                <a:solidFill>
                  <a:srgbClr val="000000"/>
                </a:solidFill>
                <a:latin typeface="Helvetica Neue"/>
              </a:rPr>
              <a:t>until the day after the seventh week; you are to count fifty days; and then you are to present a new grain offering to </a:t>
            </a:r>
            <a:r>
              <a:rPr lang="en-US" sz="2600" i="1" cap="small" dirty="0" err="1">
                <a:solidFill>
                  <a:srgbClr val="000000"/>
                </a:solidFill>
                <a:latin typeface="Helvetica Neue"/>
              </a:rPr>
              <a:t>Adonai</a:t>
            </a:r>
            <a:r>
              <a:rPr lang="en-US" sz="2600" dirty="0">
                <a:solidFill>
                  <a:srgbClr val="000000"/>
                </a:solidFill>
                <a:latin typeface="Helvetica Neue"/>
              </a:rPr>
              <a:t>. </a:t>
            </a:r>
            <a:r>
              <a:rPr lang="en-US" sz="2600" dirty="0" smtClean="0">
                <a:solidFill>
                  <a:srgbClr val="000000"/>
                </a:solidFill>
                <a:latin typeface="Helvetica Neue"/>
              </a:rPr>
              <a:t>You </a:t>
            </a:r>
            <a:r>
              <a:rPr lang="en-US" sz="2600" dirty="0">
                <a:solidFill>
                  <a:srgbClr val="000000"/>
                </a:solidFill>
                <a:latin typeface="Helvetica Neue"/>
              </a:rPr>
              <a:t>must bring bread from your homes for waving — two loaves made with one gallon of fine flour, baked with leaven — as </a:t>
            </a:r>
            <a:r>
              <a:rPr lang="en-US" sz="2600" dirty="0" err="1">
                <a:solidFill>
                  <a:srgbClr val="000000"/>
                </a:solidFill>
                <a:latin typeface="Helvetica Neue"/>
              </a:rPr>
              <a:t>firstfruits</a:t>
            </a:r>
            <a:r>
              <a:rPr lang="en-US" sz="2600" dirty="0">
                <a:solidFill>
                  <a:srgbClr val="000000"/>
                </a:solidFill>
                <a:latin typeface="Helvetica Neue"/>
              </a:rPr>
              <a:t> for </a:t>
            </a:r>
            <a:r>
              <a:rPr lang="en-US" sz="2600" i="1" cap="small" dirty="0" err="1">
                <a:solidFill>
                  <a:srgbClr val="000000"/>
                </a:solidFill>
                <a:latin typeface="Helvetica Neue"/>
              </a:rPr>
              <a:t>Adonai</a:t>
            </a:r>
            <a:r>
              <a:rPr lang="en-US" sz="2600" dirty="0">
                <a:solidFill>
                  <a:srgbClr val="000000"/>
                </a:solidFill>
                <a:latin typeface="Helvetica Neue"/>
              </a:rPr>
              <a:t>. </a:t>
            </a:r>
            <a:endParaRPr lang="en-US" sz="2600" dirty="0" smtClean="0">
              <a:solidFill>
                <a:srgbClr val="000000"/>
              </a:solidFill>
              <a:latin typeface="Helvetica Neue"/>
            </a:endParaRPr>
          </a:p>
          <a:p>
            <a:endParaRPr lang="en-US" sz="2600" dirty="0">
              <a:solidFill>
                <a:srgbClr val="000000"/>
              </a:solidFill>
              <a:latin typeface="Helvetica Neue"/>
            </a:endParaRPr>
          </a:p>
          <a:p>
            <a:r>
              <a:rPr lang="en-US" sz="2600" b="1" baseline="30000" dirty="0">
                <a:solidFill>
                  <a:srgbClr val="000000"/>
                </a:solidFill>
                <a:latin typeface="Arial" panose="020B0604020202020204" pitchFamily="34" charset="0"/>
              </a:rPr>
              <a:t> </a:t>
            </a:r>
            <a:r>
              <a:rPr lang="en-US" sz="2600" dirty="0" smtClean="0">
                <a:solidFill>
                  <a:srgbClr val="000000"/>
                </a:solidFill>
                <a:latin typeface="Helvetica Neue"/>
              </a:rPr>
              <a:t>Deuteronomy </a:t>
            </a:r>
            <a:r>
              <a:rPr lang="en-US" sz="2600" dirty="0">
                <a:solidFill>
                  <a:srgbClr val="000000"/>
                </a:solidFill>
                <a:latin typeface="Helvetica Neue"/>
              </a:rPr>
              <a:t>16: 9-10 </a:t>
            </a:r>
            <a:r>
              <a:rPr lang="en-US" sz="2600" dirty="0" smtClean="0">
                <a:solidFill>
                  <a:srgbClr val="000000"/>
                </a:solidFill>
                <a:latin typeface="Helvetica Neue"/>
              </a:rPr>
              <a:t>“You </a:t>
            </a:r>
            <a:r>
              <a:rPr lang="en-US" sz="2600" dirty="0">
                <a:solidFill>
                  <a:srgbClr val="000000"/>
                </a:solidFill>
                <a:latin typeface="Helvetica Neue"/>
              </a:rPr>
              <a:t>are to count seven weeks; you are to begin counting seven weeks from the time you first put your sickle to the standing grain. </a:t>
            </a:r>
            <a:r>
              <a:rPr lang="en-US" sz="2600" dirty="0" smtClean="0">
                <a:solidFill>
                  <a:srgbClr val="000000"/>
                </a:solidFill>
                <a:latin typeface="Helvetica Neue"/>
              </a:rPr>
              <a:t>You </a:t>
            </a:r>
            <a:r>
              <a:rPr lang="en-US" sz="2600" dirty="0">
                <a:solidFill>
                  <a:srgbClr val="000000"/>
                </a:solidFill>
                <a:latin typeface="Helvetica Neue"/>
              </a:rPr>
              <a:t>are to observe the festival of </a:t>
            </a:r>
            <a:r>
              <a:rPr lang="en-US" sz="2600" i="1" dirty="0" err="1" smtClean="0">
                <a:solidFill>
                  <a:srgbClr val="000000"/>
                </a:solidFill>
                <a:latin typeface="Helvetica Neue"/>
              </a:rPr>
              <a:t>Shavu‘os</a:t>
            </a:r>
            <a:r>
              <a:rPr lang="en-US" sz="2600" dirty="0">
                <a:solidFill>
                  <a:srgbClr val="000000"/>
                </a:solidFill>
                <a:latin typeface="Helvetica Neue"/>
              </a:rPr>
              <a:t> [weeks] for </a:t>
            </a:r>
            <a:r>
              <a:rPr lang="en-US" sz="2600" i="1" cap="small" dirty="0" err="1">
                <a:solidFill>
                  <a:srgbClr val="000000"/>
                </a:solidFill>
                <a:latin typeface="Helvetica Neue"/>
              </a:rPr>
              <a:t>Adonai</a:t>
            </a:r>
            <a:r>
              <a:rPr lang="en-US" sz="2600" dirty="0">
                <a:solidFill>
                  <a:srgbClr val="000000"/>
                </a:solidFill>
                <a:latin typeface="Helvetica Neue"/>
              </a:rPr>
              <a:t> your God with a voluntary offering, which you are to give in accordance with the degree to which </a:t>
            </a:r>
            <a:r>
              <a:rPr lang="en-US" sz="2600" i="1" cap="small" dirty="0" err="1">
                <a:solidFill>
                  <a:srgbClr val="000000"/>
                </a:solidFill>
                <a:latin typeface="Helvetica Neue"/>
              </a:rPr>
              <a:t>Adonai</a:t>
            </a:r>
            <a:r>
              <a:rPr lang="en-US" sz="2600" dirty="0">
                <a:solidFill>
                  <a:srgbClr val="000000"/>
                </a:solidFill>
                <a:latin typeface="Helvetica Neue"/>
              </a:rPr>
              <a:t> your God has prospered you</a:t>
            </a:r>
            <a:r>
              <a:rPr lang="en-US" sz="2600" dirty="0" smtClean="0">
                <a:solidFill>
                  <a:srgbClr val="000000"/>
                </a:solidFill>
                <a:latin typeface="Helvetica Neue"/>
              </a:rPr>
              <a:t>. </a:t>
            </a:r>
          </a:p>
          <a:p>
            <a:r>
              <a:rPr lang="en-US" sz="2600" dirty="0" smtClean="0">
                <a:solidFill>
                  <a:srgbClr val="000000"/>
                </a:solidFill>
                <a:latin typeface="Helvetica Neue"/>
              </a:rPr>
              <a:t>                                                              (Complete Jewish Bible)</a:t>
            </a:r>
            <a:endParaRPr lang="en-US" sz="2600" dirty="0"/>
          </a:p>
        </p:txBody>
      </p:sp>
      <p:sp>
        <p:nvSpPr>
          <p:cNvPr id="3" name="Rectangle 2"/>
          <p:cNvSpPr/>
          <p:nvPr/>
        </p:nvSpPr>
        <p:spPr>
          <a:xfrm>
            <a:off x="247136" y="4226012"/>
            <a:ext cx="11944864" cy="461665"/>
          </a:xfrm>
          <a:prstGeom prst="rect">
            <a:avLst/>
          </a:prstGeom>
        </p:spPr>
        <p:txBody>
          <a:bodyPr wrap="square">
            <a:spAutoFit/>
          </a:bodyPr>
          <a:lstStyle/>
          <a:p>
            <a:r>
              <a:rPr lang="en-US" sz="2400" b="1" dirty="0" smtClean="0">
                <a:solidFill>
                  <a:srgbClr val="000000"/>
                </a:solidFill>
                <a:latin typeface="Arial" panose="020B0604020202020204" pitchFamily="34" charset="0"/>
              </a:rPr>
              <a:t> </a:t>
            </a:r>
            <a:endParaRPr lang="en-US" sz="3200" dirty="0"/>
          </a:p>
        </p:txBody>
      </p:sp>
    </p:spTree>
    <p:extLst>
      <p:ext uri="{BB962C8B-B14F-4D97-AF65-F5344CB8AC3E}">
        <p14:creationId xmlns:p14="http://schemas.microsoft.com/office/powerpoint/2010/main" val="2448373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601249" y="475989"/>
            <a:ext cx="10847539" cy="4832092"/>
          </a:xfrm>
          <a:prstGeom prst="rect">
            <a:avLst/>
          </a:prstGeom>
        </p:spPr>
        <p:txBody>
          <a:bodyPr wrap="square">
            <a:spAutoFit/>
          </a:bodyPr>
          <a:lstStyle/>
          <a:p>
            <a:r>
              <a:rPr lang="en-US" sz="2800" dirty="0">
                <a:solidFill>
                  <a:srgbClr val="141823"/>
                </a:solidFill>
                <a:latin typeface="helvetica" panose="020B0604020202020204" pitchFamily="34" charset="0"/>
              </a:rPr>
              <a:t>Tonight </a:t>
            </a:r>
            <a:r>
              <a:rPr lang="en-US" sz="2800" dirty="0" err="1">
                <a:solidFill>
                  <a:srgbClr val="141823"/>
                </a:solidFill>
                <a:latin typeface="helvetica" panose="020B0604020202020204" pitchFamily="34" charset="0"/>
              </a:rPr>
              <a:t>Erev</a:t>
            </a:r>
            <a:r>
              <a:rPr lang="en-US" sz="2800" dirty="0">
                <a:solidFill>
                  <a:srgbClr val="141823"/>
                </a:solidFill>
                <a:latin typeface="helvetica" panose="020B0604020202020204" pitchFamily="34" charset="0"/>
              </a:rPr>
              <a:t> Shabbos we come to the end of the Omer Count and we count: Today is, The Forty Ninth Day, which is Seven Weeks Days in the Omer.</a:t>
            </a:r>
            <a:r>
              <a:rPr lang="en-US" sz="2800" dirty="0"/>
              <a:t/>
            </a:r>
            <a:br>
              <a:rPr lang="en-US" sz="2800" dirty="0"/>
            </a:br>
            <a:r>
              <a:rPr lang="en-US" sz="2800" dirty="0">
                <a:solidFill>
                  <a:srgbClr val="141823"/>
                </a:solidFill>
                <a:latin typeface="helvetica" panose="020B0604020202020204" pitchFamily="34" charset="0"/>
              </a:rPr>
              <a:t>5th of Sivan, </a:t>
            </a:r>
            <a:endParaRPr lang="en-US" sz="2800" dirty="0" smtClean="0">
              <a:solidFill>
                <a:srgbClr val="141823"/>
              </a:solidFill>
              <a:latin typeface="helvetica" panose="020B0604020202020204" pitchFamily="34" charset="0"/>
            </a:endParaRPr>
          </a:p>
          <a:p>
            <a:r>
              <a:rPr lang="en-US" sz="2800" dirty="0"/>
              <a:t/>
            </a:r>
            <a:br>
              <a:rPr lang="en-US" sz="2800" dirty="0"/>
            </a:br>
            <a:r>
              <a:rPr lang="en-US" sz="2800" dirty="0">
                <a:solidFill>
                  <a:srgbClr val="141823"/>
                </a:solidFill>
                <a:latin typeface="helvetica" panose="020B0604020202020204" pitchFamily="34" charset="0"/>
              </a:rPr>
              <a:t>Blessed are You HASHEM, King of the Universe who has made us holy through His commandments and commanded us about the counting of the Omer</a:t>
            </a:r>
            <a:r>
              <a:rPr lang="en-US" sz="2800" dirty="0" smtClean="0">
                <a:solidFill>
                  <a:srgbClr val="141823"/>
                </a:solidFill>
                <a:latin typeface="helvetica" panose="020B0604020202020204" pitchFamily="34" charset="0"/>
              </a:rPr>
              <a:t>.</a:t>
            </a:r>
          </a:p>
          <a:p>
            <a:r>
              <a:rPr lang="en-US" sz="2800" dirty="0"/>
              <a:t/>
            </a:r>
            <a:br>
              <a:rPr lang="en-US" sz="2800" dirty="0"/>
            </a:br>
            <a:r>
              <a:rPr lang="en-US" sz="2800" dirty="0">
                <a:solidFill>
                  <a:srgbClr val="141823"/>
                </a:solidFill>
                <a:latin typeface="helvetica" panose="020B0604020202020204" pitchFamily="34" charset="0"/>
              </a:rPr>
              <a:t>"Today is: The Forty Ninth Day, which is Seven Weeks in the Omer.</a:t>
            </a:r>
            <a:r>
              <a:rPr lang="en-US" sz="2800" dirty="0"/>
              <a:t/>
            </a:r>
            <a:br>
              <a:rPr lang="en-US" sz="2800" dirty="0"/>
            </a:br>
            <a:r>
              <a:rPr lang="en-US" sz="2800" dirty="0">
                <a:solidFill>
                  <a:srgbClr val="141823"/>
                </a:solidFill>
                <a:latin typeface="helvetica" panose="020B0604020202020204" pitchFamily="34" charset="0"/>
              </a:rPr>
              <a:t>Sovereignty in Sovereignty"</a:t>
            </a:r>
            <a:endParaRPr lang="en-US" sz="2800" dirty="0"/>
          </a:p>
        </p:txBody>
      </p:sp>
    </p:spTree>
    <p:extLst>
      <p:ext uri="{BB962C8B-B14F-4D97-AF65-F5344CB8AC3E}">
        <p14:creationId xmlns:p14="http://schemas.microsoft.com/office/powerpoint/2010/main" val="3547356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911179" y="777825"/>
            <a:ext cx="9144000" cy="5509200"/>
          </a:xfrm>
          <a:prstGeom prst="rect">
            <a:avLst/>
          </a:prstGeom>
        </p:spPr>
        <p:txBody>
          <a:bodyPr wrap="square">
            <a:spAutoFit/>
          </a:bodyPr>
          <a:lstStyle/>
          <a:p>
            <a:pPr lvl="0"/>
            <a:r>
              <a:rPr lang="en-US" sz="3200" dirty="0">
                <a:solidFill>
                  <a:prstClr val="black"/>
                </a:solidFill>
              </a:rPr>
              <a:t>Matthew </a:t>
            </a:r>
            <a:r>
              <a:rPr lang="en-US" sz="3200" dirty="0" smtClean="0">
                <a:solidFill>
                  <a:prstClr val="black"/>
                </a:solidFill>
              </a:rPr>
              <a:t>9:37-38 </a:t>
            </a:r>
            <a:r>
              <a:rPr lang="en-US" sz="3200" dirty="0">
                <a:solidFill>
                  <a:prstClr val="black"/>
                </a:solidFill>
              </a:rPr>
              <a:t>Then he said to his disciples, “The harvest is plentiful but the workers are few. </a:t>
            </a:r>
            <a:r>
              <a:rPr lang="en-US" sz="3200" dirty="0" smtClean="0">
                <a:solidFill>
                  <a:prstClr val="black"/>
                </a:solidFill>
              </a:rPr>
              <a:t>Ask </a:t>
            </a:r>
            <a:r>
              <a:rPr lang="en-US" sz="3200" dirty="0">
                <a:solidFill>
                  <a:prstClr val="black"/>
                </a:solidFill>
              </a:rPr>
              <a:t>the Lord of the harvest, therefore, to send out workers into his harvest field.”</a:t>
            </a:r>
          </a:p>
          <a:p>
            <a:pPr lvl="0"/>
            <a:endParaRPr lang="en-US" sz="3200" dirty="0">
              <a:solidFill>
                <a:prstClr val="black"/>
              </a:solidFill>
            </a:endParaRPr>
          </a:p>
          <a:p>
            <a:pPr lvl="0"/>
            <a:r>
              <a:rPr lang="en-US" sz="3200" dirty="0">
                <a:solidFill>
                  <a:prstClr val="black"/>
                </a:solidFill>
              </a:rPr>
              <a:t>Matthew 28: </a:t>
            </a:r>
            <a:r>
              <a:rPr lang="en-US" sz="3200" dirty="0" smtClean="0">
                <a:solidFill>
                  <a:prstClr val="black"/>
                </a:solidFill>
              </a:rPr>
              <a:t>19-20 </a:t>
            </a:r>
            <a:r>
              <a:rPr lang="en-US" sz="3200" dirty="0">
                <a:solidFill>
                  <a:prstClr val="black"/>
                </a:solidFill>
              </a:rPr>
              <a:t>Therefore go and make disciples of all nations, baptizing them in the name of the Father and of the Son and of the Holy Spirit</a:t>
            </a:r>
            <a:r>
              <a:rPr lang="en-US" sz="3200" dirty="0" smtClean="0">
                <a:solidFill>
                  <a:prstClr val="black"/>
                </a:solidFill>
              </a:rPr>
              <a:t>, </a:t>
            </a:r>
            <a:r>
              <a:rPr lang="en-US" sz="3200" dirty="0">
                <a:solidFill>
                  <a:prstClr val="black"/>
                </a:solidFill>
              </a:rPr>
              <a:t>and teaching them to obey everything I have commanded you. And surely I am with you always, to the very end of the age.”</a:t>
            </a:r>
          </a:p>
        </p:txBody>
      </p:sp>
    </p:spTree>
    <p:extLst>
      <p:ext uri="{BB962C8B-B14F-4D97-AF65-F5344CB8AC3E}">
        <p14:creationId xmlns:p14="http://schemas.microsoft.com/office/powerpoint/2010/main" val="3565714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2" name="Rectangle 1"/>
          <p:cNvSpPr/>
          <p:nvPr/>
        </p:nvSpPr>
        <p:spPr>
          <a:xfrm>
            <a:off x="568410" y="1383955"/>
            <a:ext cx="10898660" cy="4662815"/>
          </a:xfrm>
          <a:prstGeom prst="rect">
            <a:avLst/>
          </a:prstGeom>
        </p:spPr>
        <p:txBody>
          <a:bodyPr wrap="square">
            <a:spAutoFit/>
          </a:bodyPr>
          <a:lstStyle/>
          <a:p>
            <a:pPr lvl="0"/>
            <a:r>
              <a:rPr lang="en-US" sz="3300" b="1" dirty="0">
                <a:solidFill>
                  <a:prstClr val="black"/>
                </a:solidFill>
              </a:rPr>
              <a:t>Passover freed us physically from bondage, but the giving of the Torah on </a:t>
            </a:r>
            <a:r>
              <a:rPr lang="en-US" sz="3300" b="1" dirty="0" err="1" smtClean="0">
                <a:solidFill>
                  <a:prstClr val="black"/>
                </a:solidFill>
              </a:rPr>
              <a:t>Shavu'os</a:t>
            </a:r>
            <a:r>
              <a:rPr lang="en-US" sz="3300" b="1" dirty="0" smtClean="0">
                <a:solidFill>
                  <a:prstClr val="black"/>
                </a:solidFill>
              </a:rPr>
              <a:t> </a:t>
            </a:r>
            <a:r>
              <a:rPr lang="en-US" sz="3300" b="1" dirty="0">
                <a:solidFill>
                  <a:prstClr val="black"/>
                </a:solidFill>
              </a:rPr>
              <a:t>redeemed us spiritually from our bondage to idolatry and immorality. It is noteworthy that the holiday is called the time of the giving of the Torah, rather than the time of the receiving of the Torah. The sages point out that we are constantly in the process of receiving the Torah, that we receive it every day, but it was first given at this time. Thus it is the giving, not the receiving, that makes this holiday significant.</a:t>
            </a:r>
          </a:p>
        </p:txBody>
      </p:sp>
    </p:spTree>
    <p:extLst>
      <p:ext uri="{BB962C8B-B14F-4D97-AF65-F5344CB8AC3E}">
        <p14:creationId xmlns:p14="http://schemas.microsoft.com/office/powerpoint/2010/main" val="3227131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905" y="256478"/>
            <a:ext cx="3932237" cy="903249"/>
          </a:xfrm>
        </p:spPr>
        <p:txBody>
          <a:bodyPr>
            <a:normAutofit fontScale="90000"/>
          </a:bodyPr>
          <a:lstStyle/>
          <a:p>
            <a:pPr algn="ctr"/>
            <a:r>
              <a:rPr lang="en-US" b="1" dirty="0" smtClean="0"/>
              <a:t>Pentecost crafts and cupcakes!</a:t>
            </a:r>
            <a:endParaRPr lang="en-US" b="1" dirty="0"/>
          </a:p>
        </p:txBody>
      </p:sp>
      <p:sp>
        <p:nvSpPr>
          <p:cNvPr id="4" name="Text Placeholder 3"/>
          <p:cNvSpPr>
            <a:spLocks noGrp="1"/>
          </p:cNvSpPr>
          <p:nvPr>
            <p:ph type="body" sz="half" idx="2"/>
          </p:nvPr>
        </p:nvSpPr>
        <p:spPr>
          <a:xfrm>
            <a:off x="-342240" y="19765967"/>
            <a:ext cx="3451537" cy="698792"/>
          </a:xfrm>
        </p:spPr>
        <p:txBody>
          <a:bodyPr/>
          <a:lstStyle/>
          <a:p>
            <a:endParaRPr lang="en-US" dirty="0"/>
          </a:p>
        </p:txBody>
      </p:sp>
      <p:pic>
        <p:nvPicPr>
          <p:cNvPr id="1026" name="Picture 2" descr="https://whenoneteachestwolearn.files.wordpress.com/2012/09/pentecost-craf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15" t="1" r="-14515" b="18339"/>
          <a:stretch/>
        </p:blipFill>
        <p:spPr bwMode="auto">
          <a:xfrm>
            <a:off x="7132320" y="63531"/>
            <a:ext cx="5798467" cy="6583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bp.blogspot.com/-7GARlv9xyxI/TfV1-e0fjtI/AAAAAAAABdk/tFBdtbs6d4I/s400/Pentecost+Flamming+Cupcakes+%252711.JPG"/>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7732" r="7732"/>
          <a:stretch>
            <a:fillRect/>
          </a:stretch>
        </p:blipFill>
        <p:spPr bwMode="auto">
          <a:xfrm>
            <a:off x="259923" y="1560629"/>
            <a:ext cx="617220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21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2133600" y="382409"/>
            <a:ext cx="8517924" cy="5016758"/>
          </a:xfrm>
          <a:prstGeom prst="rect">
            <a:avLst/>
          </a:prstGeom>
        </p:spPr>
        <p:txBody>
          <a:bodyPr wrap="square">
            <a:spAutoFit/>
          </a:bodyPr>
          <a:lstStyle/>
          <a:p>
            <a:pPr lvl="0"/>
            <a:r>
              <a:rPr lang="en-US" sz="3200" dirty="0">
                <a:solidFill>
                  <a:srgbClr val="000000"/>
                </a:solidFill>
                <a:latin typeface="Helvetica Neue"/>
              </a:rPr>
              <a:t>Luke 11:11-13 Complete Jewish Bible (CJB)</a:t>
            </a:r>
          </a:p>
          <a:p>
            <a:pPr lvl="0"/>
            <a:endParaRPr lang="en-US" sz="3200" dirty="0">
              <a:solidFill>
                <a:srgbClr val="000000"/>
              </a:solidFill>
              <a:latin typeface="Helvetica Neue"/>
            </a:endParaRPr>
          </a:p>
          <a:p>
            <a:pPr lvl="0"/>
            <a:r>
              <a:rPr lang="en-US" sz="3200" b="1" baseline="30000" dirty="0">
                <a:solidFill>
                  <a:srgbClr val="000000"/>
                </a:solidFill>
                <a:latin typeface="Arial" panose="020B0604020202020204" pitchFamily="34" charset="0"/>
              </a:rPr>
              <a:t> </a:t>
            </a:r>
            <a:r>
              <a:rPr lang="en-US" sz="3200" dirty="0">
                <a:solidFill>
                  <a:srgbClr val="000000"/>
                </a:solidFill>
                <a:latin typeface="Helvetica Neue"/>
              </a:rPr>
              <a:t>“Is there any father here who, if his son asked him for a fish, would instead of a fish give him a snake? </a:t>
            </a:r>
            <a:r>
              <a:rPr lang="en-US" sz="3200" b="1" baseline="30000" dirty="0">
                <a:solidFill>
                  <a:srgbClr val="000000"/>
                </a:solidFill>
                <a:latin typeface="Arial" panose="020B0604020202020204" pitchFamily="34" charset="0"/>
              </a:rPr>
              <a:t> </a:t>
            </a:r>
            <a:r>
              <a:rPr lang="en-US" sz="3200" dirty="0">
                <a:solidFill>
                  <a:srgbClr val="000000"/>
                </a:solidFill>
                <a:latin typeface="Helvetica Neue"/>
              </a:rPr>
              <a:t>or if he asked for an egg would give him a scorpion</a:t>
            </a:r>
            <a:r>
              <a:rPr lang="en-US" sz="3200" dirty="0" smtClean="0">
                <a:solidFill>
                  <a:srgbClr val="000000"/>
                </a:solidFill>
                <a:latin typeface="Helvetica Neue"/>
              </a:rPr>
              <a:t>?</a:t>
            </a:r>
            <a:r>
              <a:rPr lang="en-US" sz="3200" dirty="0">
                <a:solidFill>
                  <a:srgbClr val="000000"/>
                </a:solidFill>
                <a:latin typeface="Helvetica Neue"/>
              </a:rPr>
              <a:t> </a:t>
            </a:r>
            <a:r>
              <a:rPr lang="en-US" sz="3200" b="1" baseline="30000" dirty="0">
                <a:solidFill>
                  <a:srgbClr val="000000"/>
                </a:solidFill>
                <a:latin typeface="Arial" panose="020B0604020202020204" pitchFamily="34" charset="0"/>
              </a:rPr>
              <a:t> </a:t>
            </a:r>
            <a:r>
              <a:rPr lang="en-US" sz="3200" dirty="0">
                <a:solidFill>
                  <a:srgbClr val="000000"/>
                </a:solidFill>
                <a:latin typeface="Helvetica Neue"/>
              </a:rPr>
              <a:t>So if you, even though you are bad, know how to give your children gifts that are good, how much more will the Father keep giving the </a:t>
            </a:r>
            <a:r>
              <a:rPr lang="en-US" sz="3200" i="1" dirty="0" err="1">
                <a:solidFill>
                  <a:srgbClr val="000000"/>
                </a:solidFill>
                <a:latin typeface="Helvetica Neue"/>
              </a:rPr>
              <a:t>Ruach</a:t>
            </a:r>
            <a:r>
              <a:rPr lang="en-US" sz="3200" i="1" dirty="0">
                <a:solidFill>
                  <a:srgbClr val="000000"/>
                </a:solidFill>
                <a:latin typeface="Helvetica Neue"/>
              </a:rPr>
              <a:t> </a:t>
            </a:r>
            <a:r>
              <a:rPr lang="en-US" sz="3200" i="1" dirty="0" err="1">
                <a:solidFill>
                  <a:srgbClr val="000000"/>
                </a:solidFill>
                <a:latin typeface="Helvetica Neue"/>
              </a:rPr>
              <a:t>HaKodesh</a:t>
            </a:r>
            <a:r>
              <a:rPr lang="en-US" sz="3200" dirty="0">
                <a:solidFill>
                  <a:srgbClr val="000000"/>
                </a:solidFill>
                <a:latin typeface="Helvetica Neue"/>
              </a:rPr>
              <a:t> from heaven to those who keep asking him!”</a:t>
            </a:r>
          </a:p>
        </p:txBody>
      </p:sp>
    </p:spTree>
    <p:extLst>
      <p:ext uri="{BB962C8B-B14F-4D97-AF65-F5344CB8AC3E}">
        <p14:creationId xmlns:p14="http://schemas.microsoft.com/office/powerpoint/2010/main" val="3867547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5000" b="-15000"/>
          </a:stretch>
        </a:blipFill>
        <a:effectLst/>
      </p:bgPr>
    </p:bg>
    <p:spTree>
      <p:nvGrpSpPr>
        <p:cNvPr id="1" name=""/>
        <p:cNvGrpSpPr/>
        <p:nvPr/>
      </p:nvGrpSpPr>
      <p:grpSpPr>
        <a:xfrm>
          <a:off x="0" y="0"/>
          <a:ext cx="0" cy="0"/>
          <a:chOff x="0" y="0"/>
          <a:chExt cx="0" cy="0"/>
        </a:xfrm>
      </p:grpSpPr>
      <p:sp>
        <p:nvSpPr>
          <p:cNvPr id="2" name="Rectangle 1"/>
          <p:cNvSpPr/>
          <p:nvPr/>
        </p:nvSpPr>
        <p:spPr>
          <a:xfrm>
            <a:off x="3954162" y="172995"/>
            <a:ext cx="8237838" cy="6850593"/>
          </a:xfrm>
          <a:prstGeom prst="rect">
            <a:avLst/>
          </a:prstGeom>
        </p:spPr>
        <p:txBody>
          <a:bodyPr wrap="square">
            <a:spAutoFit/>
          </a:bodyPr>
          <a:lstStyle/>
          <a:p>
            <a:pPr>
              <a:spcAft>
                <a:spcPts val="1500"/>
              </a:spcAft>
            </a:pPr>
            <a:r>
              <a:rPr lang="en-US" sz="2400" b="1" dirty="0">
                <a:solidFill>
                  <a:srgbClr val="444444"/>
                </a:solidFill>
                <a:latin typeface="Verdana" panose="020B0604030504040204" pitchFamily="34" charset="0"/>
              </a:rPr>
              <a:t>1 Corinthians </a:t>
            </a:r>
            <a:r>
              <a:rPr lang="en-US" sz="2400" b="1" dirty="0" smtClean="0">
                <a:solidFill>
                  <a:srgbClr val="444444"/>
                </a:solidFill>
                <a:latin typeface="Verdana" panose="020B0604030504040204" pitchFamily="34" charset="0"/>
              </a:rPr>
              <a:t>12: 7-11 </a:t>
            </a:r>
            <a:r>
              <a:rPr lang="en-US" sz="2400" b="1" dirty="0">
                <a:solidFill>
                  <a:srgbClr val="444444"/>
                </a:solidFill>
                <a:latin typeface="Verdana" panose="020B0604030504040204" pitchFamily="34" charset="0"/>
              </a:rPr>
              <a:t>(NIRV)</a:t>
            </a:r>
            <a:endParaRPr lang="en-US" sz="2400" b="1" dirty="0"/>
          </a:p>
          <a:p>
            <a:pPr>
              <a:spcAft>
                <a:spcPts val="800"/>
              </a:spcAft>
            </a:pPr>
            <a:r>
              <a:rPr lang="en-US" sz="2400" dirty="0" smtClean="0">
                <a:solidFill>
                  <a:srgbClr val="444444"/>
                </a:solidFill>
                <a:latin typeface="Verdana" panose="020B0604030504040204" pitchFamily="34" charset="0"/>
              </a:rPr>
              <a:t>The </a:t>
            </a:r>
            <a:r>
              <a:rPr lang="en-US" sz="2400" dirty="0">
                <a:solidFill>
                  <a:srgbClr val="444444"/>
                </a:solidFill>
                <a:latin typeface="Verdana" panose="020B0604030504040204" pitchFamily="34" charset="0"/>
              </a:rPr>
              <a:t>Holy Spirit is given to each of us in a special way. That is for the good of all. </a:t>
            </a:r>
            <a:r>
              <a:rPr lang="en-US" sz="2400" dirty="0" smtClean="0">
                <a:solidFill>
                  <a:srgbClr val="444444"/>
                </a:solidFill>
                <a:latin typeface="Verdana" panose="020B0604030504040204" pitchFamily="34" charset="0"/>
              </a:rPr>
              <a:t>To </a:t>
            </a:r>
            <a:r>
              <a:rPr lang="en-US" sz="2400" dirty="0">
                <a:solidFill>
                  <a:srgbClr val="444444"/>
                </a:solidFill>
                <a:latin typeface="Verdana" panose="020B0604030504040204" pitchFamily="34" charset="0"/>
              </a:rPr>
              <a:t>some people the Spirit gives a message of wisdom. To others the same Spirit gives a message of knowledge. </a:t>
            </a:r>
            <a:r>
              <a:rPr lang="en-US" sz="2400" dirty="0" smtClean="0">
                <a:solidFill>
                  <a:srgbClr val="444444"/>
                </a:solidFill>
                <a:latin typeface="Verdana" panose="020B0604030504040204" pitchFamily="34" charset="0"/>
              </a:rPr>
              <a:t>To </a:t>
            </a:r>
            <a:r>
              <a:rPr lang="en-US" sz="2400" dirty="0">
                <a:solidFill>
                  <a:srgbClr val="444444"/>
                </a:solidFill>
                <a:latin typeface="Verdana" panose="020B0604030504040204" pitchFamily="34" charset="0"/>
              </a:rPr>
              <a:t>others the same Spirit gives faith. To others that one Spirit gives gifts of healing</a:t>
            </a:r>
            <a:r>
              <a:rPr lang="en-US" sz="2400" dirty="0" smtClean="0">
                <a:solidFill>
                  <a:srgbClr val="444444"/>
                </a:solidFill>
                <a:latin typeface="Verdana" panose="020B0604030504040204" pitchFamily="34" charset="0"/>
              </a:rPr>
              <a:t>.</a:t>
            </a:r>
            <a:r>
              <a:rPr lang="en-US" sz="2400" b="1" dirty="0" smtClean="0">
                <a:solidFill>
                  <a:srgbClr val="444444"/>
                </a:solidFill>
                <a:latin typeface="Arial" panose="020B0604020202020204" pitchFamily="34" charset="0"/>
              </a:rPr>
              <a:t> </a:t>
            </a:r>
            <a:r>
              <a:rPr lang="en-US" sz="2400" dirty="0">
                <a:solidFill>
                  <a:srgbClr val="444444"/>
                </a:solidFill>
                <a:latin typeface="Verdana" panose="020B0604030504040204" pitchFamily="34" charset="0"/>
              </a:rPr>
              <a:t>To others he gives the power to do miracles. To others he gives the ability to prophesy. To others he gives the ability to tell the spirits apart. To others he gives the ability to speak in different kinds of languages they had not known before. And to still others he gives the ability to explain what was said in those languages. </a:t>
            </a:r>
            <a:r>
              <a:rPr lang="en-US" sz="2400" dirty="0" smtClean="0">
                <a:solidFill>
                  <a:srgbClr val="444444"/>
                </a:solidFill>
                <a:latin typeface="Verdana" panose="020B0604030504040204" pitchFamily="34" charset="0"/>
              </a:rPr>
              <a:t>All </a:t>
            </a:r>
            <a:r>
              <a:rPr lang="en-US" sz="2400" dirty="0">
                <a:solidFill>
                  <a:srgbClr val="444444"/>
                </a:solidFill>
                <a:latin typeface="Verdana" panose="020B0604030504040204" pitchFamily="34" charset="0"/>
              </a:rPr>
              <a:t>the gifts are produced by one and the same Spirit. He gives gifts to each person, just as he decides.</a:t>
            </a:r>
            <a:endParaRPr lang="en-US" sz="2400" dirty="0"/>
          </a:p>
          <a:p>
            <a:r>
              <a:rPr lang="en-US" dirty="0"/>
              <a:t/>
            </a:r>
            <a:br>
              <a:rPr lang="en-US" dirty="0"/>
            </a:br>
            <a:endParaRPr lang="en-US" dirty="0"/>
          </a:p>
        </p:txBody>
      </p:sp>
    </p:spTree>
    <p:extLst>
      <p:ext uri="{BB962C8B-B14F-4D97-AF65-F5344CB8AC3E}">
        <p14:creationId xmlns:p14="http://schemas.microsoft.com/office/powerpoint/2010/main" val="2910076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225"/>
            <a:ext cx="10515600" cy="1325563"/>
          </a:xfrm>
        </p:spPr>
        <p:txBody>
          <a:bodyPr/>
          <a:lstStyle/>
          <a:p>
            <a:endParaRPr lang="en-US" dirty="0"/>
          </a:p>
        </p:txBody>
      </p:sp>
      <p:pic>
        <p:nvPicPr>
          <p:cNvPr id="7" name="Content Placeholder 6"/>
          <p:cNvPicPr>
            <a:picLocks noGrp="1" noChangeAspect="1"/>
          </p:cNvPicPr>
          <p:nvPr>
            <p:ph idx="1"/>
          </p:nvPr>
        </p:nvPicPr>
        <p:blipFill>
          <a:blip r:embed="rId2"/>
          <a:stretch>
            <a:fillRect/>
          </a:stretch>
        </p:blipFill>
        <p:spPr>
          <a:xfrm>
            <a:off x="-510045" y="-193225"/>
            <a:ext cx="12820578" cy="7375889"/>
          </a:xfrm>
          <a:prstGeom prst="rect">
            <a:avLst/>
          </a:prstGeom>
        </p:spPr>
      </p:pic>
    </p:spTree>
    <p:extLst>
      <p:ext uri="{BB962C8B-B14F-4D97-AF65-F5344CB8AC3E}">
        <p14:creationId xmlns:p14="http://schemas.microsoft.com/office/powerpoint/2010/main" val="302811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2322"/>
          </a:xfrm>
        </p:spPr>
        <p:txBody>
          <a:bodyPr/>
          <a:lstStyle/>
          <a:p>
            <a:pPr algn="ctr"/>
            <a:r>
              <a:rPr lang="en-US" dirty="0" smtClean="0"/>
              <a:t>Benediction</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Father God, we know that all good gifts come from you. </a:t>
            </a:r>
          </a:p>
          <a:p>
            <a:pPr marL="0" indent="0">
              <a:buNone/>
            </a:pPr>
            <a:r>
              <a:rPr lang="en-US" sz="3600" dirty="0" smtClean="0"/>
              <a:t>You have promised the gift of the Holy Spirit to be poured out on everyone. </a:t>
            </a:r>
          </a:p>
          <a:p>
            <a:pPr marL="0" indent="0">
              <a:buNone/>
            </a:pPr>
            <a:r>
              <a:rPr lang="en-US" sz="3600" dirty="0" smtClean="0"/>
              <a:t>As your son Jesus taught, let us keep asking for the Holy Spirit to be the nourishment that empowers us each day. </a:t>
            </a:r>
          </a:p>
          <a:p>
            <a:pPr marL="0" indent="0">
              <a:buNone/>
            </a:pPr>
            <a:r>
              <a:rPr lang="en-US" sz="3600" dirty="0" smtClean="0"/>
              <a:t>Amen.</a:t>
            </a:r>
            <a:endParaRPr lang="en-US" sz="3600" dirty="0"/>
          </a:p>
        </p:txBody>
      </p:sp>
    </p:spTree>
    <p:extLst>
      <p:ext uri="{BB962C8B-B14F-4D97-AF65-F5344CB8AC3E}">
        <p14:creationId xmlns:p14="http://schemas.microsoft.com/office/powerpoint/2010/main" val="1501307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7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7589" y="328279"/>
            <a:ext cx="9144000" cy="838784"/>
          </a:xfrm>
        </p:spPr>
        <p:txBody>
          <a:bodyPr>
            <a:normAutofit fontScale="90000"/>
          </a:bodyPr>
          <a:lstStyle/>
          <a:p>
            <a:r>
              <a:rPr lang="en-US" dirty="0" smtClean="0"/>
              <a:t>Pentecost</a:t>
            </a:r>
            <a:endParaRPr lang="en-US" dirty="0"/>
          </a:p>
        </p:txBody>
      </p:sp>
      <p:sp>
        <p:nvSpPr>
          <p:cNvPr id="3" name="Subtitle 2"/>
          <p:cNvSpPr>
            <a:spLocks noGrp="1"/>
          </p:cNvSpPr>
          <p:nvPr>
            <p:ph type="subTitle" idx="1"/>
          </p:nvPr>
        </p:nvSpPr>
        <p:spPr>
          <a:xfrm>
            <a:off x="1524000" y="4969042"/>
            <a:ext cx="9144000" cy="890336"/>
          </a:xfrm>
        </p:spPr>
        <p:txBody>
          <a:bodyPr/>
          <a:lstStyle/>
          <a:p>
            <a:r>
              <a:rPr lang="en-US" dirty="0" smtClean="0"/>
              <a:t>Solid Rock Church</a:t>
            </a:r>
          </a:p>
          <a:p>
            <a:r>
              <a:rPr lang="en-US" dirty="0" smtClean="0"/>
              <a:t>Bull River, Montana</a:t>
            </a:r>
            <a:endParaRPr lang="en-US" dirty="0"/>
          </a:p>
        </p:txBody>
      </p:sp>
      <p:pic>
        <p:nvPicPr>
          <p:cNvPr id="5" name="Picture 4"/>
          <p:cNvPicPr>
            <a:picLocks noChangeAspect="1"/>
          </p:cNvPicPr>
          <p:nvPr/>
        </p:nvPicPr>
        <p:blipFill>
          <a:blip r:embed="rId2"/>
          <a:stretch>
            <a:fillRect/>
          </a:stretch>
        </p:blipFill>
        <p:spPr>
          <a:xfrm>
            <a:off x="-9448800" y="-8229600"/>
            <a:ext cx="31089600" cy="23317200"/>
          </a:xfrm>
          <a:prstGeom prst="rect">
            <a:avLst/>
          </a:prstGeom>
        </p:spPr>
      </p:pic>
    </p:spTree>
    <p:extLst>
      <p:ext uri="{BB962C8B-B14F-4D97-AF65-F5344CB8AC3E}">
        <p14:creationId xmlns:p14="http://schemas.microsoft.com/office/powerpoint/2010/main" val="1198140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933" y="0"/>
            <a:ext cx="10668000" cy="6908800"/>
          </a:xfrm>
          <a:prstGeom prst="rect">
            <a:avLst/>
          </a:prstGeom>
        </p:spPr>
      </p:pic>
    </p:spTree>
    <p:extLst>
      <p:ext uri="{BB962C8B-B14F-4D97-AF65-F5344CB8AC3E}">
        <p14:creationId xmlns:p14="http://schemas.microsoft.com/office/powerpoint/2010/main" val="1380232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7377" y="1"/>
            <a:ext cx="13819377" cy="6857999"/>
          </a:xfrm>
          <a:prstGeom prst="rect">
            <a:avLst/>
          </a:prstGeom>
        </p:spPr>
      </p:pic>
    </p:spTree>
    <p:extLst>
      <p:ext uri="{BB962C8B-B14F-4D97-AF65-F5344CB8AC3E}">
        <p14:creationId xmlns:p14="http://schemas.microsoft.com/office/powerpoint/2010/main" val="825218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1295917" y="1151802"/>
            <a:ext cx="10835640" cy="4960332"/>
          </a:xfrm>
          <a:prstGeom prst="rect">
            <a:avLst/>
          </a:prstGeom>
        </p:spPr>
        <p:txBody>
          <a:bodyPr wrap="square">
            <a:spAutoFit/>
          </a:bodyPr>
          <a:lstStyle/>
          <a:p>
            <a:pPr lvl="0">
              <a:spcBef>
                <a:spcPts val="1000"/>
              </a:spcBef>
            </a:pPr>
            <a:r>
              <a:rPr lang="en-US" sz="2800" b="1" dirty="0" smtClean="0">
                <a:solidFill>
                  <a:srgbClr val="000000"/>
                </a:solidFill>
                <a:latin typeface="Calibri" panose="020F0502020204030204" pitchFamily="34" charset="0"/>
              </a:rPr>
              <a:t>Acts 1: 1-5 NIV</a:t>
            </a:r>
          </a:p>
          <a:p>
            <a:pPr lvl="0">
              <a:spcBef>
                <a:spcPts val="1000"/>
              </a:spcBef>
            </a:pPr>
            <a:r>
              <a:rPr lang="en-US" sz="2800" b="1" dirty="0" smtClean="0">
                <a:solidFill>
                  <a:srgbClr val="000000"/>
                </a:solidFill>
                <a:latin typeface="Calibri" panose="020F0502020204030204" pitchFamily="34" charset="0"/>
              </a:rPr>
              <a:t>In </a:t>
            </a:r>
            <a:r>
              <a:rPr lang="en-US" sz="2800" b="1" dirty="0">
                <a:solidFill>
                  <a:srgbClr val="000000"/>
                </a:solidFill>
                <a:latin typeface="Calibri" panose="020F0502020204030204" pitchFamily="34" charset="0"/>
              </a:rPr>
              <a:t>my former book, </a:t>
            </a:r>
            <a:r>
              <a:rPr lang="en-US" sz="2800" b="1" dirty="0" err="1">
                <a:solidFill>
                  <a:srgbClr val="000000"/>
                </a:solidFill>
                <a:latin typeface="Calibri" panose="020F0502020204030204" pitchFamily="34" charset="0"/>
              </a:rPr>
              <a:t>Theophilus</a:t>
            </a:r>
            <a:r>
              <a:rPr lang="en-US" sz="2800" b="1" dirty="0">
                <a:solidFill>
                  <a:srgbClr val="000000"/>
                </a:solidFill>
                <a:latin typeface="Calibri" panose="020F0502020204030204" pitchFamily="34" charset="0"/>
              </a:rPr>
              <a:t>, I wrote about all that Jesus began to do and to teach until the day he was taken up to heaven, after giving instructions through the Holy Spirit to the apostles he had chosen.  After his suffering, he presented himself to them and gave many convincing proofs that he was alive. He appeared to them over a period of forty days and spoke about the kingdom of God.  On one occasion, while he was eating with them, he gave them this command: “Do not leave Jerusalem, but wait for the gift my Father promised, which you have heard me speak about. For John baptized </a:t>
            </a:r>
            <a:r>
              <a:rPr lang="en-US" sz="2800" b="1" dirty="0" smtClean="0">
                <a:solidFill>
                  <a:srgbClr val="000000"/>
                </a:solidFill>
                <a:latin typeface="Calibri" panose="020F0502020204030204" pitchFamily="34" charset="0"/>
              </a:rPr>
              <a:t>with water</a:t>
            </a:r>
            <a:r>
              <a:rPr lang="en-US" sz="2800" b="1" dirty="0">
                <a:solidFill>
                  <a:srgbClr val="000000"/>
                </a:solidFill>
                <a:latin typeface="Calibri" panose="020F0502020204030204" pitchFamily="34" charset="0"/>
              </a:rPr>
              <a:t>, but in a few days you will be baptized with the Holy Spirit.”</a:t>
            </a:r>
            <a:endParaRPr lang="en-US" sz="2800" b="1" dirty="0">
              <a:solidFill>
                <a:prstClr val="black"/>
              </a:solidFill>
            </a:endParaRPr>
          </a:p>
        </p:txBody>
      </p:sp>
    </p:spTree>
    <p:extLst>
      <p:ext uri="{BB962C8B-B14F-4D97-AF65-F5344CB8AC3E}">
        <p14:creationId xmlns:p14="http://schemas.microsoft.com/office/powerpoint/2010/main" val="3228411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207741" y="1570484"/>
            <a:ext cx="8962768" cy="4862870"/>
          </a:xfrm>
          <a:prstGeom prst="rect">
            <a:avLst/>
          </a:prstGeom>
          <a:noFill/>
        </p:spPr>
        <p:txBody>
          <a:bodyPr wrap="square">
            <a:spAutoFit/>
          </a:bodyPr>
          <a:lstStyle/>
          <a:p>
            <a:pPr lvl="0"/>
            <a:r>
              <a:rPr lang="en-US" sz="3100" b="1" dirty="0">
                <a:solidFill>
                  <a:prstClr val="black"/>
                </a:solidFill>
              </a:rPr>
              <a:t>Joel </a:t>
            </a:r>
            <a:r>
              <a:rPr lang="en-US" sz="3100" b="1" dirty="0" smtClean="0">
                <a:solidFill>
                  <a:prstClr val="black"/>
                </a:solidFill>
              </a:rPr>
              <a:t>2:27-29 </a:t>
            </a:r>
          </a:p>
          <a:p>
            <a:pPr lvl="0"/>
            <a:r>
              <a:rPr lang="en-US" sz="3100" b="1" dirty="0" smtClean="0">
                <a:solidFill>
                  <a:prstClr val="black"/>
                </a:solidFill>
              </a:rPr>
              <a:t>You </a:t>
            </a:r>
            <a:r>
              <a:rPr lang="en-US" sz="3100" b="1" dirty="0">
                <a:solidFill>
                  <a:prstClr val="black"/>
                </a:solidFill>
              </a:rPr>
              <a:t>will know that I am in the midst of Israel,</a:t>
            </a:r>
          </a:p>
          <a:p>
            <a:pPr lvl="0"/>
            <a:r>
              <a:rPr lang="en-US" sz="3100" b="1" dirty="0">
                <a:solidFill>
                  <a:prstClr val="black"/>
                </a:solidFill>
              </a:rPr>
              <a:t>     </a:t>
            </a:r>
            <a:r>
              <a:rPr lang="en-US" sz="3100" b="1" dirty="0" smtClean="0">
                <a:solidFill>
                  <a:prstClr val="black"/>
                </a:solidFill>
              </a:rPr>
              <a:t>and </a:t>
            </a:r>
            <a:r>
              <a:rPr lang="en-US" sz="3100" b="1" dirty="0">
                <a:solidFill>
                  <a:prstClr val="black"/>
                </a:solidFill>
              </a:rPr>
              <a:t>that I am the Lord your God—no other exists;</a:t>
            </a:r>
          </a:p>
          <a:p>
            <a:pPr lvl="0"/>
            <a:r>
              <a:rPr lang="en-US" sz="3100" b="1" dirty="0">
                <a:solidFill>
                  <a:prstClr val="black"/>
                </a:solidFill>
              </a:rPr>
              <a:t>        never again will my people be put to shame.</a:t>
            </a:r>
          </a:p>
          <a:p>
            <a:pPr lvl="0"/>
            <a:r>
              <a:rPr lang="en-US" sz="3100" b="1" dirty="0" smtClean="0">
                <a:solidFill>
                  <a:prstClr val="black"/>
                </a:solidFill>
              </a:rPr>
              <a:t> </a:t>
            </a:r>
            <a:r>
              <a:rPr lang="en-US" sz="3100" b="1" dirty="0">
                <a:solidFill>
                  <a:prstClr val="black"/>
                </a:solidFill>
              </a:rPr>
              <a:t>After that I will pour out my spirit upon everyone;</a:t>
            </a:r>
          </a:p>
          <a:p>
            <a:pPr lvl="0"/>
            <a:r>
              <a:rPr lang="en-US" sz="3100" b="1" dirty="0">
                <a:solidFill>
                  <a:prstClr val="black"/>
                </a:solidFill>
              </a:rPr>
              <a:t>        your sons and your daughters will prophesy,</a:t>
            </a:r>
          </a:p>
          <a:p>
            <a:pPr lvl="0"/>
            <a:r>
              <a:rPr lang="en-US" sz="3100" b="1" dirty="0">
                <a:solidFill>
                  <a:prstClr val="black"/>
                </a:solidFill>
              </a:rPr>
              <a:t>        your old men will dream dreams,</a:t>
            </a:r>
          </a:p>
          <a:p>
            <a:pPr lvl="0"/>
            <a:r>
              <a:rPr lang="en-US" sz="3100" b="1" dirty="0">
                <a:solidFill>
                  <a:prstClr val="black"/>
                </a:solidFill>
              </a:rPr>
              <a:t>        and your young men will see visions.</a:t>
            </a:r>
          </a:p>
          <a:p>
            <a:pPr lvl="0"/>
            <a:r>
              <a:rPr lang="en-US" sz="3100" b="1" dirty="0" smtClean="0">
                <a:solidFill>
                  <a:prstClr val="black"/>
                </a:solidFill>
              </a:rPr>
              <a:t> </a:t>
            </a:r>
            <a:r>
              <a:rPr lang="en-US" sz="3100" b="1" dirty="0">
                <a:solidFill>
                  <a:prstClr val="black"/>
                </a:solidFill>
              </a:rPr>
              <a:t>In those days, I will also pour out my</a:t>
            </a:r>
          </a:p>
          <a:p>
            <a:pPr lvl="0"/>
            <a:r>
              <a:rPr lang="en-US" sz="3100" b="1" dirty="0">
                <a:solidFill>
                  <a:prstClr val="black"/>
                </a:solidFill>
              </a:rPr>
              <a:t>    spirit on the male and female slaves.</a:t>
            </a:r>
          </a:p>
        </p:txBody>
      </p:sp>
    </p:spTree>
    <p:extLst>
      <p:ext uri="{BB962C8B-B14F-4D97-AF65-F5344CB8AC3E}">
        <p14:creationId xmlns:p14="http://schemas.microsoft.com/office/powerpoint/2010/main" val="2166697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1752600" y="1354515"/>
            <a:ext cx="8854440" cy="4524315"/>
          </a:xfrm>
          <a:prstGeom prst="rect">
            <a:avLst/>
          </a:prstGeom>
        </p:spPr>
        <p:txBody>
          <a:bodyPr wrap="square">
            <a:spAutoFit/>
          </a:bodyPr>
          <a:lstStyle/>
          <a:p>
            <a:r>
              <a:rPr lang="en-US" sz="3200" dirty="0" smtClean="0"/>
              <a:t>Acts 2: 1-4 (NIV) When </a:t>
            </a:r>
            <a:r>
              <a:rPr lang="en-US" sz="3200" dirty="0"/>
              <a:t>the day of Pentecost came, they were all together in one place. </a:t>
            </a:r>
            <a:r>
              <a:rPr lang="en-US" sz="3200" dirty="0" smtClean="0"/>
              <a:t> </a:t>
            </a:r>
            <a:r>
              <a:rPr lang="en-US" sz="3200" dirty="0"/>
              <a:t>Suddenly a sound like the blowing of a violent wind came from heaven and filled the whole house where they were sitting. </a:t>
            </a:r>
            <a:r>
              <a:rPr lang="en-US" sz="3200" dirty="0" smtClean="0"/>
              <a:t>They </a:t>
            </a:r>
            <a:r>
              <a:rPr lang="en-US" sz="3200" dirty="0"/>
              <a:t>saw what seemed to be tongues of fire that separated and came to rest on each of them. </a:t>
            </a:r>
            <a:r>
              <a:rPr lang="en-US" sz="3200" dirty="0" smtClean="0"/>
              <a:t>All </a:t>
            </a:r>
            <a:r>
              <a:rPr lang="en-US" sz="3200" dirty="0"/>
              <a:t>of them were filled with the Holy Spirit and began to speak in other </a:t>
            </a:r>
            <a:r>
              <a:rPr lang="en-US" sz="3200" dirty="0" smtClean="0"/>
              <a:t>tongues as </a:t>
            </a:r>
            <a:r>
              <a:rPr lang="en-US" sz="3200" dirty="0"/>
              <a:t>the Spirit enabled them.</a:t>
            </a:r>
          </a:p>
        </p:txBody>
      </p:sp>
      <p:sp>
        <p:nvSpPr>
          <p:cNvPr id="3" name="TextBox 2"/>
          <p:cNvSpPr txBox="1"/>
          <p:nvPr/>
        </p:nvSpPr>
        <p:spPr>
          <a:xfrm>
            <a:off x="1742439" y="1354514"/>
            <a:ext cx="8864601" cy="4524315"/>
          </a:xfrm>
          <a:prstGeom prst="rect">
            <a:avLst/>
          </a:prstGeom>
          <a:noFill/>
        </p:spPr>
        <p:txBody>
          <a:bodyPr wrap="square" rtlCol="0">
            <a:spAutoFit/>
          </a:bodyPr>
          <a:lstStyle/>
          <a:p>
            <a:pPr lvl="0"/>
            <a:r>
              <a:rPr lang="en-US" sz="3200">
                <a:solidFill>
                  <a:prstClr val="black"/>
                </a:solidFill>
              </a:rPr>
              <a:t>Acts 2: 1-4 (NIV) When the day of Pentecost came, they were </a:t>
            </a:r>
            <a:r>
              <a:rPr lang="en-US" sz="3200" u="sng">
                <a:solidFill>
                  <a:prstClr val="black"/>
                </a:solidFill>
              </a:rPr>
              <a:t>all</a:t>
            </a:r>
            <a:r>
              <a:rPr lang="en-US" sz="3200">
                <a:solidFill>
                  <a:prstClr val="black"/>
                </a:solidFill>
              </a:rPr>
              <a:t> </a:t>
            </a:r>
            <a:r>
              <a:rPr lang="en-US" sz="3200" u="sng">
                <a:solidFill>
                  <a:prstClr val="black"/>
                </a:solidFill>
              </a:rPr>
              <a:t>together</a:t>
            </a:r>
            <a:r>
              <a:rPr lang="en-US" sz="3200">
                <a:solidFill>
                  <a:prstClr val="black"/>
                </a:solidFill>
              </a:rPr>
              <a:t> in one place.  Suddenly a sound like the blowing of a violent wind came from heaven and filled the </a:t>
            </a:r>
            <a:r>
              <a:rPr lang="en-US" sz="3200" u="sng">
                <a:solidFill>
                  <a:prstClr val="black"/>
                </a:solidFill>
              </a:rPr>
              <a:t>whole</a:t>
            </a:r>
            <a:r>
              <a:rPr lang="en-US" sz="3200">
                <a:solidFill>
                  <a:prstClr val="black"/>
                </a:solidFill>
              </a:rPr>
              <a:t> house where they were sitting. They saw what seemed to be tongues of fire that </a:t>
            </a:r>
            <a:r>
              <a:rPr lang="en-US" sz="3200" u="sng">
                <a:solidFill>
                  <a:prstClr val="black"/>
                </a:solidFill>
              </a:rPr>
              <a:t>separated</a:t>
            </a:r>
            <a:r>
              <a:rPr lang="en-US" sz="3200">
                <a:solidFill>
                  <a:prstClr val="black"/>
                </a:solidFill>
              </a:rPr>
              <a:t> and came to rest on </a:t>
            </a:r>
            <a:r>
              <a:rPr lang="en-US" sz="3200" u="sng">
                <a:solidFill>
                  <a:prstClr val="black"/>
                </a:solidFill>
              </a:rPr>
              <a:t>each</a:t>
            </a:r>
            <a:r>
              <a:rPr lang="en-US" sz="3200">
                <a:solidFill>
                  <a:prstClr val="black"/>
                </a:solidFill>
              </a:rPr>
              <a:t> of them. </a:t>
            </a:r>
            <a:r>
              <a:rPr lang="en-US" sz="3200" u="sng">
                <a:solidFill>
                  <a:prstClr val="black"/>
                </a:solidFill>
              </a:rPr>
              <a:t>All</a:t>
            </a:r>
            <a:r>
              <a:rPr lang="en-US" sz="3200">
                <a:solidFill>
                  <a:prstClr val="black"/>
                </a:solidFill>
              </a:rPr>
              <a:t> of them were filled with the Holy Spirit and began to speak in other tongues as the Spirit enabled them.</a:t>
            </a:r>
            <a:endParaRPr lang="en-US" sz="3200" dirty="0">
              <a:solidFill>
                <a:prstClr val="black"/>
              </a:solidFill>
            </a:endParaRPr>
          </a:p>
        </p:txBody>
      </p:sp>
    </p:spTree>
    <p:extLst>
      <p:ext uri="{BB962C8B-B14F-4D97-AF65-F5344CB8AC3E}">
        <p14:creationId xmlns:p14="http://schemas.microsoft.com/office/powerpoint/2010/main" val="37512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25000" r="-25000"/>
          </a:stretch>
        </a:blipFill>
        <a:effectLst/>
      </p:bgPr>
    </p:bg>
    <p:spTree>
      <p:nvGrpSpPr>
        <p:cNvPr id="1" name=""/>
        <p:cNvGrpSpPr/>
        <p:nvPr/>
      </p:nvGrpSpPr>
      <p:grpSpPr>
        <a:xfrm>
          <a:off x="0" y="0"/>
          <a:ext cx="0" cy="0"/>
          <a:chOff x="0" y="0"/>
          <a:chExt cx="0" cy="0"/>
        </a:xfrm>
      </p:grpSpPr>
      <p:sp>
        <p:nvSpPr>
          <p:cNvPr id="3" name="Rectangle 2"/>
          <p:cNvSpPr/>
          <p:nvPr/>
        </p:nvSpPr>
        <p:spPr>
          <a:xfrm>
            <a:off x="799069" y="1447040"/>
            <a:ext cx="10668001" cy="4031873"/>
          </a:xfrm>
          <a:prstGeom prst="rect">
            <a:avLst/>
          </a:prstGeom>
        </p:spPr>
        <p:txBody>
          <a:bodyPr wrap="square">
            <a:spAutoFit/>
          </a:bodyPr>
          <a:lstStyle/>
          <a:p>
            <a:pPr lvl="0"/>
            <a:r>
              <a:rPr lang="en-US" sz="3200" dirty="0" err="1" smtClean="0">
                <a:solidFill>
                  <a:prstClr val="black"/>
                </a:solidFill>
              </a:rPr>
              <a:t>Shavu'os</a:t>
            </a:r>
            <a:r>
              <a:rPr lang="en-US" sz="3200" dirty="0" smtClean="0">
                <a:solidFill>
                  <a:prstClr val="black"/>
                </a:solidFill>
              </a:rPr>
              <a:t>, </a:t>
            </a:r>
            <a:r>
              <a:rPr lang="en-US" sz="3200" dirty="0">
                <a:solidFill>
                  <a:prstClr val="black"/>
                </a:solidFill>
              </a:rPr>
              <a:t>the Festival of Weeks, is the second of the three major festivals with both historical and agricultural significance (the other two are Passover and Sukkot). Agriculturally, it commemorates the time when the first fruits were harvested and brought to the Temple, and is known as Hag ha-</a:t>
            </a:r>
            <a:r>
              <a:rPr lang="en-US" sz="3200" dirty="0" err="1">
                <a:solidFill>
                  <a:prstClr val="black"/>
                </a:solidFill>
              </a:rPr>
              <a:t>Bikkurim</a:t>
            </a:r>
            <a:r>
              <a:rPr lang="en-US" sz="3200" dirty="0">
                <a:solidFill>
                  <a:prstClr val="black"/>
                </a:solidFill>
              </a:rPr>
              <a:t> (the Festival of the First Fruits). Historically, it celebrates the giving of the Torah at Mount Sinai, and is also known as Hag </a:t>
            </a:r>
            <a:r>
              <a:rPr lang="en-US" sz="3200" dirty="0" err="1">
                <a:solidFill>
                  <a:prstClr val="black"/>
                </a:solidFill>
              </a:rPr>
              <a:t>Matan</a:t>
            </a:r>
            <a:r>
              <a:rPr lang="en-US" sz="3200" dirty="0">
                <a:solidFill>
                  <a:prstClr val="black"/>
                </a:solidFill>
              </a:rPr>
              <a:t> </a:t>
            </a:r>
            <a:r>
              <a:rPr lang="en-US" sz="3200" dirty="0" err="1">
                <a:solidFill>
                  <a:prstClr val="black"/>
                </a:solidFill>
              </a:rPr>
              <a:t>Torateinu</a:t>
            </a:r>
            <a:r>
              <a:rPr lang="en-US" sz="3200" dirty="0">
                <a:solidFill>
                  <a:prstClr val="black"/>
                </a:solidFill>
              </a:rPr>
              <a:t> (the Festival of the Giving of Our Torah).</a:t>
            </a:r>
          </a:p>
        </p:txBody>
      </p:sp>
    </p:spTree>
    <p:extLst>
      <p:ext uri="{BB962C8B-B14F-4D97-AF65-F5344CB8AC3E}">
        <p14:creationId xmlns:p14="http://schemas.microsoft.com/office/powerpoint/2010/main" val="1498310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l="-25000" r="-25000"/>
          </a:stretch>
        </a:blipFill>
        <a:effectLst/>
      </p:bgPr>
    </p:bg>
    <p:spTree>
      <p:nvGrpSpPr>
        <p:cNvPr id="1" name=""/>
        <p:cNvGrpSpPr/>
        <p:nvPr/>
      </p:nvGrpSpPr>
      <p:grpSpPr>
        <a:xfrm>
          <a:off x="0" y="0"/>
          <a:ext cx="0" cy="0"/>
          <a:chOff x="0" y="0"/>
          <a:chExt cx="0" cy="0"/>
        </a:xfrm>
      </p:grpSpPr>
      <p:sp>
        <p:nvSpPr>
          <p:cNvPr id="2" name="Rectangle 1"/>
          <p:cNvSpPr/>
          <p:nvPr/>
        </p:nvSpPr>
        <p:spPr>
          <a:xfrm>
            <a:off x="766119" y="1458099"/>
            <a:ext cx="10824519" cy="5170646"/>
          </a:xfrm>
          <a:prstGeom prst="rect">
            <a:avLst/>
          </a:prstGeom>
        </p:spPr>
        <p:txBody>
          <a:bodyPr wrap="square">
            <a:spAutoFit/>
          </a:bodyPr>
          <a:lstStyle/>
          <a:p>
            <a:r>
              <a:rPr lang="en-US" sz="3300" dirty="0"/>
              <a:t>The period from Passover to </a:t>
            </a:r>
            <a:r>
              <a:rPr lang="en-US" sz="3300" dirty="0" err="1" smtClean="0"/>
              <a:t>Shavu'os</a:t>
            </a:r>
            <a:r>
              <a:rPr lang="en-US" sz="3300" dirty="0" smtClean="0"/>
              <a:t> </a:t>
            </a:r>
            <a:r>
              <a:rPr lang="en-US" sz="3300" dirty="0"/>
              <a:t>is a time of great anticipation. We count each of the days from the second day of Passover to the day before </a:t>
            </a:r>
            <a:r>
              <a:rPr lang="en-US" sz="3300" dirty="0" err="1" smtClean="0"/>
              <a:t>Shavu'os</a:t>
            </a:r>
            <a:r>
              <a:rPr lang="en-US" sz="3300" dirty="0" smtClean="0"/>
              <a:t>, </a:t>
            </a:r>
            <a:r>
              <a:rPr lang="en-US" sz="3300" dirty="0"/>
              <a:t>49 days or 7 full weeks, hence the name of the festival. </a:t>
            </a:r>
            <a:r>
              <a:rPr lang="en-US" sz="3300" dirty="0" smtClean="0"/>
              <a:t>(See </a:t>
            </a:r>
            <a:r>
              <a:rPr lang="en-US" sz="3300" dirty="0"/>
              <a:t>The Counting of the Omer</a:t>
            </a:r>
            <a:r>
              <a:rPr lang="en-US" sz="3300" dirty="0" smtClean="0"/>
              <a:t>.) </a:t>
            </a:r>
            <a:r>
              <a:rPr lang="en-US" sz="3300" dirty="0"/>
              <a:t>The counting reminds us of the important connection between Passover and </a:t>
            </a:r>
            <a:r>
              <a:rPr lang="en-US" sz="3300" dirty="0" err="1" smtClean="0"/>
              <a:t>Shavu'os</a:t>
            </a:r>
            <a:r>
              <a:rPr lang="en-US" sz="3300" dirty="0" smtClean="0"/>
              <a:t>: </a:t>
            </a:r>
            <a:r>
              <a:rPr lang="en-US" sz="3300" dirty="0"/>
              <a:t>Passover freed us physically from bondage, but the giving of the Torah on </a:t>
            </a:r>
            <a:r>
              <a:rPr lang="en-US" sz="3300" dirty="0" err="1" smtClean="0"/>
              <a:t>Shavu'os</a:t>
            </a:r>
            <a:r>
              <a:rPr lang="en-US" sz="3300" dirty="0" smtClean="0"/>
              <a:t> </a:t>
            </a:r>
            <a:r>
              <a:rPr lang="en-US" sz="3300" dirty="0"/>
              <a:t>redeemed us spiritually from our bondage to idolatry and immorality. </a:t>
            </a:r>
            <a:r>
              <a:rPr lang="en-US" sz="3300" dirty="0" err="1" smtClean="0"/>
              <a:t>Shavu'os</a:t>
            </a:r>
            <a:r>
              <a:rPr lang="en-US" sz="3300" dirty="0" smtClean="0"/>
              <a:t> </a:t>
            </a:r>
            <a:r>
              <a:rPr lang="en-US" sz="3300" dirty="0"/>
              <a:t>is also known as Pentecost, because it falls on the 50th day; </a:t>
            </a:r>
          </a:p>
        </p:txBody>
      </p:sp>
    </p:spTree>
    <p:extLst>
      <p:ext uri="{BB962C8B-B14F-4D97-AF65-F5344CB8AC3E}">
        <p14:creationId xmlns:p14="http://schemas.microsoft.com/office/powerpoint/2010/main" val="1334146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21413</TotalTime>
  <Words>1022</Words>
  <Application>Microsoft Office PowerPoint</Application>
  <PresentationFormat>Widescreen</PresentationFormat>
  <Paragraphs>43</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helvetica</vt:lpstr>
      <vt:lpstr>Helvetica Neue</vt:lpstr>
      <vt:lpstr>Verdana</vt:lpstr>
      <vt:lpstr>Office Theme</vt:lpstr>
      <vt:lpstr>PowerPoint Presentation</vt:lpstr>
      <vt:lpstr>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Pentecost crafts and cupcakes!</vt:lpstr>
      <vt:lpstr>PowerPoint Presentation</vt:lpstr>
      <vt:lpstr>PowerPoint Presentation</vt:lpstr>
      <vt:lpstr>PowerPoint Presentation</vt:lpstr>
      <vt:lpstr>Benediction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Pentecost</dc:title>
  <dc:creator>Renee Antrosio</dc:creator>
  <cp:lastModifiedBy>Renee Antrosio</cp:lastModifiedBy>
  <cp:revision>52</cp:revision>
  <dcterms:created xsi:type="dcterms:W3CDTF">2015-04-13T11:14:36Z</dcterms:created>
  <dcterms:modified xsi:type="dcterms:W3CDTF">2017-05-29T19:02:23Z</dcterms:modified>
</cp:coreProperties>
</file>