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5" r:id="rId11"/>
    <p:sldId id="265" r:id="rId12"/>
    <p:sldId id="266" r:id="rId13"/>
    <p:sldId id="267" r:id="rId14"/>
    <p:sldId id="277" r:id="rId15"/>
    <p:sldId id="268" r:id="rId16"/>
    <p:sldId id="269" r:id="rId17"/>
    <p:sldId id="276" r:id="rId18"/>
    <p:sldId id="270" r:id="rId19"/>
    <p:sldId id="271" r:id="rId20"/>
    <p:sldId id="272" r:id="rId21"/>
    <p:sldId id="278" r:id="rId22"/>
    <p:sldId id="273" r:id="rId23"/>
    <p:sldId id="279" r:id="rId24"/>
    <p:sldId id="274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38422EE-7C37-4C11-962B-6F5427A916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4270138-A865-40C3-A3A7-85E8649AFF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09D400-AE2B-470C-9042-9F20C19BF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CDCF-AB47-4339-8D51-34D80F424250}" type="datetimeFigureOut">
              <a:rPr lang="en-US" smtClean="0"/>
              <a:t>1/7/2018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71E3DC3-0D16-45AE-B865-4B30419B8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AFD3B1E-DA6A-497C-8603-3DFA0E72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2B1A-E18D-43D5-A003-D5C0E3637C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941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556CC4-8EBF-4696-B13D-478B26724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6DAA7E6-3862-4ED4-BBA6-FA6A2BB0C2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D7F66FC-9894-491C-B922-C43372DCE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CDCF-AB47-4339-8D51-34D80F424250}" type="datetimeFigureOut">
              <a:rPr lang="en-US" smtClean="0"/>
              <a:t>1/7/2018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61C5ED-A3B8-4FE6-87C4-3D33CCE40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2618326-17A3-4926-ADDF-513974B88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2B1A-E18D-43D5-A003-D5C0E3637C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538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DC6EF69-32FA-4370-A040-4B98BD2523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5E57E7B-B688-4F25-A967-0C5364849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7794C56-E73D-4158-9A02-D3219A532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CDCF-AB47-4339-8D51-34D80F424250}" type="datetimeFigureOut">
              <a:rPr lang="en-US" smtClean="0"/>
              <a:t>1/7/2018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833C41E-E4A3-467A-800F-A18F532A8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88BC7EF-FADE-4B4A-8F18-7840564DE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2B1A-E18D-43D5-A003-D5C0E3637C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89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B3F079-E090-47D8-A26B-5A010C12A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08EDD4C-2D2F-4273-9BD1-9C72EA0AA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E95C07-A808-4725-A5B8-D89A68D53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CDCF-AB47-4339-8D51-34D80F424250}" type="datetimeFigureOut">
              <a:rPr lang="en-US" smtClean="0"/>
              <a:t>1/7/2018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A71F7E-D6F0-4C65-AA22-CA6C15032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765283F-86DE-4446-86C6-4B7475E3B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2B1A-E18D-43D5-A003-D5C0E3637C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789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344C6E-EB1E-454B-8061-D4EE809EA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080F65A-9599-4449-A435-8B6F1F0E3E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F4798C-C3F6-4260-863C-5EA83142C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CDCF-AB47-4339-8D51-34D80F424250}" type="datetimeFigureOut">
              <a:rPr lang="en-US" smtClean="0"/>
              <a:t>1/7/2018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70A737-3AA9-4A31-9E40-BC4EA683E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4FC6EF-3D67-4AEE-82A4-9EB68FCF1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2B1A-E18D-43D5-A003-D5C0E3637C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723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375CF1-798D-4EB1-B783-A493F283F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7F628B-6EB9-4626-B676-9D2B060D7F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98017E8-DAC7-4C5E-B9F1-1D053B5657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4D48DD0-41AF-417D-80F3-C2ED5D5FD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CDCF-AB47-4339-8D51-34D80F424250}" type="datetimeFigureOut">
              <a:rPr lang="en-US" smtClean="0"/>
              <a:t>1/7/2018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E32A768-11DF-4D8B-9647-8706808C6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CCBA766-B812-42BE-98AE-DCA6ACEFB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2B1A-E18D-43D5-A003-D5C0E3637C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136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5B5EB7-EFD3-4895-A882-36433A06A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DFA1CC5-A6DF-4D98-AEA4-85AB55B8A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C600E8D-B180-4EEA-AD86-26FEDE9ADB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3A71BD1-D1FD-4729-AF34-D1C416B6DA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AE8A24B-BF7F-4461-9F9C-764F5DC848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303BB1E-6A28-479A-A300-251D5802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CDCF-AB47-4339-8D51-34D80F424250}" type="datetimeFigureOut">
              <a:rPr lang="en-US" smtClean="0"/>
              <a:t>1/7/2018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1238E0F-78CF-4160-B025-E4132E314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6B3EC1A-3679-4BAA-B732-A7AE8C15D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2B1A-E18D-43D5-A003-D5C0E3637C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59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58C414-4832-43FD-A3A7-794731594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CB29E25-3085-4E51-896A-351478BB4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CDCF-AB47-4339-8D51-34D80F424250}" type="datetimeFigureOut">
              <a:rPr lang="en-US" smtClean="0"/>
              <a:t>1/7/2018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F358D94-5832-471E-8B53-8110C5DCE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2406120-6900-464A-99F4-BA3AF222B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2B1A-E18D-43D5-A003-D5C0E3637C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34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E496C28-DE6F-4BA8-B32E-F308DAC87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CDCF-AB47-4339-8D51-34D80F424250}" type="datetimeFigureOut">
              <a:rPr lang="en-US" smtClean="0"/>
              <a:t>1/7/2018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1BEF224-1B86-41B8-9055-2B90CE0F0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B747684-E4DB-4529-AD81-9B68F9B72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2B1A-E18D-43D5-A003-D5C0E3637C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973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B614F0E-906F-4D7C-B195-4A420A028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24A599-025B-4789-AE14-BDC510DA25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97B0199-A542-4A5B-B887-7AF475F990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7672233-BA11-4F45-A6A2-B0BB7D4AD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CDCF-AB47-4339-8D51-34D80F424250}" type="datetimeFigureOut">
              <a:rPr lang="en-US" smtClean="0"/>
              <a:t>1/7/2018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4CB3D0A-462B-432D-BEF7-D9E8AD68D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5580B9F-04D9-46E6-9781-241D8D725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2B1A-E18D-43D5-A003-D5C0E3637C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099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889C90-EC6A-4B37-ACC3-3F097D261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0DB92C4-8147-4056-994E-5E989A7EEC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FA7F00C-7B0D-4CA9-851A-A9CFDD4C7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60C9572-140D-472C-8715-25E93310A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7CDCF-AB47-4339-8D51-34D80F424250}" type="datetimeFigureOut">
              <a:rPr lang="en-US" smtClean="0"/>
              <a:t>1/7/2018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D01B5D4-7AC5-44CF-B3E9-DBD73D893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A9AC914-AF3D-48AA-A115-17F4998F6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42B1A-E18D-43D5-A003-D5C0E3637C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875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46F1D76-F5B4-4521-9628-D3687374D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F58453F-7382-4DF9-AA98-76D154DB0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EA7B360-D472-4A89-BDD8-6ACB987168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7CDCF-AB47-4339-8D51-34D80F424250}" type="datetimeFigureOut">
              <a:rPr lang="en-US" smtClean="0"/>
              <a:t>1/7/2018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9EAE84F-225C-46C2-B3DA-DDFD82B0BF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5770F19-90F7-4AA1-B0B5-83E68E1B63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42B1A-E18D-43D5-A003-D5C0E3637C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422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94F6AB41-DA0A-4E31-AE8F-3E5F16504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60DEB5A8-AF27-4325-8BCB-67F24BA19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I am so Delighted to be a part </a:t>
            </a:r>
          </a:p>
          <a:p>
            <a:pPr marL="0" indent="0">
              <a:buNone/>
            </a:pPr>
            <a:r>
              <a:rPr lang="en-US" sz="3600" dirty="0"/>
              <a:t>of New Covenant Fellowship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	– what a gift from God to Donna and to me!</a:t>
            </a:r>
          </a:p>
        </p:txBody>
      </p:sp>
    </p:spTree>
    <p:extLst>
      <p:ext uri="{BB962C8B-B14F-4D97-AF65-F5344CB8AC3E}">
        <p14:creationId xmlns:p14="http://schemas.microsoft.com/office/powerpoint/2010/main" val="1389535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A3C916-4654-4BEC-9222-DA0BF041D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IS PAUL RIGHT?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9503A0-1EDD-49B1-AA31-15ECB8120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sz="3200" dirty="0"/>
              <a:t>A COMMUNITY OF JESUS’ FOLLOWERS </a:t>
            </a:r>
            <a:r>
              <a:rPr lang="en-US" sz="3200" b="1" dirty="0"/>
              <a:t>CAN ONLY BE “RIGHT” IN ONE WAY WHEN THE CHIPS ARE DOWN</a:t>
            </a:r>
          </a:p>
          <a:p>
            <a:pPr>
              <a:buFontTx/>
              <a:buChar char="-"/>
            </a:pPr>
            <a:endParaRPr lang="en-US" sz="3200" dirty="0"/>
          </a:p>
          <a:p>
            <a:pPr>
              <a:buFontTx/>
              <a:buChar char="-"/>
            </a:pPr>
            <a:r>
              <a:rPr lang="en-US" sz="3200" dirty="0"/>
              <a:t>AS A COMMUNITY, WE </a:t>
            </a:r>
            <a:r>
              <a:rPr lang="en-US" sz="3200" b="1" dirty="0"/>
              <a:t>MUST CHOOSE THE CORE TRUST THAT TRUMPS ALL OTHERS. What is the “litmus test”?</a:t>
            </a:r>
          </a:p>
          <a:p>
            <a:pPr marL="0" indent="0">
              <a:buNone/>
            </a:pPr>
            <a:endParaRPr lang="en-US" sz="3200" b="1" dirty="0"/>
          </a:p>
          <a:p>
            <a:pPr>
              <a:buFontTx/>
              <a:buChar char="-"/>
            </a:pPr>
            <a:r>
              <a:rPr lang="en-US" sz="3200" b="1" dirty="0">
                <a:solidFill>
                  <a:srgbClr val="FF0000"/>
                </a:solidFill>
              </a:rPr>
              <a:t>Is our core desire to be – </a:t>
            </a:r>
            <a:r>
              <a:rPr lang="en-US" sz="3200" b="1" u="sng" dirty="0">
                <a:solidFill>
                  <a:srgbClr val="FF0000"/>
                </a:solidFill>
              </a:rPr>
              <a:t>CLOSER TO GOD, CLOSER TO JESUS </a:t>
            </a:r>
            <a:r>
              <a:rPr lang="en-US" sz="3200" b="1" dirty="0">
                <a:solidFill>
                  <a:srgbClr val="FF0000"/>
                </a:solidFill>
              </a:rPr>
              <a:t>- or is it someone or something else, no matter how “good” that someone or something is?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063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A87BE4-F56E-47ED-BB8C-388F95F85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MUST </a:t>
            </a:r>
            <a:r>
              <a:rPr lang="en-US" b="1" u="sng" dirty="0"/>
              <a:t>CHURCHES TODAY </a:t>
            </a:r>
            <a:r>
              <a:rPr lang="en-US" b="1" dirty="0"/>
              <a:t>DECIDE </a:t>
            </a:r>
            <a:r>
              <a:rPr lang="en-US" dirty="0"/>
              <a:t>ABOUT THE FINAL CORE VALUE? </a:t>
            </a:r>
            <a:r>
              <a:rPr lang="en-US" dirty="0" err="1"/>
              <a:t>Eg</a:t>
            </a:r>
            <a:r>
              <a:rPr lang="en-US" dirty="0"/>
              <a:t>.’s?(1)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83935B-9BA3-41B0-963B-696E9221C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AMERICA</a:t>
            </a:r>
            <a:r>
              <a:rPr lang="en-US" sz="3200" dirty="0"/>
              <a:t> FIRST? AMERICAN PROSPERITY?</a:t>
            </a:r>
          </a:p>
          <a:p>
            <a:r>
              <a:rPr lang="en-US" sz="3200" dirty="0"/>
              <a:t>NATIONAL </a:t>
            </a:r>
            <a:r>
              <a:rPr lang="en-US" sz="3200" b="1" dirty="0"/>
              <a:t>SECURITY</a:t>
            </a:r>
            <a:r>
              <a:rPr lang="en-US" sz="3200" dirty="0"/>
              <a:t>?</a:t>
            </a:r>
          </a:p>
          <a:p>
            <a:r>
              <a:rPr lang="en-US" sz="3200" dirty="0"/>
              <a:t>BELONGING TO A </a:t>
            </a:r>
            <a:r>
              <a:rPr lang="en-US" sz="3200" b="1" dirty="0"/>
              <a:t>COMMUNITY</a:t>
            </a:r>
            <a:r>
              <a:rPr lang="en-US" sz="3200" dirty="0"/>
              <a:t> OF “GOOD PEOPLE”</a:t>
            </a:r>
          </a:p>
          <a:p>
            <a:r>
              <a:rPr lang="en-US" sz="3200" dirty="0"/>
              <a:t>“SOCIAL JUSTICE” </a:t>
            </a:r>
            <a:r>
              <a:rPr lang="en-US" sz="3200" b="1" dirty="0"/>
              <a:t>CAUSES</a:t>
            </a:r>
            <a:r>
              <a:rPr lang="en-US" sz="3200" dirty="0"/>
              <a:t>?  </a:t>
            </a:r>
            <a:r>
              <a:rPr lang="en-US" sz="3200" u="sng" dirty="0"/>
              <a:t>LGBTQ</a:t>
            </a:r>
            <a:r>
              <a:rPr lang="en-US" sz="3200" dirty="0"/>
              <a:t>+, </a:t>
            </a:r>
            <a:r>
              <a:rPr lang="en-US" sz="3200" u="sng" dirty="0"/>
              <a:t>Abortion</a:t>
            </a:r>
            <a:r>
              <a:rPr lang="en-US" sz="3200" dirty="0"/>
              <a:t>,  …</a:t>
            </a:r>
            <a:r>
              <a:rPr lang="en-US" sz="3200" u="sng" dirty="0"/>
              <a:t> </a:t>
            </a:r>
          </a:p>
          <a:p>
            <a:r>
              <a:rPr lang="en-US" sz="3200" b="1" dirty="0"/>
              <a:t>POLITICAL</a:t>
            </a:r>
            <a:r>
              <a:rPr lang="en-US" sz="3200" dirty="0"/>
              <a:t> VIEWS?</a:t>
            </a:r>
          </a:p>
          <a:p>
            <a:r>
              <a:rPr lang="en-US" sz="3200" dirty="0"/>
              <a:t>FOLLOWERS WE ARE </a:t>
            </a:r>
            <a:r>
              <a:rPr lang="en-US" sz="3200" b="1" dirty="0"/>
              <a:t>MOST COMFORTABLE WITH</a:t>
            </a:r>
            <a:r>
              <a:rPr lang="en-US" sz="3200" dirty="0"/>
              <a:t>?</a:t>
            </a:r>
          </a:p>
          <a:p>
            <a:r>
              <a:rPr lang="en-US" sz="3200" u="sng" dirty="0"/>
              <a:t>HOW</a:t>
            </a:r>
            <a:r>
              <a:rPr lang="en-US" sz="3200" dirty="0"/>
              <a:t> </a:t>
            </a:r>
            <a:r>
              <a:rPr lang="en-US" sz="3200" b="1" dirty="0"/>
              <a:t>SCRIPTURE IS INSPIRED </a:t>
            </a:r>
            <a:r>
              <a:rPr lang="en-US" sz="3200" dirty="0"/>
              <a:t>AS GOD’S WORD?</a:t>
            </a:r>
          </a:p>
          <a:p>
            <a:r>
              <a:rPr lang="en-US" sz="3200" dirty="0"/>
              <a:t>LOCAL </a:t>
            </a:r>
            <a:r>
              <a:rPr lang="en-US" sz="3200" b="1" dirty="0"/>
              <a:t>RESPECTABILITY</a:t>
            </a:r>
            <a:r>
              <a:rPr lang="en-US" sz="3200" dirty="0"/>
              <a:t>?</a:t>
            </a:r>
          </a:p>
          <a:p>
            <a:endParaRPr lang="en-US" sz="32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506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A87BE4-F56E-47ED-BB8C-388F95F85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MUST CHURCHES TODAY DECIDE ABOUT THE FINAL CORE VALUE?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83935B-9BA3-41B0-963B-696E9221C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500" dirty="0"/>
              <a:t>-There will </a:t>
            </a:r>
            <a:r>
              <a:rPr lang="en-US" sz="3500" b="1" dirty="0"/>
              <a:t>always come a time </a:t>
            </a:r>
            <a:r>
              <a:rPr lang="en-US" sz="3500" dirty="0"/>
              <a:t>when a community must choose </a:t>
            </a:r>
          </a:p>
          <a:p>
            <a:pPr marL="0" indent="0">
              <a:buNone/>
            </a:pPr>
            <a:r>
              <a:rPr lang="en-US" sz="3500" dirty="0"/>
              <a:t>– what is </a:t>
            </a:r>
            <a:r>
              <a:rPr lang="en-US" sz="3500" b="1" dirty="0"/>
              <a:t>our #1 value</a:t>
            </a:r>
            <a:r>
              <a:rPr lang="en-US" sz="3500" dirty="0"/>
              <a:t> – what is the core that interprets all else? </a:t>
            </a:r>
            <a:r>
              <a:rPr lang="en-US" sz="3600" b="1" dirty="0">
                <a:solidFill>
                  <a:srgbClr val="FF0000"/>
                </a:solidFill>
              </a:rPr>
              <a:t>– </a:t>
            </a:r>
            <a:r>
              <a:rPr lang="en-US" sz="3600" b="1" u="sng" dirty="0">
                <a:solidFill>
                  <a:srgbClr val="FF0000"/>
                </a:solidFill>
              </a:rPr>
              <a:t>CLOSER TO GOD, CLOSER TO JESUS?</a:t>
            </a:r>
            <a:endParaRPr lang="en-US" sz="3500" dirty="0"/>
          </a:p>
          <a:p>
            <a:pPr marL="0" indent="0">
              <a:buNone/>
            </a:pPr>
            <a:r>
              <a:rPr lang="en-US" sz="3500" dirty="0"/>
              <a:t>------------------------------------------------------------------------------</a:t>
            </a:r>
          </a:p>
          <a:p>
            <a:pPr marL="0" indent="0">
              <a:buNone/>
            </a:pPr>
            <a:r>
              <a:rPr lang="en-US" sz="3500" dirty="0"/>
              <a:t>-Paul argued – it is how each decision relates to </a:t>
            </a:r>
            <a:r>
              <a:rPr lang="en-US" sz="3500" b="1" dirty="0"/>
              <a:t>JESUS AT THE CENTER</a:t>
            </a:r>
            <a:r>
              <a:rPr lang="en-US" sz="3500" dirty="0"/>
              <a:t> and HIS LOVE FOR ALL – </a:t>
            </a:r>
            <a:r>
              <a:rPr lang="en-US" sz="3500" b="1" u="sng" dirty="0"/>
              <a:t>or</a:t>
            </a:r>
            <a:r>
              <a:rPr lang="en-US" sz="3500" b="1" dirty="0"/>
              <a:t>, Jesus wasted his life and so are we!</a:t>
            </a:r>
          </a:p>
          <a:p>
            <a:pPr marL="0" indent="0">
              <a:buNone/>
            </a:pPr>
            <a:r>
              <a:rPr lang="en-US" sz="3500" dirty="0"/>
              <a:t>-is he </a:t>
            </a:r>
            <a:r>
              <a:rPr lang="en-US" sz="3500" b="1" dirty="0"/>
              <a:t>right?</a:t>
            </a:r>
            <a:r>
              <a:rPr lang="en-US" sz="3500" dirty="0"/>
              <a:t>  </a:t>
            </a:r>
            <a:r>
              <a:rPr lang="en-US" sz="3500" u="sng" dirty="0"/>
              <a:t>I think absolutely</a:t>
            </a:r>
            <a:r>
              <a:rPr lang="en-US" sz="3500" dirty="0"/>
              <a:t>!  </a:t>
            </a:r>
            <a:r>
              <a:rPr lang="en-US" sz="3500" b="1" dirty="0"/>
              <a:t>Jesus at center – or let’s do something else beside church with our time and money!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936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3D8557-3836-4F47-A643-B4BCCF667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i="1" u="sng" dirty="0"/>
              <a:t>INDIVIDUAL</a:t>
            </a:r>
            <a:r>
              <a:rPr lang="en-US" sz="3600" dirty="0"/>
              <a:t> “RIGHTNESS” HAS ONLY ONE CENTER TOO!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7A4638-E98E-4B86-8A69-C5DF09AD7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Autofit/>
          </a:bodyPr>
          <a:lstStyle/>
          <a:p>
            <a:r>
              <a:rPr lang="en-US" sz="3200" dirty="0"/>
              <a:t>PAUL IS NOW GOING TO ARGUE THAT </a:t>
            </a:r>
            <a:r>
              <a:rPr lang="en-US" sz="3200" u="sng" dirty="0"/>
              <a:t>INDIVIDUALS TOO </a:t>
            </a:r>
            <a:r>
              <a:rPr lang="en-US" sz="3200" dirty="0"/>
              <a:t>CAN ONLY HAVE ONE FINAL CORE “RIGHT RELATIONSHIP”THAT INTERPRETS ALL OTHERS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dirty="0"/>
              <a:t> - it can be (1) “me” or “mine” </a:t>
            </a:r>
            <a:r>
              <a:rPr lang="en-US" sz="3200" u="sng" dirty="0"/>
              <a:t>OR</a:t>
            </a:r>
            <a:r>
              <a:rPr lang="en-US" sz="3200" dirty="0"/>
              <a:t>  (2) “good people, good causes, and good values” </a:t>
            </a:r>
            <a:r>
              <a:rPr lang="en-US" sz="3200" u="sng" dirty="0"/>
              <a:t>OR</a:t>
            </a:r>
            <a:r>
              <a:rPr lang="en-US" sz="3200" dirty="0"/>
              <a:t>  (3) “Jesus who loves me and died for me as God’s grace”</a:t>
            </a:r>
          </a:p>
        </p:txBody>
      </p:sp>
    </p:spTree>
    <p:extLst>
      <p:ext uri="{BB962C8B-B14F-4D97-AF65-F5344CB8AC3E}">
        <p14:creationId xmlns:p14="http://schemas.microsoft.com/office/powerpoint/2010/main" val="2488371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4061DC-58CA-4932-A4B5-5F866A2B9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E5B001-CC27-46EC-9DEC-DD38BD34C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For those who think </a:t>
            </a:r>
            <a:r>
              <a:rPr lang="en-US" sz="3200" u="sng" dirty="0"/>
              <a:t>Paul was a bit overbearing, and Jesus was “nicer,” </a:t>
            </a:r>
            <a:r>
              <a:rPr lang="en-US" sz="3200" dirty="0"/>
              <a:t>we will first </a:t>
            </a:r>
            <a:r>
              <a:rPr lang="en-US" sz="3200" u="sng" dirty="0"/>
              <a:t>listen to Jesus </a:t>
            </a:r>
            <a:r>
              <a:rPr lang="en-US" sz="3200" dirty="0"/>
              <a:t>say the same thing Paul is about to say, but even more strongly!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43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FA28E9-23A9-48A2-BA6D-298514217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JESUS</a:t>
            </a:r>
            <a:r>
              <a:rPr lang="en-US" dirty="0"/>
              <a:t> – as God’s one central core of</a:t>
            </a:r>
            <a:br>
              <a:rPr lang="en-US" dirty="0"/>
            </a:br>
            <a:r>
              <a:rPr lang="en-US" dirty="0"/>
              <a:t> “RIGHT RELATIONSHIPS”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69F245-809A-4231-A362-2E975E11B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baseline="30000" dirty="0"/>
              <a:t>25 </a:t>
            </a:r>
            <a:r>
              <a:rPr lang="en-US" sz="3600" dirty="0"/>
              <a:t>Large crowds were traveling with Jesus. Turning to them, he said,</a:t>
            </a:r>
            <a:r>
              <a:rPr lang="en-US" sz="3600" b="1" baseline="30000" dirty="0"/>
              <a:t>26 </a:t>
            </a:r>
            <a:r>
              <a:rPr lang="en-US" sz="3600" dirty="0"/>
              <a:t>“Whoever comes to me and doesn’t </a:t>
            </a:r>
            <a:r>
              <a:rPr lang="en-US" sz="3600" b="1" dirty="0"/>
              <a:t>hate</a:t>
            </a:r>
            <a:r>
              <a:rPr lang="en-US" sz="3600" dirty="0"/>
              <a:t> </a:t>
            </a:r>
            <a:r>
              <a:rPr lang="en-US" sz="3600" u="sng" dirty="0"/>
              <a:t>father and mother</a:t>
            </a:r>
            <a:r>
              <a:rPr lang="en-US" sz="3600" dirty="0"/>
              <a:t>, </a:t>
            </a:r>
            <a:r>
              <a:rPr lang="en-US" sz="3600" u="sng" dirty="0"/>
              <a:t>spouse and children</a:t>
            </a:r>
            <a:r>
              <a:rPr lang="en-US" sz="3600" dirty="0"/>
              <a:t>, and </a:t>
            </a:r>
            <a:r>
              <a:rPr lang="en-US" sz="3600" u="sng" dirty="0"/>
              <a:t>brothers and sisters</a:t>
            </a:r>
            <a:r>
              <a:rPr lang="en-US" sz="3600" dirty="0"/>
              <a:t>—yes, even </a:t>
            </a:r>
            <a:r>
              <a:rPr lang="en-US" sz="3600" u="sng" dirty="0"/>
              <a:t>one’s own life</a:t>
            </a:r>
            <a:r>
              <a:rPr lang="en-US" sz="3600" dirty="0"/>
              <a:t>—cannot be my disciple. </a:t>
            </a:r>
            <a:r>
              <a:rPr lang="en-US" sz="3600" b="1" baseline="30000" dirty="0"/>
              <a:t>27 </a:t>
            </a:r>
            <a:r>
              <a:rPr lang="en-US" sz="3600" dirty="0"/>
              <a:t>Whoever doesn’t carry </a:t>
            </a:r>
            <a:r>
              <a:rPr lang="en-US" sz="3600" b="1" dirty="0"/>
              <a:t>their own cross and follow me</a:t>
            </a:r>
            <a:r>
              <a:rPr lang="en-US" sz="3600" dirty="0"/>
              <a:t> cannot be my disciple…. </a:t>
            </a:r>
            <a:r>
              <a:rPr lang="en-US" sz="3600" b="1" baseline="30000" dirty="0"/>
              <a:t>33 </a:t>
            </a:r>
            <a:r>
              <a:rPr lang="en-US" sz="3600" dirty="0"/>
              <a:t>In the same way, none of you who are </a:t>
            </a:r>
            <a:r>
              <a:rPr lang="en-US" sz="3600" u="sng" dirty="0"/>
              <a:t>unwilling to give up all of your possessions </a:t>
            </a:r>
            <a:r>
              <a:rPr lang="en-US" sz="3600" dirty="0"/>
              <a:t>can be my disciple.     </a:t>
            </a:r>
            <a:r>
              <a:rPr lang="en-US" dirty="0"/>
              <a:t>(Luke 14:25-33)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5211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98CD10-5F89-41EE-A12C-D22756CFD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Galatians 2:17-21 (1) – Now listen to Paul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317D0E-DFE6-455C-88F7-D87D03BB8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baseline="30000" dirty="0"/>
              <a:t>17 </a:t>
            </a:r>
            <a:r>
              <a:rPr lang="en-US" sz="3200" dirty="0"/>
              <a:t>But if it is </a:t>
            </a:r>
            <a:r>
              <a:rPr lang="en-US" sz="3200" b="1" dirty="0"/>
              <a:t>discovered that we ourselves are sinners </a:t>
            </a:r>
            <a:r>
              <a:rPr lang="en-US" sz="3200" dirty="0"/>
              <a:t>while we are trying to be made righteous in the Messiah, then is the Messiah a servant of sin? Absolutely not! </a:t>
            </a:r>
            <a:r>
              <a:rPr lang="en-US" sz="3200" b="1" baseline="30000" dirty="0"/>
              <a:t>18 </a:t>
            </a:r>
            <a:r>
              <a:rPr lang="en-US" sz="3200" dirty="0"/>
              <a:t>If </a:t>
            </a:r>
            <a:r>
              <a:rPr lang="en-US" sz="3200" b="1" u="sng" dirty="0"/>
              <a:t>I</a:t>
            </a:r>
            <a:r>
              <a:rPr lang="en-US" sz="3200" dirty="0"/>
              <a:t> rebuild the very things that </a:t>
            </a:r>
            <a:r>
              <a:rPr lang="en-US" sz="3200" u="sng" dirty="0"/>
              <a:t>I</a:t>
            </a:r>
            <a:r>
              <a:rPr lang="en-US" sz="3200" dirty="0"/>
              <a:t> tore down, </a:t>
            </a:r>
            <a:r>
              <a:rPr lang="en-US" sz="3200" u="sng" dirty="0"/>
              <a:t>I</a:t>
            </a:r>
            <a:r>
              <a:rPr lang="en-US" sz="3200" dirty="0"/>
              <a:t> show that </a:t>
            </a:r>
            <a:r>
              <a:rPr lang="en-US" sz="3200" u="sng" dirty="0"/>
              <a:t>I</a:t>
            </a:r>
            <a:r>
              <a:rPr lang="en-US" sz="3200" dirty="0"/>
              <a:t> myself am breaking the Law. </a:t>
            </a:r>
            <a:r>
              <a:rPr lang="en-US" sz="3200" b="1" baseline="30000" dirty="0"/>
              <a:t>19</a:t>
            </a:r>
            <a:r>
              <a:rPr lang="en-US" sz="3200" b="1" u="sng" baseline="30000" dirty="0"/>
              <a:t> </a:t>
            </a:r>
            <a:r>
              <a:rPr lang="en-US" sz="3200" b="1" u="sng" dirty="0"/>
              <a:t>I</a:t>
            </a:r>
            <a:r>
              <a:rPr lang="en-US" sz="3200" dirty="0"/>
              <a:t> died to the Law through the Law, </a:t>
            </a:r>
            <a:r>
              <a:rPr lang="en-US" sz="3200" b="1" dirty="0"/>
              <a:t>so that </a:t>
            </a:r>
            <a:r>
              <a:rPr lang="en-US" sz="3200" b="1" u="sng" dirty="0"/>
              <a:t>I</a:t>
            </a:r>
            <a:r>
              <a:rPr lang="en-US" sz="3200" b="1" dirty="0"/>
              <a:t> could live for God</a:t>
            </a:r>
            <a:r>
              <a:rPr lang="en-US" sz="3200" dirty="0"/>
              <a:t>.   </a:t>
            </a:r>
            <a:r>
              <a:rPr lang="en-US" dirty="0"/>
              <a:t>[Common English Bible]</a:t>
            </a:r>
          </a:p>
        </p:txBody>
      </p:sp>
    </p:spTree>
    <p:extLst>
      <p:ext uri="{BB962C8B-B14F-4D97-AF65-F5344CB8AC3E}">
        <p14:creationId xmlns:p14="http://schemas.microsoft.com/office/powerpoint/2010/main" val="30460223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DD18F8-0A8B-47E2-9F71-23D8E926E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 an Individual, </a:t>
            </a:r>
            <a:r>
              <a:rPr lang="en-US" b="1" u="sng" dirty="0"/>
              <a:t>what most tempts me</a:t>
            </a:r>
            <a:r>
              <a:rPr lang="en-US" dirty="0"/>
              <a:t> at the core to put my relationship with God 2nd?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F56DBC-3625-4E22-AA2C-D5D494CFC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For most of us here today it is not keeping Torah.  So </a:t>
            </a:r>
            <a:r>
              <a:rPr lang="en-US" sz="3200" u="sng" dirty="0"/>
              <a:t>what does </a:t>
            </a:r>
            <a:r>
              <a:rPr lang="en-US" sz="3200" b="1" u="sng" dirty="0"/>
              <a:t>most tempt me</a:t>
            </a:r>
            <a:r>
              <a:rPr lang="en-US" sz="3200" u="sng" dirty="0"/>
              <a:t> to sin against Jesus rather than my other deep values</a:t>
            </a:r>
            <a:r>
              <a:rPr lang="en-US" sz="3200" dirty="0"/>
              <a:t> when I must choose between them? At some point, </a:t>
            </a:r>
            <a:r>
              <a:rPr lang="en-US" sz="3200" b="1" dirty="0"/>
              <a:t>I will “sin” against all but one core relationship.</a:t>
            </a:r>
          </a:p>
          <a:p>
            <a:pPr marL="0" indent="0">
              <a:buNone/>
            </a:pPr>
            <a:endParaRPr lang="en-US" sz="3200" b="1" dirty="0"/>
          </a:p>
          <a:p>
            <a:r>
              <a:rPr lang="en-US" sz="3200" u="sng" dirty="0"/>
              <a:t>Security</a:t>
            </a:r>
            <a:r>
              <a:rPr lang="en-US" sz="3200" dirty="0"/>
              <a:t>?     </a:t>
            </a:r>
            <a:r>
              <a:rPr lang="en-US" sz="3200" u="sng" dirty="0"/>
              <a:t>Family or friend approval</a:t>
            </a:r>
            <a:r>
              <a:rPr lang="en-US" sz="3200" dirty="0"/>
              <a:t>?    </a:t>
            </a:r>
            <a:r>
              <a:rPr lang="en-US" sz="3200" u="sng" dirty="0"/>
              <a:t>Cultural approval</a:t>
            </a:r>
            <a:r>
              <a:rPr lang="en-US" sz="3200" dirty="0"/>
              <a:t>? </a:t>
            </a:r>
            <a:r>
              <a:rPr lang="en-US" sz="3200" u="sng" dirty="0"/>
              <a:t>Possessions/Wealth</a:t>
            </a:r>
            <a:r>
              <a:rPr lang="en-US" sz="3200" dirty="0"/>
              <a:t>?       </a:t>
            </a:r>
            <a:r>
              <a:rPr lang="en-US" sz="3200" u="sng" dirty="0"/>
              <a:t>Appearing “Moral” to the “Causes” I most value?</a:t>
            </a:r>
            <a:r>
              <a:rPr lang="en-US" sz="3200" dirty="0"/>
              <a:t>      </a:t>
            </a:r>
            <a:r>
              <a:rPr lang="en-US" sz="3200" u="sng" dirty="0"/>
              <a:t>Avoiding Pain?</a:t>
            </a:r>
            <a:r>
              <a:rPr lang="en-US" sz="3200" dirty="0"/>
              <a:t>      </a:t>
            </a:r>
            <a:r>
              <a:rPr lang="en-US" sz="3200" u="sng" dirty="0"/>
              <a:t>Being Physically or Socially Attractive?</a:t>
            </a:r>
            <a:r>
              <a:rPr lang="en-US" sz="3200" dirty="0"/>
              <a:t>      </a:t>
            </a:r>
            <a:r>
              <a:rPr lang="en-US" sz="3200" u="sng" dirty="0"/>
              <a:t>Being “Successful</a:t>
            </a:r>
            <a:r>
              <a:rPr lang="en-US" sz="3200" dirty="0"/>
              <a:t>?”      </a:t>
            </a:r>
            <a:r>
              <a:rPr lang="en-US" sz="3200" u="sng" dirty="0"/>
              <a:t>Living Longer</a:t>
            </a:r>
            <a:r>
              <a:rPr lang="en-US" sz="3200" dirty="0"/>
              <a:t>?     </a:t>
            </a:r>
            <a:r>
              <a:rPr lang="en-US" sz="3200" u="sng" dirty="0"/>
              <a:t>Health?</a:t>
            </a:r>
            <a:r>
              <a:rPr lang="en-US" sz="3200" dirty="0"/>
              <a:t>      …….</a:t>
            </a:r>
          </a:p>
        </p:txBody>
      </p:sp>
    </p:spTree>
    <p:extLst>
      <p:ext uri="{BB962C8B-B14F-4D97-AF65-F5344CB8AC3E}">
        <p14:creationId xmlns:p14="http://schemas.microsoft.com/office/powerpoint/2010/main" val="3814031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98CD10-5F89-41EE-A12C-D22756CFD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Galatians 2:17-21 (2)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317D0E-DFE6-455C-88F7-D87D03BB8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baseline="30000" dirty="0"/>
              <a:t>20</a:t>
            </a:r>
            <a:r>
              <a:rPr lang="en-US" sz="3200" b="1" u="sng" baseline="30000" dirty="0"/>
              <a:t> </a:t>
            </a:r>
            <a:r>
              <a:rPr lang="en-US" sz="3200" b="1" u="sng" dirty="0"/>
              <a:t>I</a:t>
            </a:r>
            <a:r>
              <a:rPr lang="en-US" sz="3200" dirty="0"/>
              <a:t> have been crucified with the Messiah and</a:t>
            </a:r>
            <a:r>
              <a:rPr lang="en-US" sz="3200" u="sng" dirty="0"/>
              <a:t> </a:t>
            </a:r>
            <a:r>
              <a:rPr lang="en-US" sz="3200" b="1" u="sng" dirty="0"/>
              <a:t>I </a:t>
            </a:r>
            <a:r>
              <a:rPr lang="en-US" sz="3200" b="1" dirty="0"/>
              <a:t>no longer live</a:t>
            </a:r>
            <a:r>
              <a:rPr lang="en-US" sz="3200" dirty="0"/>
              <a:t>, but the Messiah lives in me. And the </a:t>
            </a:r>
            <a:r>
              <a:rPr lang="en-US" sz="3200" b="1" dirty="0"/>
              <a:t>life that </a:t>
            </a:r>
            <a:r>
              <a:rPr lang="en-US" sz="3200" b="1" u="sng" dirty="0"/>
              <a:t>I</a:t>
            </a:r>
            <a:r>
              <a:rPr lang="en-US" sz="3200" b="1" dirty="0"/>
              <a:t> now live </a:t>
            </a:r>
            <a:r>
              <a:rPr lang="en-US" sz="3200" dirty="0"/>
              <a:t>in my body, </a:t>
            </a:r>
            <a:r>
              <a:rPr lang="en-US" sz="3200" b="1" u="sng" dirty="0"/>
              <a:t>I</a:t>
            </a:r>
            <a:r>
              <a:rPr lang="en-US" sz="3200" b="1" dirty="0"/>
              <a:t> live by faith (trust), indeed, by the trustworthiness of God’s Son, who loved </a:t>
            </a:r>
            <a:r>
              <a:rPr lang="en-US" sz="3200" b="1" u="sng" dirty="0"/>
              <a:t>me</a:t>
            </a:r>
            <a:r>
              <a:rPr lang="en-US" sz="3200" b="1" dirty="0"/>
              <a:t> and gave himself for </a:t>
            </a:r>
            <a:r>
              <a:rPr lang="en-US" sz="3200" b="1" u="sng" dirty="0"/>
              <a:t>me</a:t>
            </a:r>
            <a:r>
              <a:rPr lang="en-US" sz="3200" b="1" dirty="0"/>
              <a:t>.</a:t>
            </a:r>
            <a:r>
              <a:rPr lang="en-US" sz="3200" dirty="0"/>
              <a:t> </a:t>
            </a:r>
            <a:r>
              <a:rPr lang="en-US" sz="3200" b="1" baseline="30000" dirty="0"/>
              <a:t>21</a:t>
            </a:r>
            <a:r>
              <a:rPr lang="en-US" sz="3200" b="1" u="sng" baseline="30000" dirty="0"/>
              <a:t> </a:t>
            </a:r>
            <a:r>
              <a:rPr lang="en-US" sz="3200" u="sng" dirty="0"/>
              <a:t>I</a:t>
            </a:r>
            <a:r>
              <a:rPr lang="en-US" sz="3200" dirty="0"/>
              <a:t> don’t ignore the grace of God, because if we become righteous through the Law, then the Messiah died for no purpose.  </a:t>
            </a:r>
            <a:r>
              <a:rPr lang="en-US" dirty="0"/>
              <a:t>[Common English Bible]</a:t>
            </a:r>
          </a:p>
        </p:txBody>
      </p:sp>
    </p:spTree>
    <p:extLst>
      <p:ext uri="{BB962C8B-B14F-4D97-AF65-F5344CB8AC3E}">
        <p14:creationId xmlns:p14="http://schemas.microsoft.com/office/powerpoint/2010/main" val="39463444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4C785D-4802-471D-976D-C839CC002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WHO DO YOU WANT TO BE?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E3B079-9F0B-4299-9E68-6C20B4D448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There are </a:t>
            </a:r>
            <a:r>
              <a:rPr lang="en-US" sz="3200" b="1" dirty="0"/>
              <a:t>two possible ways to be me</a:t>
            </a:r>
            <a:r>
              <a:rPr lang="en-US" sz="3200" dirty="0"/>
              <a:t> – two potential “</a:t>
            </a:r>
            <a:r>
              <a:rPr lang="en-US" sz="3200" dirty="0" err="1"/>
              <a:t>me’s</a:t>
            </a:r>
            <a:r>
              <a:rPr lang="en-US" sz="3200" dirty="0"/>
              <a:t>” at all times: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600" dirty="0"/>
              <a:t>– </a:t>
            </a:r>
            <a:r>
              <a:rPr lang="en-US" sz="3600" u="sng" dirty="0"/>
              <a:t>who </a:t>
            </a:r>
            <a:r>
              <a:rPr lang="en-US" sz="3600" b="1" u="sng" dirty="0"/>
              <a:t>“I”</a:t>
            </a:r>
            <a:r>
              <a:rPr lang="en-US" sz="3600" u="sng" dirty="0"/>
              <a:t> am </a:t>
            </a:r>
            <a:r>
              <a:rPr lang="en-US" sz="3600" b="1" dirty="0"/>
              <a:t>trusting Jesus’ trustworthiness and love at my core</a:t>
            </a:r>
            <a:r>
              <a:rPr lang="en-US" sz="3600" dirty="0"/>
              <a:t>!</a:t>
            </a:r>
          </a:p>
          <a:p>
            <a:pPr marL="0" indent="0">
              <a:buNone/>
            </a:pPr>
            <a:r>
              <a:rPr lang="en-US" sz="3600" dirty="0"/>
              <a:t>                                 OR </a:t>
            </a:r>
          </a:p>
          <a:p>
            <a:pPr marL="0" indent="0">
              <a:buNone/>
            </a:pPr>
            <a:r>
              <a:rPr lang="en-US" sz="3600" dirty="0"/>
              <a:t>– </a:t>
            </a:r>
            <a:r>
              <a:rPr lang="en-US" sz="3600" u="sng" dirty="0"/>
              <a:t>who </a:t>
            </a:r>
            <a:r>
              <a:rPr lang="en-US" sz="3600" b="1" u="sng" dirty="0"/>
              <a:t>“I” </a:t>
            </a:r>
            <a:r>
              <a:rPr lang="en-US" sz="3600" u="sng" dirty="0"/>
              <a:t>am </a:t>
            </a:r>
            <a:r>
              <a:rPr lang="en-US" sz="3600" b="1" dirty="0"/>
              <a:t>trusting something or someone else </a:t>
            </a:r>
            <a:r>
              <a:rPr lang="en-US" sz="3600" dirty="0"/>
              <a:t>as my core trust!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014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DFD0140A-C384-424B-BDB8-1BF48B033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u="sng" dirty="0"/>
              <a:t>Nevertheless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41AE60BF-7D46-47F9-B766-C3365F775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8760"/>
            <a:ext cx="10515600" cy="46682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I hope today to make us all – me too - a bit </a:t>
            </a:r>
            <a:r>
              <a:rPr lang="en-US" sz="3200" b="1" dirty="0"/>
              <a:t>uncomfortable: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– </a:t>
            </a:r>
            <a:r>
              <a:rPr lang="en-US" sz="3200" b="1" u="sng" dirty="0"/>
              <a:t>unless</a:t>
            </a:r>
            <a:r>
              <a:rPr lang="en-US" sz="3200" b="1" dirty="0"/>
              <a:t> </a:t>
            </a:r>
            <a:r>
              <a:rPr lang="en-US" sz="3200" dirty="0"/>
              <a:t>you are really hurting today </a:t>
            </a:r>
            <a:r>
              <a:rPr lang="en-US" sz="3200" u="sng" dirty="0"/>
              <a:t>– if you are</a:t>
            </a:r>
            <a:r>
              <a:rPr lang="en-US" sz="3200" dirty="0"/>
              <a:t>; I hope you go away remembering this part of our text: </a:t>
            </a:r>
          </a:p>
          <a:p>
            <a:pPr marL="0" indent="0">
              <a:buNone/>
            </a:pPr>
            <a:r>
              <a:rPr lang="en-US" sz="3200" b="1" dirty="0"/>
              <a:t>“I live trusting the trustworthiness of God’s Son Jesus, who loved me and gave himself for me.”</a:t>
            </a:r>
          </a:p>
          <a:p>
            <a:pPr marL="0" indent="0">
              <a:buNone/>
            </a:pPr>
            <a:r>
              <a:rPr lang="en-US" sz="3200" dirty="0"/>
              <a:t> </a:t>
            </a:r>
          </a:p>
          <a:p>
            <a:pPr marL="0" indent="0">
              <a:buNone/>
            </a:pPr>
            <a:r>
              <a:rPr lang="en-US" sz="3200" u="sng" dirty="0"/>
              <a:t>Jesus loves you! “And, that may be all you need to know.”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775296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8EA87B-EA9B-4C8A-A686-D525C405D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IF I </a:t>
            </a:r>
            <a:r>
              <a:rPr lang="en-US" b="1" u="sng" dirty="0"/>
              <a:t>CHOOSE</a:t>
            </a:r>
            <a:r>
              <a:rPr lang="en-US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DBF6AB-BE52-4371-B228-20B9AA30F9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God’s Grace through JESUS’ TRUSTWORTHINESS &amp; LOVE</a:t>
            </a:r>
            <a:r>
              <a:rPr lang="en-US" sz="3600" dirty="0"/>
              <a:t> TO BE MY CORE…</a:t>
            </a:r>
            <a:r>
              <a:rPr lang="en-US" sz="3600" u="sng" dirty="0"/>
              <a:t>All else will be in relationship </a:t>
            </a:r>
            <a:r>
              <a:rPr lang="en-US" sz="3600" dirty="0"/>
              <a:t>to that central relationship</a:t>
            </a:r>
          </a:p>
          <a:p>
            <a:pPr marL="0" indent="0">
              <a:buNone/>
            </a:pPr>
            <a:endParaRPr lang="en-US" sz="3600" dirty="0"/>
          </a:p>
          <a:p>
            <a:r>
              <a:rPr lang="en-US" sz="3600" b="1" dirty="0"/>
              <a:t>Something or Someone else</a:t>
            </a:r>
            <a:r>
              <a:rPr lang="en-US" sz="3600" dirty="0"/>
              <a:t> is more central to life – </a:t>
            </a:r>
            <a:r>
              <a:rPr lang="en-US" sz="3600" b="1" dirty="0"/>
              <a:t>what Jesus thought he was doing with God, and for God and for us/you, was a waste of his life. Should have just let us get on with doing our good stuff!</a:t>
            </a:r>
          </a:p>
        </p:txBody>
      </p:sp>
    </p:spTree>
    <p:extLst>
      <p:ext uri="{BB962C8B-B14F-4D97-AF65-F5344CB8AC3E}">
        <p14:creationId xmlns:p14="http://schemas.microsoft.com/office/powerpoint/2010/main" val="39871080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8006C8-876C-4388-BB54-E4D708925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MAYBE IT SOUNDS NICE, </a:t>
            </a:r>
            <a:r>
              <a:rPr lang="en-US" u="sng" dirty="0"/>
              <a:t>BUT…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83CF58-41E8-4774-94E5-932834EFB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i="1" u="sng" dirty="0"/>
              <a:t>BUT</a:t>
            </a:r>
            <a:r>
              <a:rPr lang="en-US" sz="3600" b="1" dirty="0"/>
              <a:t>…</a:t>
            </a:r>
          </a:p>
          <a:p>
            <a:pPr marL="0" indent="0">
              <a:buNone/>
            </a:pPr>
            <a:endParaRPr lang="en-US" sz="3600" b="1" i="1" u="sng" dirty="0"/>
          </a:p>
          <a:p>
            <a:pPr marL="0" indent="0">
              <a:buNone/>
            </a:pPr>
            <a:r>
              <a:rPr lang="en-US" sz="3600" dirty="0"/>
              <a:t>… </a:t>
            </a:r>
            <a:r>
              <a:rPr lang="en-US" sz="3600" b="1" u="sng" dirty="0"/>
              <a:t>INDIVIDUALLY</a:t>
            </a:r>
            <a:r>
              <a:rPr lang="en-US" sz="3600" b="1" dirty="0"/>
              <a:t> </a:t>
            </a:r>
            <a:r>
              <a:rPr lang="en-US" sz="3600" dirty="0"/>
              <a:t>and as </a:t>
            </a:r>
            <a:r>
              <a:rPr lang="en-US" sz="3600" b="1" u="sng" dirty="0"/>
              <a:t>COMMUNITY</a:t>
            </a:r>
            <a:r>
              <a:rPr lang="en-US" sz="3600" dirty="0"/>
              <a:t> - </a:t>
            </a:r>
            <a:r>
              <a:rPr lang="en-US" sz="3600" b="1" dirty="0"/>
              <a:t>WE HAVE, and WE DO, and WE WILL </a:t>
            </a:r>
            <a:r>
              <a:rPr lang="en-US" sz="3600" b="1" u="sng" dirty="0"/>
              <a:t>FAIL SO OFTEN</a:t>
            </a:r>
            <a:r>
              <a:rPr lang="en-US" sz="3600" dirty="0"/>
              <a:t> IN CHOOSING GOD &amp; JESUS AS THE CORE</a:t>
            </a:r>
          </a:p>
        </p:txBody>
      </p:sp>
    </p:spTree>
    <p:extLst>
      <p:ext uri="{BB962C8B-B14F-4D97-AF65-F5344CB8AC3E}">
        <p14:creationId xmlns:p14="http://schemas.microsoft.com/office/powerpoint/2010/main" val="6871033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C8AD18-ED2B-4A75-A140-C88ED4555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i="1" u="sng" dirty="0"/>
              <a:t>BUT</a:t>
            </a:r>
            <a:r>
              <a:rPr lang="en-US" sz="3200" dirty="0"/>
              <a:t>… </a:t>
            </a:r>
            <a:r>
              <a:rPr lang="en-US" sz="3200" b="1" u="sng" dirty="0"/>
              <a:t>INDIVIDUALLY</a:t>
            </a:r>
            <a:r>
              <a:rPr lang="en-US" sz="3200" b="1" dirty="0"/>
              <a:t> </a:t>
            </a:r>
            <a:r>
              <a:rPr lang="en-US" sz="3200" dirty="0"/>
              <a:t>and as </a:t>
            </a:r>
            <a:r>
              <a:rPr lang="en-US" sz="3200" b="1" u="sng" dirty="0"/>
              <a:t>COMMUNITY</a:t>
            </a:r>
            <a:r>
              <a:rPr lang="en-US" sz="32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B4FEF6-F5E2-4C6B-A913-97C675C5B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3200" dirty="0"/>
          </a:p>
          <a:p>
            <a:r>
              <a:rPr lang="en-US" sz="3200" dirty="0"/>
              <a:t>We do fail often – as community and as an individual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Perhaps by now we are </a:t>
            </a:r>
            <a:r>
              <a:rPr lang="en-US" sz="3200" u="sng" dirty="0"/>
              <a:t>all somewhat “afflicted” and need some “comforting”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032238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286F8F-0DBF-415F-8CBD-5B73D2100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PRIMARY QUESTION IS:  </a:t>
            </a:r>
            <a:br>
              <a:rPr lang="en-US" dirty="0"/>
            </a:br>
            <a:r>
              <a:rPr lang="en-US" dirty="0"/>
              <a:t>Are God and Jesus Trustworthy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3F50500-437C-449C-ADDD-9E50A1518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Gal 2:20: “And the life that I now live in my body, </a:t>
            </a:r>
            <a:r>
              <a:rPr lang="en-US" b="1" dirty="0"/>
              <a:t>I live by trust</a:t>
            </a:r>
            <a:r>
              <a:rPr lang="en-US" dirty="0"/>
              <a:t>, indeed, </a:t>
            </a:r>
            <a:r>
              <a:rPr lang="en-US" u="sng" dirty="0"/>
              <a:t>by </a:t>
            </a:r>
            <a:r>
              <a:rPr lang="en-US" b="1" u="sng" dirty="0"/>
              <a:t>the trustworthiness of God’s Son</a:t>
            </a:r>
            <a:r>
              <a:rPr lang="en-US" b="1" dirty="0"/>
              <a:t>, who </a:t>
            </a:r>
            <a:r>
              <a:rPr lang="en-US" b="1" u="sng" dirty="0"/>
              <a:t>loved me </a:t>
            </a:r>
            <a:r>
              <a:rPr lang="en-US" b="1" dirty="0"/>
              <a:t>and </a:t>
            </a:r>
            <a:r>
              <a:rPr lang="en-US" b="1" u="sng" dirty="0"/>
              <a:t>gave himself for me</a:t>
            </a:r>
            <a:r>
              <a:rPr lang="en-US" b="1" dirty="0"/>
              <a:t>. </a:t>
            </a:r>
            <a:r>
              <a:rPr lang="en-US" b="1" baseline="30000" dirty="0"/>
              <a:t>21 </a:t>
            </a:r>
            <a:r>
              <a:rPr lang="en-US" b="1" dirty="0"/>
              <a:t>I don’t ignore the </a:t>
            </a:r>
            <a:r>
              <a:rPr lang="en-US" b="1" u="sng" dirty="0"/>
              <a:t>grace of God</a:t>
            </a:r>
            <a:r>
              <a:rPr lang="en-US" dirty="0"/>
              <a:t>…”</a:t>
            </a:r>
          </a:p>
          <a:p>
            <a:endParaRPr lang="en-US" dirty="0"/>
          </a:p>
          <a:p>
            <a:r>
              <a:rPr lang="en-US" dirty="0"/>
              <a:t>IS LOVING US, LOVING YOU, the core value for God and Jesus?</a:t>
            </a:r>
          </a:p>
          <a:p>
            <a:r>
              <a:rPr lang="en-US" dirty="0"/>
              <a:t>IS GRACE the core value for God and for Jesus?</a:t>
            </a:r>
          </a:p>
          <a:p>
            <a:r>
              <a:rPr lang="en-US" dirty="0"/>
              <a:t>Did Jesus bear our failures in his own body and overcome them?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0936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0AC188-E4BB-4333-9FAC-B6F3EFB61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COMMUNION: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ON BEHALF OF GOD, </a:t>
            </a:r>
            <a:r>
              <a:rPr lang="en-US" b="1" u="sng" dirty="0"/>
              <a:t>JESUS WANTS</a:t>
            </a:r>
            <a:r>
              <a:rPr lang="en-US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C3FA37-36E3-4977-9C4E-B2DCA1EBE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b="1" dirty="0"/>
              <a:t>TO BE-  FOR OUR FELLOWSHIP:</a:t>
            </a:r>
          </a:p>
          <a:p>
            <a:pPr marL="0" indent="0">
              <a:buNone/>
            </a:pPr>
            <a:r>
              <a:rPr lang="en-US" sz="3600" b="1" dirty="0"/>
              <a:t>      </a:t>
            </a:r>
            <a:r>
              <a:rPr lang="en-US" sz="3600" b="1" u="sng" dirty="0"/>
              <a:t>-LOVER</a:t>
            </a:r>
            <a:r>
              <a:rPr lang="en-US" sz="3600" b="1" dirty="0"/>
              <a:t>  &amp; </a:t>
            </a:r>
            <a:r>
              <a:rPr lang="en-US" sz="3600" b="1" u="sng" dirty="0"/>
              <a:t>SIN-BEARER</a:t>
            </a:r>
            <a:r>
              <a:rPr lang="en-US" sz="3600" b="1" dirty="0"/>
              <a:t> &amp; </a:t>
            </a:r>
            <a:r>
              <a:rPr lang="en-US" sz="3600" b="1" u="sng" dirty="0"/>
              <a:t>GRACE</a:t>
            </a:r>
            <a:r>
              <a:rPr lang="en-US" sz="3600" b="1" dirty="0"/>
              <a:t> FROM GOD</a:t>
            </a:r>
            <a:endParaRPr lang="en-US" sz="3600" b="1" u="sng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b="1" dirty="0"/>
              <a:t>TO BE - FOR YOU INDIVIDUALLY:</a:t>
            </a:r>
          </a:p>
          <a:p>
            <a:pPr marL="0" indent="0">
              <a:buNone/>
            </a:pPr>
            <a:r>
              <a:rPr lang="en-US" sz="3600" b="1" dirty="0"/>
              <a:t>     </a:t>
            </a:r>
            <a:r>
              <a:rPr lang="en-US" sz="3600" b="1" u="sng" dirty="0"/>
              <a:t>-LOVER</a:t>
            </a:r>
            <a:r>
              <a:rPr lang="en-US" sz="3600" b="1" dirty="0"/>
              <a:t>  &amp; </a:t>
            </a:r>
            <a:r>
              <a:rPr lang="en-US" sz="3600" b="1" u="sng" dirty="0"/>
              <a:t>SIN-BEARER</a:t>
            </a:r>
            <a:r>
              <a:rPr lang="en-US" sz="3600" b="1" dirty="0"/>
              <a:t> &amp; </a:t>
            </a:r>
            <a:r>
              <a:rPr lang="en-US" sz="3600" b="1" u="sng" dirty="0"/>
              <a:t>GRACE</a:t>
            </a:r>
            <a:r>
              <a:rPr lang="en-US" sz="3600" b="1" dirty="0"/>
              <a:t> FROM GOD</a:t>
            </a:r>
          </a:p>
          <a:p>
            <a:pPr marL="0" indent="0">
              <a:buNone/>
            </a:pPr>
            <a:endParaRPr lang="en-US" sz="3600" b="1" u="sng" dirty="0"/>
          </a:p>
          <a:p>
            <a:pPr marL="0" indent="0">
              <a:buNone/>
            </a:pPr>
            <a:r>
              <a:rPr lang="en-US" sz="3600" b="1" u="sng" dirty="0"/>
              <a:t>(</a:t>
            </a:r>
            <a:r>
              <a:rPr lang="en-US" sz="3600" b="1" dirty="0"/>
              <a:t>SIN-BEARER??? – EVERYONE IS!   Someone Sins; Someone Pays – someone else, yourself!   Can anyone </a:t>
            </a:r>
            <a:r>
              <a:rPr lang="en-US" sz="3600" b="1" u="sng" dirty="0"/>
              <a:t>absorb</a:t>
            </a:r>
            <a:r>
              <a:rPr lang="en-US" sz="3600" b="1" dirty="0"/>
              <a:t> the sin and </a:t>
            </a:r>
            <a:r>
              <a:rPr lang="en-US" sz="3600" b="1" u="sng" dirty="0"/>
              <a:t>end the never ending spiral</a:t>
            </a:r>
            <a:r>
              <a:rPr lang="en-US" sz="3600" b="1" dirty="0"/>
              <a:t>?  Jesus </a:t>
            </a:r>
            <a:r>
              <a:rPr lang="en-US" sz="3600" b="1"/>
              <a:t>can!)</a:t>
            </a:r>
            <a:endParaRPr lang="en-US" sz="3600" b="1" u="sn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723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0EB5F1-42DB-4409-8024-BB74EB140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THE </a:t>
            </a:r>
            <a:r>
              <a:rPr lang="en-US" u="sng" dirty="0"/>
              <a:t>REST OF US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C99905-6A78-4371-A17B-76ADC6F27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-as Martin Luther King is quoted:    </a:t>
            </a:r>
            <a:r>
              <a:rPr lang="en-US" sz="3200" b="1" dirty="0"/>
              <a:t>“Today, I want to comfort the afflicted and afflict the comfortable.”      Today’s Text:  </a:t>
            </a:r>
            <a:r>
              <a:rPr lang="en-US" sz="3200" b="1" u="sng" dirty="0"/>
              <a:t>Galatians 2:9-21 </a:t>
            </a:r>
            <a:r>
              <a:rPr lang="en-US" sz="3200" dirty="0"/>
              <a:t>is certainly </a:t>
            </a:r>
            <a:r>
              <a:rPr lang="en-US" sz="3200" b="1" dirty="0"/>
              <a:t>designed to do just what MLK proposed.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-I have </a:t>
            </a:r>
            <a:r>
              <a:rPr lang="en-US" sz="3200" b="1" dirty="0"/>
              <a:t>no “hidden agenda” or “special cause” I am pleading.  </a:t>
            </a:r>
            <a:r>
              <a:rPr lang="en-US" sz="3200" dirty="0"/>
              <a:t>I think this text addresses </a:t>
            </a:r>
            <a:r>
              <a:rPr lang="en-US" sz="3200" u="sng" dirty="0"/>
              <a:t>the key </a:t>
            </a:r>
            <a:r>
              <a:rPr lang="en-US" sz="3200" dirty="0"/>
              <a:t>to </a:t>
            </a:r>
            <a:r>
              <a:rPr lang="en-US" sz="3200" b="1" dirty="0"/>
              <a:t>understanding Jesus, myself,</a:t>
            </a:r>
            <a:r>
              <a:rPr lang="en-US" sz="3200" dirty="0"/>
              <a:t> </a:t>
            </a:r>
            <a:r>
              <a:rPr lang="en-US" sz="3200" b="1" dirty="0"/>
              <a:t>New Covenant</a:t>
            </a:r>
            <a:r>
              <a:rPr lang="en-US" sz="3200" dirty="0"/>
              <a:t>, and the twists and turns of </a:t>
            </a:r>
            <a:r>
              <a:rPr lang="en-US" sz="3200" b="1" dirty="0"/>
              <a:t>church history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3214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A6F3AA-1D8E-47D9-9793-1F47DBF78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Galatians 2:9-14 (1) – </a:t>
            </a:r>
            <a:r>
              <a:rPr lang="en-US" b="1" i="1" u="sng" dirty="0"/>
              <a:t>Agreement Made?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3C3DA1-71AE-457B-AF98-7B38D2126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baseline="30000" dirty="0"/>
              <a:t>9 </a:t>
            </a:r>
            <a:r>
              <a:rPr lang="en-US" sz="3600" dirty="0"/>
              <a:t>James, Cephas, and John, who are considered to be key leaders, </a:t>
            </a:r>
            <a:r>
              <a:rPr lang="en-US" sz="3600" b="1" dirty="0"/>
              <a:t>shook hands with me and Barnabas as equals</a:t>
            </a:r>
            <a:r>
              <a:rPr lang="en-US" sz="3600" dirty="0"/>
              <a:t> when they </a:t>
            </a:r>
            <a:r>
              <a:rPr lang="en-US" sz="3600" b="1" dirty="0"/>
              <a:t>recognized the grace </a:t>
            </a:r>
            <a:r>
              <a:rPr lang="en-US" sz="3600" dirty="0"/>
              <a:t>that was given to me. So it was agreed that we would go to the Gentiles, while they continue to go to the people who were circumcised. </a:t>
            </a:r>
            <a:r>
              <a:rPr lang="en-US" sz="3600" b="1" baseline="30000" dirty="0"/>
              <a:t>10 </a:t>
            </a:r>
            <a:r>
              <a:rPr lang="en-US" sz="3600" dirty="0"/>
              <a:t>They asked only that we would </a:t>
            </a:r>
            <a:r>
              <a:rPr lang="en-US" sz="3600" b="1" dirty="0"/>
              <a:t>remember the poor</a:t>
            </a:r>
            <a:r>
              <a:rPr lang="en-US" sz="3600" dirty="0"/>
              <a:t>, which was certainly something I was willing to do.      </a:t>
            </a:r>
            <a:r>
              <a:rPr lang="en-US" sz="3200" dirty="0"/>
              <a:t>[Common English Bible]</a:t>
            </a:r>
          </a:p>
          <a:p>
            <a:pPr marL="0" indent="0">
              <a:buNone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337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A6F3AA-1D8E-47D9-9793-1F47DBF78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Galatians 2:9-14 (2) </a:t>
            </a:r>
            <a:br>
              <a:rPr lang="en-US" dirty="0"/>
            </a:br>
            <a:r>
              <a:rPr lang="en-US" b="1" dirty="0"/>
              <a:t>Different </a:t>
            </a:r>
            <a:r>
              <a:rPr lang="en-US" b="1" i="1" u="sng" dirty="0"/>
              <a:t>Applications Assumed</a:t>
            </a:r>
            <a:r>
              <a:rPr lang="en-US" b="1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3C3DA1-71AE-457B-AF98-7B38D2126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baseline="30000" dirty="0"/>
              <a:t>11 </a:t>
            </a:r>
            <a:r>
              <a:rPr lang="en-US" sz="3600" dirty="0"/>
              <a:t>But when </a:t>
            </a:r>
            <a:r>
              <a:rPr lang="en-US" sz="3600" b="1" dirty="0"/>
              <a:t>Cephas</a:t>
            </a:r>
            <a:r>
              <a:rPr lang="en-US" sz="3600" dirty="0"/>
              <a:t> came to Antioch, I opposed him to his face, because he was wrong. </a:t>
            </a:r>
            <a:r>
              <a:rPr lang="en-US" sz="3600" b="1" baseline="30000" dirty="0"/>
              <a:t>12 </a:t>
            </a:r>
            <a:r>
              <a:rPr lang="en-US" sz="3600" dirty="0"/>
              <a:t>He </a:t>
            </a:r>
            <a:r>
              <a:rPr lang="en-US" sz="3600" u="sng" dirty="0"/>
              <a:t>had been </a:t>
            </a:r>
            <a:r>
              <a:rPr lang="en-US" sz="3600" dirty="0"/>
              <a:t>eating with the Gentiles before certain people came from James. But when they came, he began to </a:t>
            </a:r>
            <a:r>
              <a:rPr lang="en-US" sz="3600" u="sng" dirty="0"/>
              <a:t>back out </a:t>
            </a:r>
            <a:r>
              <a:rPr lang="en-US" sz="3600" dirty="0"/>
              <a:t>and separate himself, because he was </a:t>
            </a:r>
            <a:r>
              <a:rPr lang="en-US" sz="3600" b="1" dirty="0"/>
              <a:t>afraid</a:t>
            </a:r>
            <a:r>
              <a:rPr lang="en-US" sz="3600" dirty="0"/>
              <a:t> of the people who promoted circumcision. </a:t>
            </a:r>
            <a:r>
              <a:rPr lang="en-US" sz="3600" b="1" baseline="30000" dirty="0"/>
              <a:t>13 </a:t>
            </a:r>
            <a:r>
              <a:rPr lang="en-US" sz="3600" dirty="0"/>
              <a:t>And </a:t>
            </a:r>
            <a:r>
              <a:rPr lang="en-US" sz="3600" u="sng" dirty="0"/>
              <a:t>the rest of the Jews </a:t>
            </a:r>
            <a:r>
              <a:rPr lang="en-US" sz="3600" dirty="0"/>
              <a:t>also joined him in this hypocrisy so that </a:t>
            </a:r>
            <a:r>
              <a:rPr lang="en-US" sz="3600" b="1" dirty="0"/>
              <a:t>even Barnabas </a:t>
            </a:r>
            <a:r>
              <a:rPr lang="en-US" sz="3600" dirty="0"/>
              <a:t>got carried away with them in their </a:t>
            </a:r>
            <a:r>
              <a:rPr lang="en-US" sz="3600" b="1" dirty="0"/>
              <a:t>hypocrisy</a:t>
            </a:r>
            <a:r>
              <a:rPr lang="en-US" sz="3600" dirty="0"/>
              <a:t>.    </a:t>
            </a:r>
            <a:r>
              <a:rPr lang="en-US" sz="3200" dirty="0"/>
              <a:t>[Common English Bible]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892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A6F3AA-1D8E-47D9-9793-1F47DBF78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Galatians 2:9-14 (3) – </a:t>
            </a:r>
            <a:r>
              <a:rPr lang="en-US" b="1" u="sng" dirty="0"/>
              <a:t>Major Disagreements </a:t>
            </a:r>
            <a:r>
              <a:rPr lang="en-US" dirty="0"/>
              <a:t>among the followers of Jesus is </a:t>
            </a:r>
            <a:r>
              <a:rPr lang="en-US" b="1" u="sng" dirty="0"/>
              <a:t>not new!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3C3DA1-71AE-457B-AF98-7B38D2126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baseline="30000" dirty="0"/>
              <a:t>14 </a:t>
            </a:r>
            <a:r>
              <a:rPr lang="en-US" sz="3600" dirty="0"/>
              <a:t>But when I saw that they weren’t acting consistently with the truth of the gospel, I said to Cephas </a:t>
            </a:r>
            <a:r>
              <a:rPr lang="en-US" sz="3600" b="1" dirty="0"/>
              <a:t>in front of everyone</a:t>
            </a:r>
            <a:r>
              <a:rPr lang="en-US" sz="3600" dirty="0"/>
              <a:t>, “If you, though you’re </a:t>
            </a:r>
            <a:r>
              <a:rPr lang="en-US" sz="3600" u="sng" dirty="0"/>
              <a:t>a Jew</a:t>
            </a:r>
            <a:r>
              <a:rPr lang="en-US" sz="3600" dirty="0"/>
              <a:t>, live like a Gentile and not like a Jew, how can you require the Gentiles to live like Jews?”</a:t>
            </a:r>
            <a:r>
              <a:rPr lang="en-US" sz="3200" dirty="0"/>
              <a:t> [Common English Bible]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- </a:t>
            </a:r>
            <a:r>
              <a:rPr lang="en-US" sz="3200" u="sng" dirty="0"/>
              <a:t>Discouraging</a:t>
            </a:r>
            <a:r>
              <a:rPr lang="en-US" sz="3200" dirty="0"/>
              <a:t> reality that serious disagreements came early?</a:t>
            </a:r>
          </a:p>
          <a:p>
            <a:pPr marL="0" indent="0">
              <a:buNone/>
            </a:pPr>
            <a:r>
              <a:rPr lang="en-US" sz="3200" dirty="0"/>
              <a:t>- </a:t>
            </a:r>
            <a:r>
              <a:rPr lang="en-US" sz="3200" u="sng" dirty="0"/>
              <a:t>Comforting</a:t>
            </a:r>
            <a:r>
              <a:rPr lang="en-US" sz="3200" dirty="0"/>
              <a:t> reality?</a:t>
            </a:r>
          </a:p>
        </p:txBody>
      </p:sp>
    </p:spTree>
    <p:extLst>
      <p:ext uri="{BB962C8B-B14F-4D97-AF65-F5344CB8AC3E}">
        <p14:creationId xmlns:p14="http://schemas.microsoft.com/office/powerpoint/2010/main" val="1732184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C0CB30-B64B-47D4-918D-D4326EEF5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Galatians 2:15-16 </a:t>
            </a:r>
            <a:br>
              <a:rPr lang="en-US" dirty="0"/>
            </a:br>
            <a:r>
              <a:rPr lang="en-US" b="1" u="sng" dirty="0"/>
              <a:t>Community</a:t>
            </a:r>
            <a:r>
              <a:rPr lang="en-US" dirty="0"/>
              <a:t> Righteousness (Justification)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A98A8C-905E-4293-8F7E-3377F6F5E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baseline="30000" dirty="0"/>
              <a:t>15 </a:t>
            </a:r>
            <a:r>
              <a:rPr lang="en-US" sz="3200" dirty="0"/>
              <a:t>We are </a:t>
            </a:r>
            <a:r>
              <a:rPr lang="en-US" sz="3200" b="1" u="sng" dirty="0"/>
              <a:t>born Jews</a:t>
            </a:r>
            <a:r>
              <a:rPr lang="en-US" sz="3200" b="1" dirty="0"/>
              <a:t>—we’re not Gentile sinners</a:t>
            </a:r>
            <a:r>
              <a:rPr lang="en-US" sz="3200" dirty="0"/>
              <a:t>. </a:t>
            </a:r>
            <a:r>
              <a:rPr lang="en-US" sz="3200" b="1" baseline="30000" dirty="0"/>
              <a:t>16 </a:t>
            </a:r>
            <a:r>
              <a:rPr lang="en-US" sz="3200" dirty="0"/>
              <a:t>However, we know that a person isn’t </a:t>
            </a:r>
            <a:r>
              <a:rPr lang="en-US" sz="3200" b="1" dirty="0"/>
              <a:t>made righteous</a:t>
            </a:r>
            <a:r>
              <a:rPr lang="en-US" sz="3200" dirty="0"/>
              <a:t> by the works of the Law but rather </a:t>
            </a:r>
            <a:r>
              <a:rPr lang="en-US" sz="3200" b="1" dirty="0"/>
              <a:t>through the faithfulness (trustworthiness) of Jesus the Messiah. We ourselves believed (trusted) in the Messiah Jesus so that we could be made righteous</a:t>
            </a:r>
            <a:r>
              <a:rPr lang="en-US" sz="3200" dirty="0"/>
              <a:t> by the faithfulness (trustworthiness) of the Messiah and not by the works of the Law—because </a:t>
            </a:r>
            <a:r>
              <a:rPr lang="en-US" sz="3200" b="1" dirty="0"/>
              <a:t>no one will be </a:t>
            </a:r>
            <a:r>
              <a:rPr lang="en-US" sz="3200" dirty="0"/>
              <a:t>made righteous by the works of the Law. [Common English Bible]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u="sng" dirty="0"/>
              <a:t>HOW CAN A </a:t>
            </a:r>
            <a:r>
              <a:rPr lang="en-US" b="1" u="sng" dirty="0"/>
              <a:t>COMMUNITY </a:t>
            </a:r>
            <a:r>
              <a:rPr lang="en-US" u="sng" dirty="0"/>
              <a:t>BE “IN A RIGHT RELATIONSHIP WITH GOD?”</a:t>
            </a:r>
            <a:r>
              <a:rPr lang="en-US" dirty="0"/>
              <a:t> </a:t>
            </a:r>
            <a:r>
              <a:rPr lang="en-US" sz="3200" dirty="0"/>
              <a:t>(“justified”-Gr. </a:t>
            </a:r>
            <a:r>
              <a:rPr lang="en-US" sz="3200" i="1" dirty="0" err="1"/>
              <a:t>dikaio</a:t>
            </a:r>
            <a:r>
              <a:rPr lang="en-US" sz="3200" i="1" u="sng" dirty="0" err="1"/>
              <a:t>o</a:t>
            </a:r>
            <a:r>
              <a:rPr lang="en-US" sz="3200" i="1" dirty="0"/>
              <a:t>).</a:t>
            </a:r>
            <a:r>
              <a:rPr lang="en-US" sz="3200" dirty="0"/>
              <a:t>    Jesus’ trustworthiness?  Another way?</a:t>
            </a:r>
          </a:p>
        </p:txBody>
      </p:sp>
    </p:spTree>
    <p:extLst>
      <p:ext uri="{BB962C8B-B14F-4D97-AF65-F5344CB8AC3E}">
        <p14:creationId xmlns:p14="http://schemas.microsoft.com/office/powerpoint/2010/main" val="465241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001A89-AA4D-4F9A-A8EC-CAB9589AE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Community “Rightness” for those with a  Jewish Background? </a:t>
            </a:r>
            <a:r>
              <a:rPr lang="en-US" b="1" u="sng" dirty="0"/>
              <a:t>Understandable</a:t>
            </a:r>
            <a:r>
              <a:rPr lang="en-US" dirty="0"/>
              <a:t> Issues!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2B4F97-B786-4CEC-B5A5-42E825B12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sz="3200" dirty="0"/>
              <a:t>Jewish, </a:t>
            </a:r>
            <a:r>
              <a:rPr lang="en-US" sz="3200" u="sng" dirty="0"/>
              <a:t>not Gentile Sinners </a:t>
            </a:r>
            <a:r>
              <a:rPr lang="en-US" sz="3200" dirty="0"/>
              <a:t>– </a:t>
            </a:r>
            <a:r>
              <a:rPr lang="en-US" sz="3200" b="1" dirty="0"/>
              <a:t>basic life-long morality</a:t>
            </a:r>
            <a:endParaRPr lang="en-US" sz="3200" b="1" u="sng" dirty="0"/>
          </a:p>
          <a:p>
            <a:r>
              <a:rPr lang="en-US" sz="3200" b="1" dirty="0"/>
              <a:t>Cultural Comfort</a:t>
            </a:r>
          </a:p>
          <a:p>
            <a:r>
              <a:rPr lang="en-US" sz="3200" b="1" u="sng" dirty="0"/>
              <a:t>Afraid to Alienate </a:t>
            </a:r>
            <a:r>
              <a:rPr lang="en-US" sz="3200" dirty="0"/>
              <a:t>the part of the community that they were </a:t>
            </a:r>
            <a:r>
              <a:rPr lang="en-US" sz="3200" u="sng" dirty="0"/>
              <a:t>most comfortable with</a:t>
            </a:r>
          </a:p>
          <a:p>
            <a:r>
              <a:rPr lang="en-US" sz="3200" dirty="0"/>
              <a:t>Long standing </a:t>
            </a:r>
            <a:r>
              <a:rPr lang="en-US" sz="3200" b="1" u="sng" dirty="0"/>
              <a:t>way of understanding the Scriptures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Table fellowship – “kosher” and “clean”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Gentile cultural customs (must change to ours)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3200" dirty="0"/>
              <a:t>“all nations” blessed” (become more like us)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82979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A3C916-4654-4BEC-9222-DA0BF041D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0845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IS PAUL RIGHT?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9503A0-1EDD-49B1-AA31-15ECB8120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3200" u="sng" dirty="0"/>
              <a:t>Paul IS NOT THE MOST LIKEABLE</a:t>
            </a:r>
            <a:r>
              <a:rPr lang="en-US" sz="3200" dirty="0"/>
              <a:t> OF THESE 3 KEY LEADERS</a:t>
            </a:r>
          </a:p>
          <a:p>
            <a:pPr marL="0" indent="0">
              <a:buNone/>
            </a:pPr>
            <a:r>
              <a:rPr lang="en-US" sz="3200" dirty="0"/>
              <a:t>(passionate, impulsive, and transparent</a:t>
            </a:r>
            <a:r>
              <a:rPr lang="en-US" sz="3200" u="sng" dirty="0"/>
              <a:t> Peter </a:t>
            </a:r>
            <a:r>
              <a:rPr lang="en-US" sz="3200" dirty="0"/>
              <a:t>– generous </a:t>
            </a:r>
            <a:r>
              <a:rPr lang="en-US" sz="3200" u="sng" dirty="0"/>
              <a:t>Barnabas</a:t>
            </a:r>
            <a:r>
              <a:rPr lang="en-US" sz="3200" dirty="0"/>
              <a:t> who encourages everyone).    Probably made it more difficult for them, and now for us, to hear Paul.</a:t>
            </a:r>
          </a:p>
          <a:p>
            <a:pPr marL="0" indent="0">
              <a:buNone/>
            </a:pPr>
            <a:endParaRPr lang="en-US" sz="3200" dirty="0"/>
          </a:p>
          <a:p>
            <a:pPr>
              <a:buFontTx/>
              <a:buChar char="-"/>
            </a:pPr>
            <a:r>
              <a:rPr lang="en-US" sz="3200" dirty="0"/>
              <a:t>But, PAUL IS CLEAR – THIS WAY OF BEHAVING </a:t>
            </a:r>
            <a:r>
              <a:rPr lang="en-US" sz="3200" b="1" dirty="0"/>
              <a:t>WILL DESTROY EVERYTHING GOD HAS BEEN DOING</a:t>
            </a:r>
            <a:r>
              <a:rPr lang="en-US" sz="3200" dirty="0"/>
              <a:t> SINCE JESUS DEATH AND RESURRECTION!</a:t>
            </a:r>
          </a:p>
          <a:p>
            <a:pPr>
              <a:buFontTx/>
              <a:buChar char="-"/>
            </a:pPr>
            <a:endParaRPr lang="en-US" sz="3200" dirty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66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1185</Words>
  <Application>Microsoft Office PowerPoint</Application>
  <PresentationFormat>Custom</PresentationFormat>
  <Paragraphs>114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 Nevertheless:  </vt:lpstr>
      <vt:lpstr>FOR THE REST OF US:</vt:lpstr>
      <vt:lpstr>Galatians 2:9-14 (1) – Agreement Made?</vt:lpstr>
      <vt:lpstr>Galatians 2:9-14 (2)  Different Applications Assumed?</vt:lpstr>
      <vt:lpstr>Galatians 2:9-14 (3) – Major Disagreements among the followers of Jesus is not new!</vt:lpstr>
      <vt:lpstr>Galatians 2:15-16  Community Righteousness (Justification)</vt:lpstr>
      <vt:lpstr>Community “Rightness” for those with a  Jewish Background? Understandable Issues!</vt:lpstr>
      <vt:lpstr>IS PAUL RIGHT? (1)</vt:lpstr>
      <vt:lpstr>IS PAUL RIGHT? (2)</vt:lpstr>
      <vt:lpstr>WHAT MUST CHURCHES TODAY DECIDE ABOUT THE FINAL CORE VALUE? Eg.’s?(1)</vt:lpstr>
      <vt:lpstr>WHAT MUST CHURCHES TODAY DECIDE ABOUT THE FINAL CORE VALUE? (2)</vt:lpstr>
      <vt:lpstr>INDIVIDUAL “RIGHTNESS” HAS ONLY ONE CENTER TOO!</vt:lpstr>
      <vt:lpstr>PowerPoint Presentation</vt:lpstr>
      <vt:lpstr>JESUS – as God’s one central core of  “RIGHT RELATIONSHIPS”</vt:lpstr>
      <vt:lpstr>Galatians 2:17-21 (1) – Now listen to Paul </vt:lpstr>
      <vt:lpstr>As an Individual, what most tempts me at the core to put my relationship with God 2nd?</vt:lpstr>
      <vt:lpstr>Galatians 2:17-21 (2) </vt:lpstr>
      <vt:lpstr>WHO DO YOU WANT TO BE?</vt:lpstr>
      <vt:lpstr>IF I CHOOSE…</vt:lpstr>
      <vt:lpstr>MAYBE IT SOUNDS NICE, BUT…</vt:lpstr>
      <vt:lpstr>BUT… INDIVIDUALLY and as COMMUNITY </vt:lpstr>
      <vt:lpstr>THE PRIMARY QUESTION IS:   Are God and Jesus Trustworthy</vt:lpstr>
      <vt:lpstr>COMMUNION: ON BEHALF OF GOD, JESUS WANTS…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Simkins, Ronald Cyril</dc:creator>
  <cp:lastModifiedBy>Ron S</cp:lastModifiedBy>
  <cp:revision>34</cp:revision>
  <dcterms:created xsi:type="dcterms:W3CDTF">2018-01-06T17:23:15Z</dcterms:created>
  <dcterms:modified xsi:type="dcterms:W3CDTF">2018-01-07T15:54:17Z</dcterms:modified>
</cp:coreProperties>
</file>