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8" r:id="rId3"/>
    <p:sldId id="259" r:id="rId4"/>
    <p:sldId id="260" r:id="rId5"/>
    <p:sldId id="269" r:id="rId6"/>
    <p:sldId id="263" r:id="rId7"/>
    <p:sldId id="261" r:id="rId8"/>
    <p:sldId id="262" r:id="rId9"/>
    <p:sldId id="264" r:id="rId10"/>
    <p:sldId id="265" r:id="rId11"/>
    <p:sldId id="257" r:id="rId12"/>
    <p:sldId id="271" r:id="rId13"/>
    <p:sldId id="267" r:id="rId14"/>
    <p:sldId id="268" r:id="rId15"/>
    <p:sldId id="272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37"/>
    <p:restoredTop sz="94689"/>
  </p:normalViewPr>
  <p:slideViewPr>
    <p:cSldViewPr snapToGrid="0" snapToObjects="1">
      <p:cViewPr>
        <p:scale>
          <a:sx n="50" d="100"/>
          <a:sy n="50" d="100"/>
        </p:scale>
        <p:origin x="110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40434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0">
            <a:extLst>
              <a:ext uri="{FF2B5EF4-FFF2-40B4-BE49-F238E27FC236}">
                <a16:creationId xmlns:a16="http://schemas.microsoft.com/office/drawing/2014/main" id="{AA176640-A787-E740-A158-C7A3F73CE644}"/>
              </a:ext>
            </a:extLst>
          </p:cNvPr>
          <p:cNvSpPr txBox="1">
            <a:spLocks/>
          </p:cNvSpPr>
          <p:nvPr/>
        </p:nvSpPr>
        <p:spPr>
          <a:xfrm>
            <a:off x="2367084" y="2769575"/>
            <a:ext cx="6091116" cy="1065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5400" dirty="0"/>
              <a:t>Galatians 6:</a:t>
            </a:r>
          </a:p>
        </p:txBody>
      </p:sp>
      <p:sp>
        <p:nvSpPr>
          <p:cNvPr id="7" name="Shape 120">
            <a:extLst>
              <a:ext uri="{FF2B5EF4-FFF2-40B4-BE49-F238E27FC236}">
                <a16:creationId xmlns:a16="http://schemas.microsoft.com/office/drawing/2014/main" id="{C0E0DB69-0CE3-0242-B9D3-AC3BA9955ED9}"/>
              </a:ext>
            </a:extLst>
          </p:cNvPr>
          <p:cNvSpPr txBox="1">
            <a:spLocks/>
          </p:cNvSpPr>
          <p:nvPr/>
        </p:nvSpPr>
        <p:spPr>
          <a:xfrm>
            <a:off x="2367084" y="3835400"/>
            <a:ext cx="11374316" cy="406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5400" b="0" dirty="0"/>
              <a:t>The collective work of living</a:t>
            </a:r>
          </a:p>
          <a:p>
            <a:pPr algn="l" hangingPunct="1"/>
            <a:r>
              <a:rPr lang="en-US" sz="5400" b="0" dirty="0"/>
              <a:t>in the new law of Christ</a:t>
            </a:r>
          </a:p>
        </p:txBody>
      </p:sp>
    </p:spTree>
    <p:extLst>
      <p:ext uri="{BB962C8B-B14F-4D97-AF65-F5344CB8AC3E}">
        <p14:creationId xmlns:p14="http://schemas.microsoft.com/office/powerpoint/2010/main" val="128608409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19072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4246684" y="178775"/>
            <a:ext cx="4294635" cy="691903"/>
          </a:xfrm>
          <a:prstGeom prst="rect">
            <a:avLst/>
          </a:prstGeom>
        </p:spPr>
        <p:txBody>
          <a:bodyPr/>
          <a:lstStyle>
            <a:lvl1pPr>
              <a:defRPr sz="3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Galatians 6:1-5</a:t>
            </a:r>
            <a:endParaRPr dirty="0"/>
          </a:p>
        </p:txBody>
      </p:sp>
      <p:sp>
        <p:nvSpPr>
          <p:cNvPr id="121" name="Shape 121"/>
          <p:cNvSpPr/>
          <p:nvPr/>
        </p:nvSpPr>
        <p:spPr>
          <a:xfrm>
            <a:off x="527713" y="1318846"/>
            <a:ext cx="12221134" cy="8124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4800"/>
            </a:lvl1pPr>
          </a:lstStyle>
          <a:p>
            <a:r>
              <a:rPr lang="en-US" sz="4000" b="1" dirty="0">
                <a:latin typeface="Helvetica" pitchFamily="2" charset="0"/>
              </a:rPr>
              <a:t>1</a:t>
            </a:r>
            <a:r>
              <a:rPr lang="en-US" sz="4000" dirty="0">
                <a:latin typeface="Helvetica" pitchFamily="2" charset="0"/>
              </a:rPr>
              <a:t> My friends, if anyone is detected in a transgression, you who have received the Spirit should restore such a one in a spirit of gentleness. Take care that you yourselves are not tempted. </a:t>
            </a:r>
          </a:p>
          <a:p>
            <a:endParaRPr lang="en-US" sz="4000" dirty="0">
              <a:latin typeface="Helvetica" pitchFamily="2" charset="0"/>
            </a:endParaRPr>
          </a:p>
          <a:p>
            <a:r>
              <a:rPr lang="en-US" sz="4000" b="1" dirty="0">
                <a:latin typeface="Helvetica" pitchFamily="2" charset="0"/>
              </a:rPr>
              <a:t>2</a:t>
            </a:r>
            <a:r>
              <a:rPr lang="en-US" sz="4000" dirty="0">
                <a:latin typeface="Helvetica" pitchFamily="2" charset="0"/>
              </a:rPr>
              <a:t> Bear one another’s burdens, and in this way you will fulfill the law of Christ. </a:t>
            </a:r>
          </a:p>
          <a:p>
            <a:endParaRPr lang="en-US" sz="4000" dirty="0">
              <a:latin typeface="Helvetica" pitchFamily="2" charset="0"/>
            </a:endParaRPr>
          </a:p>
          <a:p>
            <a:r>
              <a:rPr lang="en-US" sz="4000" b="1" dirty="0">
                <a:latin typeface="Helvetica" pitchFamily="2" charset="0"/>
              </a:rPr>
              <a:t>3</a:t>
            </a:r>
            <a:r>
              <a:rPr lang="en-US" sz="4000" dirty="0">
                <a:latin typeface="Helvetica" pitchFamily="2" charset="0"/>
              </a:rPr>
              <a:t> For if those who are nothing think they are something, they deceive themselves. </a:t>
            </a:r>
            <a:r>
              <a:rPr lang="en-US" sz="4000" b="1" dirty="0">
                <a:latin typeface="Helvetica" pitchFamily="2" charset="0"/>
              </a:rPr>
              <a:t>4</a:t>
            </a:r>
            <a:r>
              <a:rPr lang="en-US" sz="4000" dirty="0">
                <a:latin typeface="Helvetica" pitchFamily="2" charset="0"/>
              </a:rPr>
              <a:t> All must test their own work; then that work, rather than their neighbor’s work, will become a cause for pride. </a:t>
            </a:r>
            <a:r>
              <a:rPr lang="en-US" sz="4000" b="1" dirty="0">
                <a:latin typeface="Helvetica" pitchFamily="2" charset="0"/>
              </a:rPr>
              <a:t>5</a:t>
            </a:r>
            <a:r>
              <a:rPr lang="en-US" sz="4000" dirty="0">
                <a:latin typeface="Helvetica" pitchFamily="2" charset="0"/>
              </a:rPr>
              <a:t> For all must carry their own loads.</a:t>
            </a:r>
          </a:p>
          <a:p>
            <a:endParaRPr lang="en-US" sz="4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4322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42EFE3-B04F-DF4E-A141-8D1D51F7C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589"/>
            <a:ext cx="130048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6790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2D16EF-9CAD-9E48-9A1B-1294BC88F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0"/>
            <a:ext cx="8915400" cy="1018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0993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B640D2-4820-CC4F-AC3F-AFE33935A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658267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2516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691B4B-577A-7142-A78E-01BFCCA75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600" y="0"/>
            <a:ext cx="7391400" cy="9836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AD454-DDF5-8748-BA5F-D81EC65A1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-6664"/>
            <a:ext cx="14668282" cy="976026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7F582D-02D0-514F-8DE4-00731E3EC86B}"/>
              </a:ext>
            </a:extLst>
          </p:cNvPr>
          <p:cNvCxnSpPr/>
          <p:nvPr/>
        </p:nvCxnSpPr>
        <p:spPr>
          <a:xfrm>
            <a:off x="6527800" y="-558800"/>
            <a:ext cx="0" cy="11176000"/>
          </a:xfrm>
          <a:prstGeom prst="line">
            <a:avLst/>
          </a:prstGeom>
          <a:noFill/>
          <a:ln w="889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983553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42EFE3-B04F-DF4E-A141-8D1D51F7C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589"/>
            <a:ext cx="130048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824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623490-A75A-0C45-A971-42B5A67B9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731" y="0"/>
            <a:ext cx="13250531" cy="993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703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98FEF9-C5AF-6D44-97DF-976F06960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015" y="0"/>
            <a:ext cx="17339733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690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42EFE3-B04F-DF4E-A141-8D1D51F7C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589"/>
            <a:ext cx="130048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237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77C75-4B8C-9348-B79E-AE3318768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645045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024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54D1F2-97AF-4D45-96EA-D32ACFC6E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099" y="0"/>
            <a:ext cx="18578286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489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D3DBF8-E35F-C846-BFE2-E9575EA83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0"/>
            <a:ext cx="73152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36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6E52FA-BBEE-414F-A3AB-0C9E8614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2401" y="0"/>
            <a:ext cx="18578285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86970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122</Words>
  <Application>Microsoft Macintosh PowerPoint</Application>
  <PresentationFormat>Custom</PresentationFormat>
  <Paragraphs>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Helvetica</vt:lpstr>
      <vt:lpstr>Helvetica Light</vt:lpstr>
      <vt:lpstr>Helvetica Neue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Kevin</cp:lastModifiedBy>
  <cp:revision>17</cp:revision>
  <dcterms:modified xsi:type="dcterms:W3CDTF">2018-04-29T14:25:03Z</dcterms:modified>
</cp:coreProperties>
</file>