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7" r:id="rId3"/>
    <p:sldId id="259" r:id="rId4"/>
    <p:sldId id="266"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88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3EBB97E-F4AF-4269-8180-F314D2F11239}"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316751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EBB97E-F4AF-4269-8180-F314D2F11239}"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112620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EBB97E-F4AF-4269-8180-F314D2F11239}"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80946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EBB97E-F4AF-4269-8180-F314D2F11239}"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393835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EBB97E-F4AF-4269-8180-F314D2F11239}"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27658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EBB97E-F4AF-4269-8180-F314D2F11239}" type="datetimeFigureOut">
              <a:rPr lang="en-US" smtClean="0"/>
              <a:t>11/10/2018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388343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EBB97E-F4AF-4269-8180-F314D2F11239}" type="datetimeFigureOut">
              <a:rPr lang="en-US" smtClean="0"/>
              <a:t>11/10/2018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1797256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EBB97E-F4AF-4269-8180-F314D2F11239}" type="datetimeFigureOut">
              <a:rPr lang="en-US" smtClean="0"/>
              <a:t>11/10/2018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315103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BB97E-F4AF-4269-8180-F314D2F11239}" type="datetimeFigureOut">
              <a:rPr lang="en-US" smtClean="0"/>
              <a:t>11/10/2018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64783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BB97E-F4AF-4269-8180-F314D2F11239}" type="datetimeFigureOut">
              <a:rPr lang="en-US" smtClean="0"/>
              <a:t>11/10/2018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158773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BB97E-F4AF-4269-8180-F314D2F11239}" type="datetimeFigureOut">
              <a:rPr lang="en-US" smtClean="0"/>
              <a:t>11/10/2018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7FEB5-B44B-4D1F-9522-6E59BD7BD502}" type="slidenum">
              <a:rPr lang="en-US" smtClean="0"/>
              <a:t>‹#›</a:t>
            </a:fld>
            <a:endParaRPr lang="en-US"/>
          </a:p>
        </p:txBody>
      </p:sp>
    </p:spTree>
    <p:extLst>
      <p:ext uri="{BB962C8B-B14F-4D97-AF65-F5344CB8AC3E}">
        <p14:creationId xmlns:p14="http://schemas.microsoft.com/office/powerpoint/2010/main" val="92789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B97E-F4AF-4269-8180-F314D2F11239}" type="datetimeFigureOut">
              <a:rPr lang="en-US" smtClean="0"/>
              <a:t>11/10/2018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7FEB5-B44B-4D1F-9522-6E59BD7BD502}" type="slidenum">
              <a:rPr lang="en-US" smtClean="0"/>
              <a:t>‹#›</a:t>
            </a:fld>
            <a:endParaRPr lang="en-US"/>
          </a:p>
        </p:txBody>
      </p:sp>
    </p:spTree>
    <p:extLst>
      <p:ext uri="{BB962C8B-B14F-4D97-AF65-F5344CB8AC3E}">
        <p14:creationId xmlns:p14="http://schemas.microsoft.com/office/powerpoint/2010/main" val="1821929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 descr="Image"/>
          <p:cNvPicPr>
            <a:picLocks noChangeAspect="1"/>
          </p:cNvPicPr>
          <p:nvPr/>
        </p:nvPicPr>
        <p:blipFill>
          <a:blip r:embed="rId2">
            <a:extLst/>
          </a:blip>
          <a:stretch>
            <a:fillRect/>
          </a:stretch>
        </p:blipFill>
        <p:spPr>
          <a:xfrm>
            <a:off x="0" y="0"/>
            <a:ext cx="10419277" cy="6858000"/>
          </a:xfrm>
          <a:prstGeom prst="rect">
            <a:avLst/>
          </a:prstGeom>
          <a:ln w="12700">
            <a:miter lim="400000"/>
          </a:ln>
        </p:spPr>
      </p:pic>
      <p:sp>
        <p:nvSpPr>
          <p:cNvPr id="2" name="TextBox 1"/>
          <p:cNvSpPr txBox="1"/>
          <p:nvPr/>
        </p:nvSpPr>
        <p:spPr>
          <a:xfrm>
            <a:off x="216569" y="228600"/>
            <a:ext cx="3428999" cy="1015663"/>
          </a:xfrm>
          <a:prstGeom prst="rect">
            <a:avLst/>
          </a:prstGeom>
          <a:noFill/>
        </p:spPr>
        <p:txBody>
          <a:bodyPr wrap="square" rtlCol="0">
            <a:spAutoFit/>
          </a:bodyPr>
          <a:lstStyle/>
          <a:p>
            <a:r>
              <a:rPr lang="en-US" sz="6000" dirty="0" smtClean="0">
                <a:solidFill>
                  <a:schemeClr val="bg1"/>
                </a:solidFill>
                <a:latin typeface="Arial" panose="020B0604020202020204" pitchFamily="34" charset="0"/>
                <a:cs typeface="Arial" panose="020B0604020202020204" pitchFamily="34" charset="0"/>
              </a:rPr>
              <a:t>1 John</a:t>
            </a:r>
            <a:endParaRPr lang="en-US"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155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8758" y="160144"/>
            <a:ext cx="8686799" cy="7232749"/>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This is the love of God: we keep God’s commandments. God’s commandments are not difficult, </a:t>
            </a:r>
            <a:r>
              <a:rPr lang="en-US"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1 John 5:3 (CEB)</a:t>
            </a:r>
            <a:endParaRPr lang="en-US" sz="2400" b="0" dirty="0" smtClean="0">
              <a:solidFill>
                <a:schemeClr val="bg1"/>
              </a:solidFill>
              <a:effectLst/>
            </a:endParaRPr>
          </a:p>
          <a:p>
            <a:r>
              <a:rPr lang="en-US" b="0" dirty="0" smtClean="0">
                <a:solidFill>
                  <a:schemeClr val="bg1"/>
                </a:solidFill>
                <a:effectLst/>
              </a:rPr>
              <a:t/>
            </a:r>
            <a:br>
              <a:rPr lang="en-US" b="0" dirty="0" smtClean="0">
                <a:solidFill>
                  <a:schemeClr val="bg1"/>
                </a:solidFill>
                <a:effectLst/>
              </a:rPr>
            </a:br>
            <a:r>
              <a:rPr lang="en-US" b="0" dirty="0" smtClean="0">
                <a:solidFill>
                  <a:schemeClr val="bg1"/>
                </a:solidFill>
                <a:effectLst/>
              </a:rPr>
              <a:t/>
            </a:r>
            <a:br>
              <a:rPr lang="en-US" b="0" dirty="0" smtClean="0">
                <a:solidFill>
                  <a:schemeClr val="bg1"/>
                </a:solidFill>
                <a:effectLst/>
              </a:rPr>
            </a:br>
            <a:r>
              <a:rPr lang="en-US" sz="2800" b="0" i="0" u="none" strike="noStrike" dirty="0" smtClean="0">
                <a:solidFill>
                  <a:schemeClr val="bg1"/>
                </a:solidFill>
                <a:effectLst/>
                <a:latin typeface="Arial" panose="020B0604020202020204" pitchFamily="34" charset="0"/>
              </a:rPr>
              <a:t>This commandment that I’m giving you right now is definitely not too difficult for you. It isn’t unreachable. It isn’t up in heaven somewhere so that you have to ask, “Who will go up for us to heaven and get it for us that we can hear it and do it?” Nor is it across the ocean somewhere so that you have to ask, “Who will cross the ocean for us and get it for us that we can hear it and do it?” Not at all! The word is very close to you. It’s in your mouth and in your heart, waiting for you to do it. </a:t>
            </a:r>
          </a:p>
          <a:p>
            <a:r>
              <a:rPr lang="en-US" dirty="0">
                <a:solidFill>
                  <a:schemeClr val="bg1"/>
                </a:solidFill>
                <a:latin typeface="Arial" panose="020B0604020202020204" pitchFamily="34" charset="0"/>
              </a:rPr>
              <a:t>	</a:t>
            </a:r>
            <a:r>
              <a:rPr lang="en-US"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Deuteronomy 30:11-14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741243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17357" y="565484"/>
            <a:ext cx="7940843" cy="5570756"/>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cs typeface="Arial" panose="020B0604020202020204" pitchFamily="34" charset="0"/>
              </a:rPr>
              <a:t>We love because God first loved us. If anyone says, I love God, and hates a brother or sister, he is a liar, because the person who doesn’t love a brother or sister who can be seen can’t love God, who can’t be seen. This commandment we have from him: Those who claim to love God ought to love their brother and sister also. </a:t>
            </a:r>
          </a:p>
          <a:p>
            <a:endParaRPr lang="en-US" sz="3200" dirty="0">
              <a:solidFill>
                <a:schemeClr val="bg1"/>
              </a:solidFill>
              <a:latin typeface="Arial" panose="020B0604020202020204" pitchFamily="34" charset="0"/>
              <a:cs typeface="Arial" panose="020B0604020202020204" pitchFamily="34" charset="0"/>
            </a:endParaRPr>
          </a:p>
          <a:p>
            <a:r>
              <a:rPr lang="en-US" sz="3200" b="0" i="0" u="none" strike="noStrike" dirty="0" smtClean="0">
                <a:solidFill>
                  <a:schemeClr val="bg1"/>
                </a:solidFill>
                <a:effectLst/>
                <a:latin typeface="Arial" panose="020B0604020202020204" pitchFamily="34" charset="0"/>
                <a:cs typeface="Arial" panose="020B0604020202020204" pitchFamily="34" charset="0"/>
              </a:rPr>
              <a:t>				</a:t>
            </a:r>
            <a:r>
              <a:rPr lang="en-US" sz="2800" b="0" i="0" u="none" strike="noStrike" dirty="0" smtClean="0">
                <a:solidFill>
                  <a:schemeClr val="bg1"/>
                </a:solidFill>
                <a:effectLst/>
                <a:latin typeface="Arial" panose="020B0604020202020204" pitchFamily="34" charset="0"/>
                <a:cs typeface="Arial" panose="020B0604020202020204" pitchFamily="34" charset="0"/>
              </a:rPr>
              <a:t>1 John 4:19-21(CEB)</a:t>
            </a:r>
            <a:endParaRPr lang="en-US" sz="2800" b="0" dirty="0" smtClean="0">
              <a:solidFill>
                <a:schemeClr val="bg1"/>
              </a:solidFill>
              <a:effectLst/>
              <a:latin typeface="Arial" panose="020B0604020202020204" pitchFamily="34" charset="0"/>
              <a:cs typeface="Arial" panose="020B0604020202020204" pitchFamily="34" charset="0"/>
            </a:endParaRPr>
          </a:p>
          <a:p>
            <a:r>
              <a:rPr lang="en-US" dirty="0" smtClean="0"/>
              <a:t/>
            </a:r>
            <a:br>
              <a:rPr lang="en-US" dirty="0" smtClean="0"/>
            </a:br>
            <a:endParaRPr lang="en-US" dirty="0"/>
          </a:p>
        </p:txBody>
      </p:sp>
    </p:spTree>
    <p:extLst>
      <p:ext uri="{BB962C8B-B14F-4D97-AF65-F5344CB8AC3E}">
        <p14:creationId xmlns:p14="http://schemas.microsoft.com/office/powerpoint/2010/main" val="3405079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57199" y="397042"/>
            <a:ext cx="8109285" cy="5878532"/>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See what kind of love the Father has given to us in that we should be called God’s children, and that is what we are! Because the world didn’t recognize him, it doesn’t recognize us.</a:t>
            </a:r>
            <a:br>
              <a:rPr lang="en-US" sz="3200" b="0" i="0" u="none" strike="noStrike" dirty="0" smtClean="0">
                <a:solidFill>
                  <a:schemeClr val="bg1"/>
                </a:solidFill>
                <a:effectLst/>
                <a:latin typeface="Arial" panose="020B0604020202020204" pitchFamily="34" charset="0"/>
              </a:rPr>
            </a:br>
            <a:r>
              <a:rPr lang="en-US" sz="3200" b="0" i="0" u="none" strike="noStrike" dirty="0" smtClean="0">
                <a:solidFill>
                  <a:schemeClr val="bg1"/>
                </a:solidFill>
                <a:effectLst/>
                <a:latin typeface="Arial" panose="020B0604020202020204" pitchFamily="34" charset="0"/>
              </a:rPr>
              <a:t/>
            </a:r>
            <a:br>
              <a:rPr lang="en-US" sz="3200" b="0" i="0" u="none" strike="noStrike" dirty="0" smtClean="0">
                <a:solidFill>
                  <a:schemeClr val="bg1"/>
                </a:solidFill>
                <a:effectLst/>
                <a:latin typeface="Arial" panose="020B0604020202020204" pitchFamily="34" charset="0"/>
              </a:rPr>
            </a:br>
            <a:r>
              <a:rPr lang="en-US" sz="3200" b="0" i="0" u="none" strike="noStrike" dirty="0" smtClean="0">
                <a:solidFill>
                  <a:schemeClr val="bg1"/>
                </a:solidFill>
                <a:effectLst/>
                <a:latin typeface="Arial" panose="020B0604020202020204" pitchFamily="34" charset="0"/>
              </a:rPr>
              <a:t>Dear friends, now we are God’s children, and it hasn’t yet appeared what we will be. We know that when he appears we will be like him because we’ll see him as he is. </a:t>
            </a:r>
          </a:p>
          <a:p>
            <a:endParaRPr lang="en-US" sz="2800" dirty="0">
              <a:solidFill>
                <a:schemeClr val="bg1"/>
              </a:solidFill>
              <a:latin typeface="Arial" panose="020B0604020202020204" pitchFamily="34" charset="0"/>
            </a:endParaRPr>
          </a:p>
          <a:p>
            <a:r>
              <a:rPr lang="en-US" sz="2800" b="0" i="0" u="none" strike="noStrike" dirty="0" smtClean="0">
                <a:solidFill>
                  <a:schemeClr val="bg1"/>
                </a:solidFill>
                <a:effectLst/>
                <a:latin typeface="Arial" panose="020B0604020202020204" pitchFamily="34" charset="0"/>
              </a:rPr>
              <a:t>					1 John 3:1-2(CEB)</a:t>
            </a:r>
            <a:endParaRPr lang="en-US" sz="2800" dirty="0">
              <a:solidFill>
                <a:schemeClr val="bg1"/>
              </a:solidFill>
            </a:endParaRPr>
          </a:p>
        </p:txBody>
      </p:sp>
    </p:spTree>
    <p:extLst>
      <p:ext uri="{BB962C8B-B14F-4D97-AF65-F5344CB8AC3E}">
        <p14:creationId xmlns:p14="http://schemas.microsoft.com/office/powerpoint/2010/main" val="1693323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62526" y="733927"/>
            <a:ext cx="7507706" cy="4955203"/>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cs typeface="Arial" panose="020B0604020202020204" pitchFamily="34" charset="0"/>
              </a:rPr>
              <a:t>Everyone who believes that Jesus is the Messiah has been born from God. Whoever loves someone who is a parent loves the child born to the parent. This is how we know that we love the children of God: when we love God and keep God’s commandments. </a:t>
            </a:r>
          </a:p>
          <a:p>
            <a:endParaRPr lang="en-US" sz="2800" dirty="0">
              <a:solidFill>
                <a:schemeClr val="bg1"/>
              </a:solidFill>
              <a:latin typeface="Arial" panose="020B0604020202020204" pitchFamily="34" charset="0"/>
              <a:cs typeface="Arial" panose="020B0604020202020204" pitchFamily="34" charset="0"/>
            </a:endParaRPr>
          </a:p>
          <a:p>
            <a:r>
              <a:rPr lang="en-US" sz="2800" b="0" i="0" u="none" strike="noStrike" dirty="0" smtClean="0">
                <a:solidFill>
                  <a:schemeClr val="bg1"/>
                </a:solidFill>
                <a:effectLst/>
                <a:latin typeface="Arial" panose="020B0604020202020204" pitchFamily="34" charset="0"/>
                <a:cs typeface="Arial" panose="020B0604020202020204" pitchFamily="34" charset="0"/>
              </a:rPr>
              <a:t>					1 John 5:1-2</a:t>
            </a:r>
            <a:endParaRPr lang="en-US" sz="2800" b="0" dirty="0" smtClean="0">
              <a:solidFill>
                <a:schemeClr val="bg1"/>
              </a:solidFill>
              <a:effectLst/>
              <a:latin typeface="Arial" panose="020B0604020202020204" pitchFamily="34" charset="0"/>
              <a:cs typeface="Arial" panose="020B0604020202020204" pitchFamily="34" charset="0"/>
            </a:endParaRPr>
          </a:p>
          <a:p>
            <a:r>
              <a:rPr lang="en-US" dirty="0" smtClean="0"/>
              <a:t/>
            </a:r>
            <a:br>
              <a:rPr lang="en-US" dirty="0" smtClean="0"/>
            </a:br>
            <a:endParaRPr lang="en-US" dirty="0"/>
          </a:p>
        </p:txBody>
      </p:sp>
    </p:spTree>
    <p:extLst>
      <p:ext uri="{BB962C8B-B14F-4D97-AF65-F5344CB8AC3E}">
        <p14:creationId xmlns:p14="http://schemas.microsoft.com/office/powerpoint/2010/main" val="2230243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80474" y="228600"/>
            <a:ext cx="8783053" cy="6340197"/>
          </a:xfrm>
          <a:prstGeom prst="rect">
            <a:avLst/>
          </a:prstGeom>
        </p:spPr>
        <p:txBody>
          <a:bodyPr wrap="square">
            <a:spAutoFit/>
          </a:bodyPr>
          <a:lstStyle/>
          <a:p>
            <a:r>
              <a:rPr lang="en-US" sz="3000" b="0" i="0" u="none" strike="noStrike" dirty="0" smtClean="0">
                <a:solidFill>
                  <a:schemeClr val="bg1"/>
                </a:solidFill>
                <a:effectLst/>
                <a:latin typeface="Arial" panose="020B0604020202020204" pitchFamily="34" charset="0"/>
              </a:rPr>
              <a:t>“If you love those who love you, what credit is that to you? For even sinners love those who love them. If you do good to those who do good to you, what credit is that to you? For even sinners do the same. If you lend to those from whom you hope to receive, what credit is that to you? Even sinners lend to sinners, to receive as much again. But love your enemies, do good, and lend, expecting nothing in return. Your reward will be great, and you will be children of the Most High; for he is kind to the ungrateful and the wicked. Be merciful, just as your Father is </a:t>
            </a:r>
            <a:r>
              <a:rPr lang="en-US" sz="3000" b="0" i="0" u="none" strike="noStrike" smtClean="0">
                <a:solidFill>
                  <a:schemeClr val="bg1"/>
                </a:solidFill>
                <a:effectLst/>
                <a:latin typeface="Arial" panose="020B0604020202020204" pitchFamily="34" charset="0"/>
              </a:rPr>
              <a:t>merciful.”</a:t>
            </a:r>
            <a:r>
              <a:rPr lang="en-US" sz="3000" b="0" i="0" u="none" strike="noStrike" dirty="0" smtClean="0">
                <a:solidFill>
                  <a:schemeClr val="bg1"/>
                </a:solidFill>
                <a:effectLst/>
                <a:latin typeface="Arial" panose="020B0604020202020204" pitchFamily="34" charset="0"/>
              </a:rPr>
              <a:t> </a:t>
            </a:r>
            <a:r>
              <a:rPr lang="en-US" sz="2800" b="0" i="0" u="none" strike="noStrike" dirty="0" smtClean="0">
                <a:solidFill>
                  <a:schemeClr val="bg1"/>
                </a:solidFill>
                <a:effectLst/>
                <a:latin typeface="Arial" panose="020B0604020202020204" pitchFamily="34" charset="0"/>
              </a:rPr>
              <a:t> </a:t>
            </a:r>
            <a:endParaRPr lang="en-US" sz="2800" dirty="0">
              <a:solidFill>
                <a:schemeClr val="bg1"/>
              </a:solidFill>
              <a:latin typeface="Arial" panose="020B0604020202020204" pitchFamily="34" charset="0"/>
            </a:endParaRPr>
          </a:p>
          <a:p>
            <a:r>
              <a:rPr lang="en-US" sz="2800" b="0" i="0" u="none" strike="noStrike" dirty="0" smtClean="0">
                <a:solidFill>
                  <a:schemeClr val="bg1"/>
                </a:solidFill>
                <a:effectLst/>
                <a:latin typeface="Arial" panose="020B0604020202020204" pitchFamily="34" charset="0"/>
              </a:rPr>
              <a:t>				Luke 6:32-36 (NRSV)</a:t>
            </a:r>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2123882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6885" y="227016"/>
            <a:ext cx="8506326" cy="7478970"/>
          </a:xfrm>
          <a:prstGeom prst="rect">
            <a:avLst/>
          </a:prstGeom>
        </p:spPr>
        <p:txBody>
          <a:bodyPr wrap="square">
            <a:spAutoFit/>
          </a:bodyPr>
          <a:lstStyle/>
          <a:p>
            <a:r>
              <a:rPr lang="en-US" sz="2400" b="0" i="0" u="none" strike="noStrike" dirty="0" smtClean="0">
                <a:solidFill>
                  <a:schemeClr val="bg1"/>
                </a:solidFill>
                <a:effectLst/>
                <a:latin typeface="Arial" panose="020B0604020202020204" pitchFamily="34" charset="0"/>
              </a:rPr>
              <a:t>“You’re familiar with the old written law, ‘Love your friend,’ and its unwritten companion, ‘Hate your enemy.’ I’m challenging that. I’m telling you to love your enemies. Let them bring out the best in you, not the worst. When someone gives you a hard time, respond with the energies of prayer, for then you are working out of your true selves, your God-created selves. This is what God does. He gives his best—the sun to warm and the rain to nourish—to everyone, regardless: the good and bad, the nice and nasty. If all you do is love the lovable, do you expect a bonus? Anybody can do that. If you simply say hello to those who greet you, do you expect a medal? Any run-of-the-mill sinner does that.</a:t>
            </a:r>
            <a:br>
              <a:rPr lang="en-US" sz="2400" b="0" i="0" u="none" strike="noStrike" dirty="0" smtClean="0">
                <a:solidFill>
                  <a:schemeClr val="bg1"/>
                </a:solidFill>
                <a:effectLst/>
                <a:latin typeface="Arial" panose="020B0604020202020204" pitchFamily="34" charset="0"/>
              </a:rPr>
            </a:br>
            <a:r>
              <a:rPr lang="en-US" sz="2400" b="0" i="0" u="none" strike="noStrike" dirty="0" smtClean="0">
                <a:solidFill>
                  <a:schemeClr val="bg1"/>
                </a:solidFill>
                <a:effectLst/>
                <a:latin typeface="Arial" panose="020B0604020202020204" pitchFamily="34" charset="0"/>
              </a:rPr>
              <a:t/>
            </a:r>
            <a:br>
              <a:rPr lang="en-US" sz="2400" b="0" i="0" u="none" strike="noStrike" dirty="0" smtClean="0">
                <a:solidFill>
                  <a:schemeClr val="bg1"/>
                </a:solidFill>
                <a:effectLst/>
                <a:latin typeface="Arial" panose="020B0604020202020204" pitchFamily="34" charset="0"/>
              </a:rPr>
            </a:br>
            <a:r>
              <a:rPr lang="en-US" sz="2400" b="0" i="0" u="none" strike="noStrike" dirty="0" smtClean="0">
                <a:solidFill>
                  <a:schemeClr val="bg1"/>
                </a:solidFill>
                <a:effectLst/>
                <a:latin typeface="Arial" panose="020B0604020202020204" pitchFamily="34" charset="0"/>
              </a:rPr>
              <a:t>“In a word, what I’m saying is, Grow up. You’re kingdom subjects. Now live like it. Live out your God-created identity. Live generously and graciously toward others, the way God lives toward you.”</a:t>
            </a:r>
          </a:p>
          <a:p>
            <a:r>
              <a:rPr lang="en-US" dirty="0" smtClean="0">
                <a:solidFill>
                  <a:schemeClr val="bg1"/>
                </a:solidFill>
                <a:latin typeface="Arial" panose="020B0604020202020204" pitchFamily="34" charset="0"/>
              </a:rPr>
              <a:t>				</a:t>
            </a:r>
            <a:r>
              <a:rPr lang="en-US" b="0" i="0" u="none" strike="noStrike" dirty="0" smtClean="0">
                <a:solidFill>
                  <a:schemeClr val="bg1"/>
                </a:solidFill>
                <a:effectLst/>
                <a:latin typeface="Arial" panose="020B0604020202020204" pitchFamily="34" charset="0"/>
              </a:rPr>
              <a:t> Matthew 5:43-48 The Message (MSG)</a:t>
            </a:r>
            <a:endParaRPr lang="en-US"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1966430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6568" y="192506"/>
            <a:ext cx="8831179" cy="7109639"/>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Every God-begotten person conquers the world’s ways. The conquering power that brings the world to its knees is our faith. The person who wins out over the world’s ways is simply the one who believes Jesus is the Son of God.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Jesus—the Divine Christ! He experienced a life-giving birth and a death-killing death. Not only birth from the womb, but baptismal birth of his ministry and sacrificial death. And all the while the Spirit is confirming the truth, the reality of God’s presence at Jesus’ baptism and crucifixion, bringing those occasions alive for us. A triple testimony: the Spirit, the Baptism, the Crucifixion. And the three in perfect agreement. 										</a:t>
            </a:r>
            <a:r>
              <a:rPr lang="en-US" b="0" i="0" u="none" strike="noStrike" dirty="0" smtClean="0">
                <a:solidFill>
                  <a:schemeClr val="bg1"/>
                </a:solidFill>
                <a:effectLst/>
                <a:latin typeface="Arial" panose="020B0604020202020204" pitchFamily="34" charset="0"/>
              </a:rPr>
              <a:t>1 John 5:4-8 (MSG)</a:t>
            </a:r>
            <a:endParaRPr lang="en-US"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1401280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081463" y="1732547"/>
            <a:ext cx="4920916" cy="2308324"/>
          </a:xfrm>
          <a:prstGeom prst="rect">
            <a:avLst/>
          </a:prstGeom>
        </p:spPr>
        <p:txBody>
          <a:bodyPr wrap="square">
            <a:spAutoFit/>
          </a:bodyPr>
          <a:lstStyle/>
          <a:p>
            <a:pPr algn="ctr"/>
            <a:r>
              <a:rPr lang="en-US" sz="4000" b="0" i="0" u="none" strike="noStrike" dirty="0" smtClean="0">
                <a:solidFill>
                  <a:schemeClr val="bg1"/>
                </a:solidFill>
                <a:effectLst/>
                <a:latin typeface="Arial" panose="020B0604020202020204" pitchFamily="34" charset="0"/>
              </a:rPr>
              <a:t>“I was in prison and you visited me.” </a:t>
            </a:r>
          </a:p>
          <a:p>
            <a:endParaRPr lang="en-US" sz="3600" dirty="0">
              <a:solidFill>
                <a:schemeClr val="bg1"/>
              </a:solidFill>
              <a:latin typeface="Arial" panose="020B0604020202020204" pitchFamily="34" charset="0"/>
            </a:endParaRPr>
          </a:p>
          <a:p>
            <a:r>
              <a:rPr lang="en-US" sz="2800" b="0" i="0" u="none" strike="noStrike" dirty="0" smtClean="0">
                <a:solidFill>
                  <a:schemeClr val="bg1"/>
                </a:solidFill>
                <a:effectLst/>
                <a:latin typeface="Arial" panose="020B0604020202020204" pitchFamily="34" charset="0"/>
              </a:rPr>
              <a:t>		Matthew 25:36</a:t>
            </a:r>
            <a:endParaRPr lang="en-US" sz="2800" dirty="0">
              <a:solidFill>
                <a:schemeClr val="bg1"/>
              </a:solidFill>
            </a:endParaRPr>
          </a:p>
        </p:txBody>
      </p:sp>
    </p:spTree>
    <p:extLst>
      <p:ext uri="{BB962C8B-B14F-4D97-AF65-F5344CB8AC3E}">
        <p14:creationId xmlns:p14="http://schemas.microsoft.com/office/powerpoint/2010/main" val="532845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8758" y="160144"/>
            <a:ext cx="8686799" cy="2492990"/>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This is the love of God: we keep God’s commandments. God’s commandments are not difficult, </a:t>
            </a:r>
            <a:r>
              <a:rPr lang="en-US"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1 John 5:3 (CEB)</a:t>
            </a:r>
            <a:endParaRPr lang="en-US" sz="2400" b="0" dirty="0" smtClean="0">
              <a:solidFill>
                <a:schemeClr val="bg1"/>
              </a:solidFill>
              <a:effectLst/>
            </a:endParaRPr>
          </a:p>
          <a:p>
            <a:r>
              <a:rPr lang="en-US" b="0" dirty="0" smtClean="0">
                <a:solidFill>
                  <a:schemeClr val="bg1"/>
                </a:solidFill>
                <a:effectLst/>
              </a:rPr>
              <a:t/>
            </a:r>
            <a:br>
              <a:rPr lang="en-US" b="0" dirty="0" smtClean="0">
                <a:solidFill>
                  <a:schemeClr val="bg1"/>
                </a:solidFill>
                <a:effectLst/>
              </a:rPr>
            </a:br>
            <a:r>
              <a:rPr lang="en-US" b="0" dirty="0" smtClean="0">
                <a:solidFill>
                  <a:schemeClr val="bg1"/>
                </a:solidFill>
                <a:effectLst/>
              </a:rPr>
              <a:t/>
            </a:r>
            <a:br>
              <a:rPr lang="en-US" b="0" dirty="0" smtClean="0">
                <a:solidFill>
                  <a:schemeClr val="bg1"/>
                </a:solidFill>
                <a:effectLst/>
              </a:rPr>
            </a:br>
            <a:r>
              <a:rPr lang="en-US" dirty="0" smtClean="0"/>
              <a:t/>
            </a:r>
            <a:br>
              <a:rPr lang="en-US" dirty="0" smtClean="0"/>
            </a:br>
            <a:endParaRPr lang="en-US" dirty="0"/>
          </a:p>
        </p:txBody>
      </p:sp>
    </p:spTree>
    <p:extLst>
      <p:ext uri="{BB962C8B-B14F-4D97-AF65-F5344CB8AC3E}">
        <p14:creationId xmlns:p14="http://schemas.microsoft.com/office/powerpoint/2010/main" val="1909814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TotalTime>
  <Words>544</Words>
  <Application>Microsoft Office PowerPoint</Application>
  <PresentationFormat>On-screen Show (4:3)</PresentationFormat>
  <Paragraphs>28</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Antrosio</dc:creator>
  <cp:lastModifiedBy>Renee Antrosio</cp:lastModifiedBy>
  <cp:revision>5</cp:revision>
  <dcterms:created xsi:type="dcterms:W3CDTF">2018-11-10T16:25:30Z</dcterms:created>
  <dcterms:modified xsi:type="dcterms:W3CDTF">2018-11-10T17:47:11Z</dcterms:modified>
</cp:coreProperties>
</file>