
<file path=[Content_Types].xml><?xml version="1.0" encoding="utf-8"?>
<Types xmlns="http://schemas.openxmlformats.org/package/2006/content-types">
  <Default Extension="xml" ContentType="application/xml"/>
  <Default Extension="jpeg" ContentType="image/jpeg"/>
  <Default Extension="tif" ContentType="image/tif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0" r:id="rId2"/>
    <p:sldId id="257" r:id="rId3"/>
    <p:sldId id="258" r:id="rId4"/>
    <p:sldId id="259" r:id="rId5"/>
    <p:sldId id="260" r:id="rId6"/>
    <p:sldId id="261" r:id="rId7"/>
    <p:sldId id="262" r:id="rId8"/>
    <p:sldId id="263" r:id="rId9"/>
    <p:sldId id="264" r:id="rId10"/>
    <p:sldId id="265" r:id="rId11"/>
    <p:sldId id="266" r:id="rId12"/>
    <p:sldId id="267" r:id="rId13"/>
    <p:sldId id="269" r:id="rId14"/>
    <p:sldId id="271" r:id="rId15"/>
    <p:sldId id="272" r:id="rId16"/>
    <p:sldId id="274"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6" autoAdjust="0"/>
    <p:restoredTop sz="94660"/>
  </p:normalViewPr>
  <p:slideViewPr>
    <p:cSldViewPr snapToGrid="0">
      <p:cViewPr varScale="1">
        <p:scale>
          <a:sx n="111" d="100"/>
          <a:sy n="111" d="100"/>
        </p:scale>
        <p:origin x="18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A17F1-F735-654B-B8CF-F84426021432}" type="datetimeFigureOut">
              <a:rPr lang="en-US" smtClean="0"/>
              <a:t>3/3/19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33324-106B-194E-B1A0-611D518C36F7}" type="slidenum">
              <a:rPr lang="en-US" smtClean="0"/>
              <a:t>‹#›</a:t>
            </a:fld>
            <a:endParaRPr lang="en-US"/>
          </a:p>
        </p:txBody>
      </p:sp>
    </p:spTree>
    <p:extLst>
      <p:ext uri="{BB962C8B-B14F-4D97-AF65-F5344CB8AC3E}">
        <p14:creationId xmlns:p14="http://schemas.microsoft.com/office/powerpoint/2010/main" val="163978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a:t>
            </a:fld>
            <a:endParaRPr lang="en-US"/>
          </a:p>
        </p:txBody>
      </p:sp>
    </p:spTree>
    <p:extLst>
      <p:ext uri="{BB962C8B-B14F-4D97-AF65-F5344CB8AC3E}">
        <p14:creationId xmlns:p14="http://schemas.microsoft.com/office/powerpoint/2010/main" val="114574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10</a:t>
            </a:fld>
            <a:endParaRPr lang="en-US"/>
          </a:p>
        </p:txBody>
      </p:sp>
    </p:spTree>
    <p:extLst>
      <p:ext uri="{BB962C8B-B14F-4D97-AF65-F5344CB8AC3E}">
        <p14:creationId xmlns:p14="http://schemas.microsoft.com/office/powerpoint/2010/main" val="128528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11</a:t>
            </a:fld>
            <a:endParaRPr lang="en-US"/>
          </a:p>
        </p:txBody>
      </p:sp>
    </p:spTree>
    <p:extLst>
      <p:ext uri="{BB962C8B-B14F-4D97-AF65-F5344CB8AC3E}">
        <p14:creationId xmlns:p14="http://schemas.microsoft.com/office/powerpoint/2010/main" val="185560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12</a:t>
            </a:fld>
            <a:endParaRPr lang="en-US"/>
          </a:p>
        </p:txBody>
      </p:sp>
    </p:spTree>
    <p:extLst>
      <p:ext uri="{BB962C8B-B14F-4D97-AF65-F5344CB8AC3E}">
        <p14:creationId xmlns:p14="http://schemas.microsoft.com/office/powerpoint/2010/main" val="56473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13</a:t>
            </a:fld>
            <a:endParaRPr lang="en-US"/>
          </a:p>
        </p:txBody>
      </p:sp>
    </p:spTree>
    <p:extLst>
      <p:ext uri="{BB962C8B-B14F-4D97-AF65-F5344CB8AC3E}">
        <p14:creationId xmlns:p14="http://schemas.microsoft.com/office/powerpoint/2010/main" val="1717966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14</a:t>
            </a:fld>
            <a:endParaRPr lang="en-US"/>
          </a:p>
        </p:txBody>
      </p:sp>
    </p:spTree>
    <p:extLst>
      <p:ext uri="{BB962C8B-B14F-4D97-AF65-F5344CB8AC3E}">
        <p14:creationId xmlns:p14="http://schemas.microsoft.com/office/powerpoint/2010/main" val="951331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15</a:t>
            </a:fld>
            <a:endParaRPr lang="en-US"/>
          </a:p>
        </p:txBody>
      </p:sp>
    </p:spTree>
    <p:extLst>
      <p:ext uri="{BB962C8B-B14F-4D97-AF65-F5344CB8AC3E}">
        <p14:creationId xmlns:p14="http://schemas.microsoft.com/office/powerpoint/2010/main" val="101586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16</a:t>
            </a:fld>
            <a:endParaRPr lang="en-US"/>
          </a:p>
        </p:txBody>
      </p:sp>
    </p:spTree>
    <p:extLst>
      <p:ext uri="{BB962C8B-B14F-4D97-AF65-F5344CB8AC3E}">
        <p14:creationId xmlns:p14="http://schemas.microsoft.com/office/powerpoint/2010/main" val="577119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17</a:t>
            </a:fld>
            <a:endParaRPr lang="en-US"/>
          </a:p>
        </p:txBody>
      </p:sp>
    </p:spTree>
    <p:extLst>
      <p:ext uri="{BB962C8B-B14F-4D97-AF65-F5344CB8AC3E}">
        <p14:creationId xmlns:p14="http://schemas.microsoft.com/office/powerpoint/2010/main" val="108206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2</a:t>
            </a:fld>
            <a:endParaRPr lang="en-US"/>
          </a:p>
        </p:txBody>
      </p:sp>
    </p:spTree>
    <p:extLst>
      <p:ext uri="{BB962C8B-B14F-4D97-AF65-F5344CB8AC3E}">
        <p14:creationId xmlns:p14="http://schemas.microsoft.com/office/powerpoint/2010/main" val="1277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3</a:t>
            </a:fld>
            <a:endParaRPr lang="en-US"/>
          </a:p>
        </p:txBody>
      </p:sp>
    </p:spTree>
    <p:extLst>
      <p:ext uri="{BB962C8B-B14F-4D97-AF65-F5344CB8AC3E}">
        <p14:creationId xmlns:p14="http://schemas.microsoft.com/office/powerpoint/2010/main" val="2056425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4</a:t>
            </a:fld>
            <a:endParaRPr lang="en-US"/>
          </a:p>
        </p:txBody>
      </p:sp>
    </p:spTree>
    <p:extLst>
      <p:ext uri="{BB962C8B-B14F-4D97-AF65-F5344CB8AC3E}">
        <p14:creationId xmlns:p14="http://schemas.microsoft.com/office/powerpoint/2010/main" val="740555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5</a:t>
            </a:fld>
            <a:endParaRPr lang="en-US"/>
          </a:p>
        </p:txBody>
      </p:sp>
    </p:spTree>
    <p:extLst>
      <p:ext uri="{BB962C8B-B14F-4D97-AF65-F5344CB8AC3E}">
        <p14:creationId xmlns:p14="http://schemas.microsoft.com/office/powerpoint/2010/main" val="184455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6</a:t>
            </a:fld>
            <a:endParaRPr lang="en-US"/>
          </a:p>
        </p:txBody>
      </p:sp>
    </p:spTree>
    <p:extLst>
      <p:ext uri="{BB962C8B-B14F-4D97-AF65-F5344CB8AC3E}">
        <p14:creationId xmlns:p14="http://schemas.microsoft.com/office/powerpoint/2010/main" val="34630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7</a:t>
            </a:fld>
            <a:endParaRPr lang="en-US"/>
          </a:p>
        </p:txBody>
      </p:sp>
    </p:spTree>
    <p:extLst>
      <p:ext uri="{BB962C8B-B14F-4D97-AF65-F5344CB8AC3E}">
        <p14:creationId xmlns:p14="http://schemas.microsoft.com/office/powerpoint/2010/main" val="74461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8</a:t>
            </a:fld>
            <a:endParaRPr lang="en-US"/>
          </a:p>
        </p:txBody>
      </p:sp>
    </p:spTree>
    <p:extLst>
      <p:ext uri="{BB962C8B-B14F-4D97-AF65-F5344CB8AC3E}">
        <p14:creationId xmlns:p14="http://schemas.microsoft.com/office/powerpoint/2010/main" val="131620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A33324-106B-194E-B1A0-611D518C36F7}" type="slidenum">
              <a:rPr lang="en-US" smtClean="0"/>
              <a:t>9</a:t>
            </a:fld>
            <a:endParaRPr lang="en-US"/>
          </a:p>
        </p:txBody>
      </p:sp>
    </p:spTree>
    <p:extLst>
      <p:ext uri="{BB962C8B-B14F-4D97-AF65-F5344CB8AC3E}">
        <p14:creationId xmlns:p14="http://schemas.microsoft.com/office/powerpoint/2010/main" val="18636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08B61D-F02A-47B6-B018-86745F81C6D6}"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3668513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08B61D-F02A-47B6-B018-86745F81C6D6}"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2039144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08B61D-F02A-47B6-B018-86745F81C6D6}"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332733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EA43BE58-813F-4D03-87F1-5A7708ED6326}"/>
              </a:ext>
            </a:extLst>
          </p:cNvPr>
          <p:cNvSpPr/>
          <p:nvPr userDrawn="1"/>
        </p:nvSpPr>
        <p:spPr>
          <a:xfrm rot="10800000">
            <a:off x="181646" y="54131"/>
            <a:ext cx="5129976" cy="537429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ZA" sz="1350" dirty="0"/>
          </a:p>
        </p:txBody>
      </p:sp>
      <p:sp>
        <p:nvSpPr>
          <p:cNvPr id="2" name="Title 1">
            <a:extLst>
              <a:ext uri="{FF2B5EF4-FFF2-40B4-BE49-F238E27FC236}">
                <a16:creationId xmlns="" xmlns:a16="http://schemas.microsoft.com/office/drawing/2014/main" id="{5A2515AF-700C-45E8-AA05-EBCBEACBF236}"/>
              </a:ext>
            </a:extLst>
          </p:cNvPr>
          <p:cNvSpPr>
            <a:spLocks noGrp="1"/>
          </p:cNvSpPr>
          <p:nvPr>
            <p:ph type="ctrTitle"/>
          </p:nvPr>
        </p:nvSpPr>
        <p:spPr>
          <a:xfrm>
            <a:off x="5378297" y="3133725"/>
            <a:ext cx="3074390" cy="2078700"/>
          </a:xfrm>
        </p:spPr>
        <p:txBody>
          <a:bodyPr anchor="b"/>
          <a:lstStyle>
            <a:lvl1pPr algn="r">
              <a:lnSpc>
                <a:spcPts val="3750"/>
              </a:lnSpc>
              <a:defRPr sz="3300" cap="all" baseline="0">
                <a:solidFill>
                  <a:schemeClr val="bg1"/>
                </a:solidFill>
              </a:defRPr>
            </a:lvl1pPr>
          </a:lstStyle>
          <a:p>
            <a:r>
              <a:rPr lang="en-US"/>
              <a:t>Click to edit Master title style</a:t>
            </a:r>
            <a:endParaRPr lang="en-ZA" dirty="0"/>
          </a:p>
        </p:txBody>
      </p:sp>
      <p:sp>
        <p:nvSpPr>
          <p:cNvPr id="3" name="Subtitle 2">
            <a:extLst>
              <a:ext uri="{FF2B5EF4-FFF2-40B4-BE49-F238E27FC236}">
                <a16:creationId xmlns="" xmlns:a16="http://schemas.microsoft.com/office/drawing/2014/main" id="{B89FC95D-4CD8-4192-B0C2-D1B82FBB1DC4}"/>
              </a:ext>
            </a:extLst>
          </p:cNvPr>
          <p:cNvSpPr>
            <a:spLocks noGrp="1"/>
          </p:cNvSpPr>
          <p:nvPr>
            <p:ph type="subTitle" idx="1"/>
          </p:nvPr>
        </p:nvSpPr>
        <p:spPr>
          <a:xfrm>
            <a:off x="5378297" y="5428424"/>
            <a:ext cx="3074390" cy="1048939"/>
          </a:xfrm>
        </p:spPr>
        <p:txBody>
          <a:bodyPr/>
          <a:lstStyle>
            <a:lvl1pPr marL="0" indent="0" algn="r">
              <a:buNone/>
              <a:defRPr sz="15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dirty="0"/>
          </a:p>
        </p:txBody>
      </p:sp>
      <p:sp>
        <p:nvSpPr>
          <p:cNvPr id="9" name="Picture Placeholder 8">
            <a:extLst>
              <a:ext uri="{FF2B5EF4-FFF2-40B4-BE49-F238E27FC236}">
                <a16:creationId xmlns="" xmlns:a16="http://schemas.microsoft.com/office/drawing/2014/main" id="{820DE84E-DA13-4173-AAC9-86C27FFB14DE}"/>
              </a:ext>
            </a:extLst>
          </p:cNvPr>
          <p:cNvSpPr>
            <a:spLocks noGrp="1"/>
          </p:cNvSpPr>
          <p:nvPr>
            <p:ph type="pic" sz="quarter" idx="10" hasCustomPrompt="1"/>
          </p:nvPr>
        </p:nvSpPr>
        <p:spPr>
          <a:xfrm>
            <a:off x="856884" y="842713"/>
            <a:ext cx="3779500"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GB" dirty="0"/>
              <a:t>Insert or Drag &amp; Drop Your Photo</a:t>
            </a:r>
            <a:endParaRPr lang="en-ZA" dirty="0"/>
          </a:p>
        </p:txBody>
      </p:sp>
    </p:spTree>
    <p:extLst>
      <p:ext uri="{BB962C8B-B14F-4D97-AF65-F5344CB8AC3E}">
        <p14:creationId xmlns:p14="http://schemas.microsoft.com/office/powerpoint/2010/main" val="93690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08B61D-F02A-47B6-B018-86745F81C6D6}"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329388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08B61D-F02A-47B6-B018-86745F81C6D6}"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2237221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08B61D-F02A-47B6-B018-86745F81C6D6}"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36612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08B61D-F02A-47B6-B018-86745F81C6D6}" type="datetimeFigureOut">
              <a:rPr lang="en-US" smtClean="0"/>
              <a:t>3/3/19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401481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08B61D-F02A-47B6-B018-86745F81C6D6}" type="datetimeFigureOut">
              <a:rPr lang="en-US" smtClean="0"/>
              <a:t>3/3/19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233277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8B61D-F02A-47B6-B018-86745F81C6D6}" type="datetimeFigureOut">
              <a:rPr lang="en-US" smtClean="0"/>
              <a:t>3/3/19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143971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8B61D-F02A-47B6-B018-86745F81C6D6}"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27337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8B61D-F02A-47B6-B018-86745F81C6D6}"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2C7A6-C31C-40CC-9CC8-1B4F0493DF80}" type="slidenum">
              <a:rPr lang="en-US" smtClean="0"/>
              <a:t>‹#›</a:t>
            </a:fld>
            <a:endParaRPr lang="en-US"/>
          </a:p>
        </p:txBody>
      </p:sp>
    </p:spTree>
    <p:extLst>
      <p:ext uri="{BB962C8B-B14F-4D97-AF65-F5344CB8AC3E}">
        <p14:creationId xmlns:p14="http://schemas.microsoft.com/office/powerpoint/2010/main" val="18557061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8B61D-F02A-47B6-B018-86745F81C6D6}" type="datetimeFigureOut">
              <a:rPr lang="en-US" smtClean="0"/>
              <a:t>3/3/19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2C7A6-C31C-40CC-9CC8-1B4F0493DF80}" type="slidenum">
              <a:rPr lang="en-US" smtClean="0"/>
              <a:t>‹#›</a:t>
            </a:fld>
            <a:endParaRPr lang="en-US"/>
          </a:p>
        </p:txBody>
      </p:sp>
    </p:spTree>
    <p:extLst>
      <p:ext uri="{BB962C8B-B14F-4D97-AF65-F5344CB8AC3E}">
        <p14:creationId xmlns:p14="http://schemas.microsoft.com/office/powerpoint/2010/main" val="31033550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qchristian.us3.list-manage.com/track/click?u=35cc911773b35723ef57b847e&amp;id=61e32057b6&amp;e=3266a0fb1e" TargetMode="External"/><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92127" cy="6858000"/>
          </a:xfrm>
          <a:prstGeom prst="rect">
            <a:avLst/>
          </a:prstGeom>
        </p:spPr>
      </p:pic>
    </p:spTree>
    <p:extLst>
      <p:ext uri="{BB962C8B-B14F-4D97-AF65-F5344CB8AC3E}">
        <p14:creationId xmlns:p14="http://schemas.microsoft.com/office/powerpoint/2010/main" val="3186402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469232" y="228600"/>
            <a:ext cx="8674768" cy="5970865"/>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Isn’t this the fast I choose: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releasing wicked restraints, </a:t>
            </a:r>
          </a:p>
          <a:p>
            <a:r>
              <a:rPr lang="en-US" sz="2800" dirty="0">
                <a:solidFill>
                  <a:schemeClr val="bg1"/>
                </a:solidFill>
                <a:latin typeface="Arial" panose="020B0604020202020204" pitchFamily="34" charset="0"/>
              </a:rPr>
              <a:t> </a:t>
            </a:r>
            <a:r>
              <a:rPr lang="en-US" sz="2800" dirty="0" smtClean="0">
                <a:solidFill>
                  <a:schemeClr val="bg1"/>
                </a:solidFill>
                <a:latin typeface="Arial" panose="020B0604020202020204" pitchFamily="34" charset="0"/>
              </a:rPr>
              <a:t>  </a:t>
            </a:r>
            <a:r>
              <a:rPr lang="en-US" sz="2800" b="0" i="0" u="none" strike="noStrike" dirty="0" smtClean="0">
                <a:solidFill>
                  <a:schemeClr val="bg1"/>
                </a:solidFill>
                <a:effectLst/>
                <a:latin typeface="Arial" panose="020B0604020202020204" pitchFamily="34" charset="0"/>
              </a:rPr>
              <a:t>untying the ropes of a yoke,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setting free the mistreated,</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breaking every yoke?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Isn’t it sharing your bread with the hungry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bringing the homeless poor into your house,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covering the naked when you see them,</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not hiding from your own family?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Then your light will break out like the dawn,</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you will be healed quickly.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Your own righteousness will walk before you,</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the Lord’s glory will be your rear guard.</a:t>
            </a:r>
            <a:r>
              <a:rPr lang="en-US" b="0" i="0" u="none" strike="noStrike" dirty="0" smtClean="0">
                <a:solidFill>
                  <a:srgbClr val="000000"/>
                </a:solidFill>
                <a:effectLst/>
                <a:latin typeface="Arial" panose="020B0604020202020204" pitchFamily="34" charset="0"/>
              </a:rPr>
              <a:t/>
            </a:r>
            <a:br>
              <a:rPr lang="en-US" b="0" i="0" u="none" strike="noStrike" dirty="0" smtClean="0">
                <a:solidFill>
                  <a:srgbClr val="000000"/>
                </a:solidFill>
                <a:effectLst/>
                <a:latin typeface="Arial" panose="020B0604020202020204" pitchFamily="34" charset="0"/>
              </a:rPr>
            </a:br>
            <a:endParaRPr lang="en-US" dirty="0"/>
          </a:p>
        </p:txBody>
      </p:sp>
    </p:spTree>
    <p:extLst>
      <p:ext uri="{BB962C8B-B14F-4D97-AF65-F5344CB8AC3E}">
        <p14:creationId xmlns:p14="http://schemas.microsoft.com/office/powerpoint/2010/main" val="248356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33137" y="385011"/>
            <a:ext cx="8626642" cy="5109091"/>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Then you will call, and the Lord will answer;</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you will cry for help, and God will say, “I’m here.”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If you remove the oppression from among you,</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the finger-pointing, the wicked speech;</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if you open your heart to the hungry,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provide abundantly for those who are afflicted,</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your light will shine in the darkness,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your gloom will be like the noon.</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The Lord will guide you continually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provide for you, even in parched places.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He will rescue your bones.</a:t>
            </a:r>
            <a:r>
              <a:rPr lang="en-US" b="0" i="0" u="none" strike="noStrike" dirty="0" smtClean="0">
                <a:solidFill>
                  <a:srgbClr val="000000"/>
                </a:solidFill>
                <a:effectLst/>
                <a:latin typeface="Arial" panose="020B0604020202020204" pitchFamily="34" charset="0"/>
              </a:rPr>
              <a:t/>
            </a:r>
            <a:br>
              <a:rPr lang="en-US" b="0" i="0" u="none" strike="noStrike" dirty="0" smtClean="0">
                <a:solidFill>
                  <a:srgbClr val="000000"/>
                </a:solidFill>
                <a:effectLst/>
                <a:latin typeface="Arial" panose="020B0604020202020204" pitchFamily="34" charset="0"/>
              </a:rPr>
            </a:br>
            <a:endParaRPr lang="en-US" dirty="0"/>
          </a:p>
        </p:txBody>
      </p:sp>
    </p:spTree>
    <p:extLst>
      <p:ext uri="{BB962C8B-B14F-4D97-AF65-F5344CB8AC3E}">
        <p14:creationId xmlns:p14="http://schemas.microsoft.com/office/powerpoint/2010/main" val="359604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6884" y="348916"/>
            <a:ext cx="8626642" cy="4924425"/>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You will be like a watered garden,</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like a spring of water that won’t run dry.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They will rebuild ancient ruins on your account;</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the foundations of generations past you will restore.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You will be called Mender of Broken Walls,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Restorer of Livable Streets. </a:t>
            </a:r>
          </a:p>
          <a:p>
            <a:endParaRPr lang="en-US" sz="2800" dirty="0">
              <a:solidFill>
                <a:schemeClr val="bg1"/>
              </a:solidFill>
              <a:latin typeface="Arial" panose="020B0604020202020204" pitchFamily="34" charset="0"/>
            </a:endParaRPr>
          </a:p>
          <a:p>
            <a:endParaRPr lang="en-US" sz="2800" b="0" i="0" u="none" strike="noStrike" dirty="0" smtClean="0">
              <a:solidFill>
                <a:schemeClr val="bg1"/>
              </a:solidFill>
              <a:effectLst/>
              <a:latin typeface="Arial" panose="020B0604020202020204" pitchFamily="34" charset="0"/>
            </a:endParaRPr>
          </a:p>
          <a:p>
            <a:endParaRPr lang="en-US" sz="2400" dirty="0" smtClean="0">
              <a:solidFill>
                <a:schemeClr val="bg1"/>
              </a:solidFill>
              <a:latin typeface="Arial" panose="020B0604020202020204" pitchFamily="34" charset="0"/>
            </a:endParaRPr>
          </a:p>
          <a:p>
            <a:endParaRPr lang="en-US" sz="2400" dirty="0">
              <a:solidFill>
                <a:schemeClr val="bg1"/>
              </a:solidFill>
              <a:latin typeface="Arial" panose="020B0604020202020204" pitchFamily="34" charset="0"/>
            </a:endParaRPr>
          </a:p>
          <a:p>
            <a:r>
              <a:rPr lang="en-US" sz="2400" dirty="0" smtClean="0">
                <a:solidFill>
                  <a:schemeClr val="bg1"/>
                </a:solidFill>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Isaiah 58:1-12 (CEB)</a:t>
            </a:r>
            <a:r>
              <a:rPr lang="en-US" b="0" i="0" u="none" strike="noStrike" dirty="0" smtClean="0">
                <a:solidFill>
                  <a:schemeClr val="bg1"/>
                </a:solidFill>
                <a:effectLst/>
                <a:latin typeface="Arial" panose="020B0604020202020204" pitchFamily="34" charset="0"/>
              </a:rPr>
              <a:t/>
            </a:r>
            <a:br>
              <a:rPr lang="en-US" b="0" i="0" u="none" strike="noStrike" dirty="0" smtClean="0">
                <a:solidFill>
                  <a:schemeClr val="bg1"/>
                </a:solidFill>
                <a:effectLst/>
                <a:latin typeface="Arial" panose="020B0604020202020204" pitchFamily="34" charset="0"/>
              </a:rPr>
            </a:br>
            <a:endParaRPr lang="en-US" dirty="0">
              <a:solidFill>
                <a:schemeClr val="bg1"/>
              </a:solidFill>
            </a:endParaRPr>
          </a:p>
        </p:txBody>
      </p:sp>
    </p:spTree>
    <p:extLst>
      <p:ext uri="{BB962C8B-B14F-4D97-AF65-F5344CB8AC3E}">
        <p14:creationId xmlns:p14="http://schemas.microsoft.com/office/powerpoint/2010/main" val="1304525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21106" y="312821"/>
            <a:ext cx="8386011" cy="6401753"/>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Jesus said to everyone, “All who want to come after me must say no to themselves, take up their cross daily, and follow me. All who want to save their lives will lose them. But all who lose their lives because of me will save them. What advantage do people have if they gain the whole world for themselves yet perish or lose their lives? Whoever is ashamed of me and my words, the Human One will be ashamed of that person when he comes in his glory and in the glory of the Father and of the holy angels. I assure you that some standing here won’t die before they see God’s kingdom.” </a:t>
            </a:r>
          </a:p>
          <a:p>
            <a:endParaRPr lang="en-US" sz="2800" dirty="0">
              <a:solidFill>
                <a:schemeClr val="bg1"/>
              </a:solidFill>
              <a:latin typeface="Arial" panose="020B0604020202020204" pitchFamily="34" charset="0"/>
            </a:endParaRPr>
          </a:p>
          <a:p>
            <a:r>
              <a:rPr lang="en-US" sz="2800"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Luke 9:23-27 (CEB)</a:t>
            </a:r>
            <a:r>
              <a:rPr lang="en-US" sz="2800" b="0" i="0" u="none" strike="noStrike" dirty="0" smtClean="0">
                <a:solidFill>
                  <a:schemeClr val="bg1"/>
                </a:solidFill>
                <a:effectLst/>
                <a:latin typeface="Arial" panose="020B0604020202020204" pitchFamily="34" charset="0"/>
              </a:rPr>
              <a:t/>
            </a:r>
            <a:br>
              <a:rPr lang="en-US" sz="2800" b="0" i="0" u="none" strike="noStrike" dirty="0" smtClean="0">
                <a:solidFill>
                  <a:schemeClr val="bg1"/>
                </a:solidFill>
                <a:effectLst/>
                <a:latin typeface="Arial" panose="020B0604020202020204" pitchFamily="34" charset="0"/>
              </a:rPr>
            </a:br>
            <a:endParaRPr lang="en-US" dirty="0">
              <a:solidFill>
                <a:schemeClr val="bg1"/>
              </a:solidFill>
            </a:endParaRPr>
          </a:p>
        </p:txBody>
      </p:sp>
    </p:spTree>
    <p:extLst>
      <p:ext uri="{BB962C8B-B14F-4D97-AF65-F5344CB8AC3E}">
        <p14:creationId xmlns:p14="http://schemas.microsoft.com/office/powerpoint/2010/main" val="4109940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178A0520-36DB-4CF2-AE3A-5DFDAF9E6BBE}"/>
              </a:ext>
            </a:extLst>
          </p:cNvPr>
          <p:cNvPicPr>
            <a:picLocks noGrp="1" noChangeAspect="1"/>
          </p:cNvPicPr>
          <p:nvPr>
            <p:ph type="pic" sz="quarter" idx="10"/>
          </p:nvPr>
        </p:nvPicPr>
        <p:blipFill>
          <a:blip r:embed="rId3"/>
          <a:stretch>
            <a:fillRect/>
          </a:stretch>
        </p:blipFill>
        <p:spPr>
          <a:xfrm>
            <a:off x="485947" y="700823"/>
            <a:ext cx="4325321" cy="3776286"/>
          </a:xfrm>
        </p:spPr>
      </p:pic>
      <p:pic>
        <p:nvPicPr>
          <p:cNvPr id="11" name="Content Placeholder 9">
            <a:extLst>
              <a:ext uri="{FF2B5EF4-FFF2-40B4-BE49-F238E27FC236}">
                <a16:creationId xmlns="" xmlns:a16="http://schemas.microsoft.com/office/drawing/2014/main" id="{F5474C53-C898-4F10-A0E8-E1928B634572}"/>
              </a:ext>
            </a:extLst>
          </p:cNvPr>
          <p:cNvPicPr>
            <a:picLocks noChangeAspect="1"/>
          </p:cNvPicPr>
          <p:nvPr/>
        </p:nvPicPr>
        <p:blipFill>
          <a:blip r:embed="rId4"/>
          <a:stretch>
            <a:fillRect/>
          </a:stretch>
        </p:blipFill>
        <p:spPr>
          <a:xfrm>
            <a:off x="6127923" y="1801841"/>
            <a:ext cx="2227487" cy="3526855"/>
          </a:xfrm>
          <a:prstGeom prst="rect">
            <a:avLst/>
          </a:prstGeom>
        </p:spPr>
      </p:pic>
      <p:pic>
        <p:nvPicPr>
          <p:cNvPr id="12" name="Picture 11">
            <a:extLst>
              <a:ext uri="{FF2B5EF4-FFF2-40B4-BE49-F238E27FC236}">
                <a16:creationId xmlns="" xmlns:a16="http://schemas.microsoft.com/office/drawing/2014/main" id="{2B558B74-2415-456F-89DE-D5F7269437B9}"/>
              </a:ext>
            </a:extLst>
          </p:cNvPr>
          <p:cNvPicPr>
            <a:picLocks noChangeAspect="1"/>
          </p:cNvPicPr>
          <p:nvPr/>
        </p:nvPicPr>
        <p:blipFill>
          <a:blip r:embed="rId5"/>
          <a:stretch>
            <a:fillRect/>
          </a:stretch>
        </p:blipFill>
        <p:spPr>
          <a:xfrm>
            <a:off x="3205975" y="5732375"/>
            <a:ext cx="2732049" cy="657716"/>
          </a:xfrm>
          <a:prstGeom prst="rect">
            <a:avLst/>
          </a:prstGeom>
          <a:solidFill>
            <a:schemeClr val="accent1">
              <a:lumMod val="60000"/>
              <a:lumOff val="40000"/>
            </a:schemeClr>
          </a:solidFill>
        </p:spPr>
      </p:pic>
      <p:sp>
        <p:nvSpPr>
          <p:cNvPr id="13" name="Title 1">
            <a:extLst>
              <a:ext uri="{FF2B5EF4-FFF2-40B4-BE49-F238E27FC236}">
                <a16:creationId xmlns="" xmlns:a16="http://schemas.microsoft.com/office/drawing/2014/main" id="{4A8F8E3A-6C8E-4FEA-B0ED-F5142C6D53A0}"/>
              </a:ext>
            </a:extLst>
          </p:cNvPr>
          <p:cNvSpPr txBox="1">
            <a:spLocks/>
          </p:cNvSpPr>
          <p:nvPr/>
        </p:nvSpPr>
        <p:spPr>
          <a:xfrm>
            <a:off x="1224951" y="4095118"/>
            <a:ext cx="2976114" cy="1233578"/>
          </a:xfrm>
          <a:prstGeom prst="rect">
            <a:avLst/>
          </a:prstGeom>
        </p:spPr>
        <p:txBody>
          <a:bodyPr vert="horz" lIns="0" tIns="0" rIns="0" bIns="0" rtlCol="0" anchor="b">
            <a:noAutofit/>
          </a:bodyPr>
          <a:lstStyle>
            <a:lvl1pPr algn="r" defTabSz="685800" rtl="0" eaLnBrk="1" latinLnBrk="0" hangingPunct="1">
              <a:lnSpc>
                <a:spcPts val="3750"/>
              </a:lnSpc>
              <a:spcBef>
                <a:spcPct val="0"/>
              </a:spcBef>
              <a:buNone/>
              <a:defRPr lang="en-ZA" sz="3300" b="1" kern="1200" cap="all" spc="-113" baseline="0">
                <a:solidFill>
                  <a:schemeClr val="bg1"/>
                </a:solidFill>
                <a:latin typeface="+mj-lt"/>
                <a:ea typeface="+mj-ea"/>
                <a:cs typeface="+mj-cs"/>
              </a:defRPr>
            </a:lvl1pPr>
          </a:lstStyle>
          <a:p>
            <a:pPr marL="0" marR="0" lvl="0" indent="0" algn="r" defTabSz="685800" rtl="0" eaLnBrk="1" fontAlgn="auto" latinLnBrk="0" hangingPunct="1">
              <a:lnSpc>
                <a:spcPts val="3750"/>
              </a:lnSpc>
              <a:spcBef>
                <a:spcPct val="0"/>
              </a:spcBef>
              <a:spcAft>
                <a:spcPts val="0"/>
              </a:spcAft>
              <a:buClrTx/>
              <a:buSzTx/>
              <a:buFontTx/>
              <a:buNone/>
              <a:tabLst/>
              <a:defRPr/>
            </a:pPr>
            <a:r>
              <a:rPr kumimoji="0" lang="en-US" sz="3300" b="1" i="0" u="none" strike="noStrike" kern="1200" cap="none" spc="-113" normalizeH="0" baseline="0" noProof="0" dirty="0">
                <a:ln>
                  <a:noFill/>
                </a:ln>
                <a:solidFill>
                  <a:srgbClr val="2C567A">
                    <a:lumMod val="75000"/>
                  </a:srgbClr>
                </a:solidFill>
                <a:effectLst/>
                <a:uLnTx/>
                <a:uFillTx/>
                <a:latin typeface="Corbel"/>
                <a:ea typeface="+mj-ea"/>
                <a:cs typeface="+mj-cs"/>
              </a:rPr>
              <a:t>Bryan Stevenson</a:t>
            </a:r>
            <a:r>
              <a:rPr kumimoji="0" lang="en-US" sz="3300" b="1" i="0" u="none" strike="noStrike" kern="1200" cap="all" spc="-113" normalizeH="0" baseline="0" noProof="0" dirty="0">
                <a:ln>
                  <a:noFill/>
                </a:ln>
                <a:solidFill>
                  <a:srgbClr val="2C567A">
                    <a:lumMod val="75000"/>
                  </a:srgbClr>
                </a:solidFill>
                <a:effectLst/>
                <a:uLnTx/>
                <a:uFillTx/>
                <a:latin typeface="Corbel"/>
                <a:ea typeface="+mj-ea"/>
                <a:cs typeface="+mj-cs"/>
              </a:rPr>
              <a:t>			</a:t>
            </a:r>
          </a:p>
        </p:txBody>
      </p:sp>
    </p:spTree>
    <p:extLst>
      <p:ext uri="{BB962C8B-B14F-4D97-AF65-F5344CB8AC3E}">
        <p14:creationId xmlns:p14="http://schemas.microsoft.com/office/powerpoint/2010/main" val="1218504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61E948F5-0C8B-3E4B-B193-180C84C16527}"/>
              </a:ext>
            </a:extLst>
          </p:cNvPr>
          <p:cNvPicPr>
            <a:picLocks noGrp="1" noChangeAspect="1"/>
          </p:cNvPicPr>
          <p:nvPr>
            <p:ph idx="1"/>
          </p:nvPr>
        </p:nvPicPr>
        <p:blipFill>
          <a:blip r:embed="rId3"/>
          <a:stretch>
            <a:fillRect/>
          </a:stretch>
        </p:blipFill>
        <p:spPr>
          <a:xfrm>
            <a:off x="0" y="445340"/>
            <a:ext cx="9718737" cy="5365630"/>
          </a:xfrm>
          <a:prstGeom prst="rect">
            <a:avLst/>
          </a:prstGeom>
        </p:spPr>
      </p:pic>
      <p:pic>
        <p:nvPicPr>
          <p:cNvPr id="6" name="Picture 5">
            <a:extLst>
              <a:ext uri="{FF2B5EF4-FFF2-40B4-BE49-F238E27FC236}">
                <a16:creationId xmlns="" xmlns:a16="http://schemas.microsoft.com/office/drawing/2014/main" id="{9A1F49CC-373C-BB43-A4F3-CB9C07049207}"/>
              </a:ext>
            </a:extLst>
          </p:cNvPr>
          <p:cNvPicPr>
            <a:picLocks noChangeAspect="1"/>
          </p:cNvPicPr>
          <p:nvPr/>
        </p:nvPicPr>
        <p:blipFill>
          <a:blip r:embed="rId4"/>
          <a:stretch>
            <a:fillRect/>
          </a:stretch>
        </p:blipFill>
        <p:spPr>
          <a:xfrm>
            <a:off x="0" y="3633060"/>
            <a:ext cx="2327713" cy="2177910"/>
          </a:xfrm>
          <a:prstGeom prst="rect">
            <a:avLst/>
          </a:prstGeom>
        </p:spPr>
      </p:pic>
      <p:sp>
        <p:nvSpPr>
          <p:cNvPr id="2" name="Rectangle 1">
            <a:extLst>
              <a:ext uri="{FF2B5EF4-FFF2-40B4-BE49-F238E27FC236}">
                <a16:creationId xmlns="" xmlns:a16="http://schemas.microsoft.com/office/drawing/2014/main" id="{D6067975-4D15-43B4-8728-F374CB166FE6}"/>
              </a:ext>
            </a:extLst>
          </p:cNvPr>
          <p:cNvSpPr/>
          <p:nvPr/>
        </p:nvSpPr>
        <p:spPr>
          <a:xfrm>
            <a:off x="3440315" y="563376"/>
            <a:ext cx="5703685" cy="567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Process 3">
            <a:extLst>
              <a:ext uri="{FF2B5EF4-FFF2-40B4-BE49-F238E27FC236}">
                <a16:creationId xmlns="" xmlns:a16="http://schemas.microsoft.com/office/drawing/2014/main" id="{D7A5F675-8913-486C-ABCC-3B4FD4106FCF}"/>
              </a:ext>
            </a:extLst>
          </p:cNvPr>
          <p:cNvSpPr/>
          <p:nvPr/>
        </p:nvSpPr>
        <p:spPr>
          <a:xfrm>
            <a:off x="8626" y="6447164"/>
            <a:ext cx="9144000" cy="410836"/>
          </a:xfrm>
          <a:prstGeom prst="flowChartProces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ocess 6">
            <a:extLst>
              <a:ext uri="{FF2B5EF4-FFF2-40B4-BE49-F238E27FC236}">
                <a16:creationId xmlns="" xmlns:a16="http://schemas.microsoft.com/office/drawing/2014/main" id="{0C814422-3EB9-4A9A-B7E0-759BBD43D99E}"/>
              </a:ext>
            </a:extLst>
          </p:cNvPr>
          <p:cNvSpPr/>
          <p:nvPr/>
        </p:nvSpPr>
        <p:spPr>
          <a:xfrm>
            <a:off x="8626" y="8983"/>
            <a:ext cx="9144000" cy="410836"/>
          </a:xfrm>
          <a:prstGeom prst="flowChartProces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0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29648660"/>
              </p:ext>
            </p:extLst>
          </p:nvPr>
        </p:nvGraphicFramePr>
        <p:xfrm>
          <a:off x="64876" y="1782501"/>
          <a:ext cx="8708734" cy="5075501"/>
        </p:xfrm>
        <a:graphic>
          <a:graphicData uri="http://schemas.openxmlformats.org/drawingml/2006/table">
            <a:tbl>
              <a:tblPr/>
              <a:tblGrid>
                <a:gridCol w="8708734"/>
              </a:tblGrid>
              <a:tr h="704772">
                <a:tc>
                  <a:txBody>
                    <a:bodyPr/>
                    <a:lstStyle/>
                    <a:p>
                      <a:endParaRPr lang="en-US" sz="1200"/>
                    </a:p>
                  </a:txBody>
                  <a:tcPr marL="0" marR="0" marT="421805" marB="0">
                    <a:lnL>
                      <a:noFill/>
                    </a:lnL>
                    <a:lnR>
                      <a:noFill/>
                    </a:lnR>
                    <a:lnT>
                      <a:noFill/>
                    </a:lnT>
                    <a:lnB>
                      <a:noFill/>
                    </a:lnB>
                    <a:solidFill>
                      <a:srgbClr val="FFFFFF"/>
                    </a:solidFill>
                  </a:tcPr>
                </a:tc>
              </a:tr>
              <a:tr h="213150">
                <a:tc>
                  <a:txBody>
                    <a:bodyPr/>
                    <a:lstStyle/>
                    <a:p>
                      <a:endParaRPr lang="en-US" sz="1200"/>
                    </a:p>
                  </a:txBody>
                  <a:tcPr marL="0" marR="0" marT="0" marB="0">
                    <a:lnL>
                      <a:noFill/>
                    </a:lnL>
                    <a:lnR>
                      <a:noFill/>
                    </a:lnR>
                    <a:lnT>
                      <a:noFill/>
                    </a:lnT>
                    <a:lnB>
                      <a:noFill/>
                    </a:lnB>
                    <a:solidFill>
                      <a:srgbClr val="FFFFFF"/>
                    </a:solidFill>
                  </a:tcPr>
                </a:tc>
              </a:tr>
              <a:tr h="301641">
                <a:tc>
                  <a:txBody>
                    <a:bodyPr/>
                    <a:lstStyle/>
                    <a:p>
                      <a:endParaRPr lang="en-US" sz="1200"/>
                    </a:p>
                  </a:txBody>
                  <a:tcPr marL="37962" marR="37962" marT="37962" marB="37962">
                    <a:lnL>
                      <a:noFill/>
                    </a:lnL>
                    <a:lnR>
                      <a:noFill/>
                    </a:lnR>
                    <a:lnT>
                      <a:noFill/>
                    </a:lnT>
                    <a:lnB>
                      <a:noFill/>
                    </a:lnB>
                    <a:solidFill>
                      <a:srgbClr val="FFFFFF"/>
                    </a:solidFill>
                  </a:tcPr>
                </a:tc>
              </a:tr>
              <a:tr h="213150">
                <a:tc>
                  <a:txBody>
                    <a:bodyPr/>
                    <a:lstStyle/>
                    <a:p>
                      <a:pPr algn="ctr"/>
                      <a:endParaRPr lang="en-US" sz="1200">
                        <a:effectLst/>
                        <a:latin typeface="Roboto" charset="0"/>
                      </a:endParaRPr>
                    </a:p>
                  </a:txBody>
                  <a:tcPr marL="37962" marR="37962" marT="0" marB="0">
                    <a:lnL>
                      <a:noFill/>
                    </a:lnL>
                    <a:lnR>
                      <a:noFill/>
                    </a:lnR>
                    <a:lnT>
                      <a:noFill/>
                    </a:lnT>
                    <a:lnB>
                      <a:noFill/>
                    </a:lnB>
                    <a:solidFill>
                      <a:srgbClr val="FFFFFF"/>
                    </a:solidFill>
                  </a:tcPr>
                </a:tc>
              </a:tr>
              <a:tr h="704772">
                <a:tc>
                  <a:txBody>
                    <a:bodyPr/>
                    <a:lstStyle/>
                    <a:p>
                      <a:endParaRPr lang="en-US" sz="1200"/>
                    </a:p>
                  </a:txBody>
                  <a:tcPr marL="0" marR="0" marT="0" marB="421805">
                    <a:lnL>
                      <a:noFill/>
                    </a:lnL>
                    <a:lnR>
                      <a:noFill/>
                    </a:lnR>
                    <a:lnT>
                      <a:noFill/>
                    </a:lnT>
                    <a:lnB>
                      <a:noFill/>
                    </a:lnB>
                    <a:solidFill>
                      <a:srgbClr val="FFFFFF"/>
                    </a:solidFill>
                  </a:tcPr>
                </a:tc>
              </a:tr>
              <a:tr h="213150">
                <a:tc>
                  <a:txBody>
                    <a:bodyPr/>
                    <a:lstStyle/>
                    <a:p>
                      <a:endParaRPr lang="en-US" sz="1200"/>
                    </a:p>
                  </a:txBody>
                  <a:tcPr marL="0" marR="0" marT="0" marB="0">
                    <a:lnL>
                      <a:noFill/>
                    </a:lnL>
                    <a:lnR>
                      <a:noFill/>
                    </a:lnR>
                    <a:lnT>
                      <a:noFill/>
                    </a:lnT>
                    <a:lnB>
                      <a:noFill/>
                    </a:lnB>
                    <a:solidFill>
                      <a:srgbClr val="FFFFFF"/>
                    </a:solidFill>
                  </a:tcPr>
                </a:tc>
              </a:tr>
              <a:tr h="301641">
                <a:tc>
                  <a:txBody>
                    <a:bodyPr/>
                    <a:lstStyle/>
                    <a:p>
                      <a:endParaRPr lang="en-US" sz="1200"/>
                    </a:p>
                  </a:txBody>
                  <a:tcPr marL="37962" marR="37962" marT="37962" marB="37962">
                    <a:lnL>
                      <a:noFill/>
                    </a:lnL>
                    <a:lnR>
                      <a:noFill/>
                    </a:lnR>
                    <a:lnT>
                      <a:noFill/>
                    </a:lnT>
                    <a:lnB>
                      <a:noFill/>
                    </a:lnB>
                    <a:solidFill>
                      <a:srgbClr val="FFFFFF"/>
                    </a:solidFill>
                  </a:tcPr>
                </a:tc>
              </a:tr>
              <a:tr h="213150">
                <a:tc>
                  <a:txBody>
                    <a:bodyPr/>
                    <a:lstStyle/>
                    <a:p>
                      <a:pPr algn="ctr"/>
                      <a:endParaRPr lang="en-US" sz="1200">
                        <a:effectLst/>
                        <a:latin typeface="Roboto" charset="0"/>
                      </a:endParaRPr>
                    </a:p>
                  </a:txBody>
                  <a:tcPr marL="37962" marR="37962" marT="0" marB="0">
                    <a:lnL>
                      <a:noFill/>
                    </a:lnL>
                    <a:lnR>
                      <a:noFill/>
                    </a:lnR>
                    <a:lnT>
                      <a:noFill/>
                    </a:lnT>
                    <a:lnB>
                      <a:noFill/>
                    </a:lnB>
                    <a:solidFill>
                      <a:srgbClr val="FFFFFF"/>
                    </a:solidFill>
                  </a:tcPr>
                </a:tc>
              </a:tr>
              <a:tr h="257396">
                <a:tc>
                  <a:txBody>
                    <a:bodyPr/>
                    <a:lstStyle/>
                    <a:p>
                      <a:endParaRPr lang="en-US" sz="1200"/>
                    </a:p>
                  </a:txBody>
                  <a:tcPr marL="0" marR="0" marT="37962" marB="0">
                    <a:lnL>
                      <a:noFill/>
                    </a:lnL>
                    <a:lnR>
                      <a:noFill/>
                    </a:lnR>
                    <a:lnT>
                      <a:noFill/>
                    </a:lnT>
                    <a:lnB>
                      <a:noFill/>
                    </a:lnB>
                    <a:solidFill>
                      <a:srgbClr val="FFFFFF"/>
                    </a:solidFill>
                  </a:tcPr>
                </a:tc>
              </a:tr>
              <a:tr h="1952679">
                <a:tc>
                  <a:txBody>
                    <a:bodyPr/>
                    <a:lstStyle/>
                    <a:p>
                      <a:pPr algn="ctr"/>
                      <a:r>
                        <a:rPr lang="en-US" sz="2400" b="1" dirty="0">
                          <a:solidFill>
                            <a:srgbClr val="1A1A1A"/>
                          </a:solidFill>
                          <a:effectLst/>
                          <a:latin typeface="Open Sans" charset="0"/>
                        </a:rPr>
                        <a:t>The Q Book Club is getting its start this month! </a:t>
                      </a:r>
                      <a:r>
                        <a:rPr lang="en-US" sz="2400" dirty="0">
                          <a:solidFill>
                            <a:srgbClr val="1A1A1A"/>
                          </a:solidFill>
                          <a:effectLst/>
                          <a:latin typeface="Open Sans" charset="0"/>
                        </a:rPr>
                        <a:t>Join Q Christian for our first monthly Book Club! In March, the Book Club will be moderated by Co-Executive Director Sam Locke and center around </a:t>
                      </a:r>
                      <a:r>
                        <a:rPr lang="en-US" sz="2400" b="1" u="none" strike="noStrike" dirty="0">
                          <a:solidFill>
                            <a:srgbClr val="0E7B85"/>
                          </a:solidFill>
                          <a:effectLst/>
                          <a:latin typeface="Open Sans" charset="0"/>
                          <a:hlinkClick r:id="rId3"/>
                        </a:rPr>
                        <a:t>Southernmost</a:t>
                      </a:r>
                      <a:r>
                        <a:rPr lang="en-US" sz="2400" dirty="0">
                          <a:solidFill>
                            <a:srgbClr val="1A1A1A"/>
                          </a:solidFill>
                          <a:effectLst/>
                          <a:latin typeface="Open Sans" charset="0"/>
                        </a:rPr>
                        <a:t>, an award-winning novel from Silas House.</a:t>
                      </a:r>
                      <a:br>
                        <a:rPr lang="en-US" sz="2400" dirty="0">
                          <a:solidFill>
                            <a:srgbClr val="1A1A1A"/>
                          </a:solidFill>
                          <a:effectLst/>
                          <a:latin typeface="Open Sans" charset="0"/>
                        </a:rPr>
                      </a:br>
                      <a:endParaRPr lang="en-US" sz="2400" dirty="0">
                        <a:effectLst/>
                        <a:latin typeface="Roboto" charset="0"/>
                      </a:endParaRPr>
                    </a:p>
                  </a:txBody>
                  <a:tcPr marL="75925" marR="75925" marT="0" marB="37962">
                    <a:lnL>
                      <a:noFill/>
                    </a:lnL>
                    <a:lnR>
                      <a:noFill/>
                    </a:lnR>
                    <a:lnT>
                      <a:noFill/>
                    </a:lnT>
                    <a:lnB>
                      <a:noFill/>
                    </a:lnB>
                    <a:solidFill>
                      <a:srgbClr val="FFFFFF"/>
                    </a:solidFill>
                  </a:tcPr>
                </a:tc>
              </a:tr>
            </a:tbl>
          </a:graphicData>
        </a:graphic>
      </p:graphicFrame>
      <p:pic>
        <p:nvPicPr>
          <p:cNvPr id="1025" name="Picture 1" descr="https://ci4.googleusercontent.com/proxy/9P9rv1NR4PTzYQ9Kvnd8ygE6-gpVKblQlmxRCfMl096t4aY4kpRFZFjRNBelueQz5_WcAQxXXcfgPfzhNcytomVql1qF23DdAQW-WCMKdQGuy3szq7WUIc41kZlJ0gxiDRAcCWsO_mIwux7kEz10tKmPf1K1G-V8BE8=s0-d-e1-ft#https://gallery.mailchimp.com/35cc911773b35723ef57b847e/images/2590bcaa-6540-48bc-9549-8d8f1ec7f4c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7" y="735805"/>
            <a:ext cx="9022876" cy="30123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ci6.googleusercontent.com/proxy/CRI1amLMNyCcuTE9iD__fZ2ZUa1zHBlARIaBMK5Ydaecqe_20oXUv8VCd47rZErE7oIUQ_6NVDeqzbKvpAbOYSoYKoMAZNS4aamFRWyeV2CgremnwMWe2IcG3oS32FCCCc2iILH6JJIIplvMKze-vmTeuFiitwdMLVs=s0-d-e1-ft#https://gallery.mailchimp.com/35cc911773b35723ef57b847e/images/e5d23ed3-3675-4e37-895d-5902e349eb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77" y="104171"/>
            <a:ext cx="9022878" cy="482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833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17357" y="421106"/>
            <a:ext cx="8253663" cy="5170646"/>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Yet even now, says the Lord,</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return to me with all your hearts,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with fasting, with weeping, and with sorrow;</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tear your hearts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not your clothing.</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Return to the Lord your God,</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for he is merciful and compassionate,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very patient, full of faithful love,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ready to forgive. </a:t>
            </a:r>
            <a:r>
              <a:rPr lang="en-US" b="0" i="0" u="none" strike="noStrike" dirty="0" smtClean="0">
                <a:solidFill>
                  <a:schemeClr val="bg1"/>
                </a:solidFill>
                <a:effectLst/>
                <a:latin typeface="Arial" panose="020B0604020202020204" pitchFamily="34" charset="0"/>
              </a:rPr>
              <a:t> </a:t>
            </a:r>
          </a:p>
          <a:p>
            <a:endParaRPr lang="en-US" dirty="0">
              <a:solidFill>
                <a:schemeClr val="bg1"/>
              </a:solidFill>
              <a:latin typeface="Arial" panose="020B0604020202020204" pitchFamily="34" charset="0"/>
            </a:endParaRPr>
          </a:p>
          <a:p>
            <a:endParaRPr lang="en-US" b="0" i="0" u="none" strike="noStrike" dirty="0" smtClean="0">
              <a:solidFill>
                <a:schemeClr val="bg1"/>
              </a:solidFill>
              <a:effectLst/>
              <a:latin typeface="Arial" panose="020B0604020202020204" pitchFamily="34" charset="0"/>
            </a:endParaRPr>
          </a:p>
          <a:p>
            <a:r>
              <a:rPr lang="en-US" dirty="0">
                <a:solidFill>
                  <a:schemeClr val="bg1"/>
                </a:solidFill>
                <a:latin typeface="Arial" panose="020B0604020202020204" pitchFamily="34" charset="0"/>
              </a:rPr>
              <a:t>	</a:t>
            </a:r>
            <a:r>
              <a:rPr lang="en-US" dirty="0" smtClean="0">
                <a:solidFill>
                  <a:schemeClr val="bg1"/>
                </a:solidFill>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Joel 2:12-13(CEB)</a:t>
            </a:r>
            <a:r>
              <a:rPr lang="en-US" b="0" i="0" u="none" strike="noStrike" dirty="0" smtClean="0">
                <a:solidFill>
                  <a:srgbClr val="000000"/>
                </a:solidFill>
                <a:effectLst/>
                <a:latin typeface="Arial" panose="020B0604020202020204" pitchFamily="34" charset="0"/>
              </a:rPr>
              <a:t/>
            </a:r>
            <a:br>
              <a:rPr lang="en-US" b="0" i="0" u="none" strike="noStrike" dirty="0" smtClean="0">
                <a:solidFill>
                  <a:srgbClr val="000000"/>
                </a:solidFill>
                <a:effectLst/>
                <a:latin typeface="Arial" panose="020B0604020202020204" pitchFamily="34" charset="0"/>
              </a:rPr>
            </a:br>
            <a:endParaRPr lang="en-US" dirty="0"/>
          </a:p>
        </p:txBody>
      </p:sp>
    </p:spTree>
    <p:extLst>
      <p:ext uri="{BB962C8B-B14F-4D97-AF65-F5344CB8AC3E}">
        <p14:creationId xmlns:p14="http://schemas.microsoft.com/office/powerpoint/2010/main" val="331069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53453" y="348916"/>
            <a:ext cx="8001000" cy="5109091"/>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About eight days after Jesus said these things, he took Peter, John, and James, and went up on a mountain to pray. As he was praying, the appearance of his face changed and his clothes flashed white like lightning. Two men, Moses and Elijah, were talking with him. They were clothed with heavenly splendor and spoke about Jesus’ departure, which he would achieve in Jerusalem. Peter and those with him were almost overcome by sleep, but they managed to stay awake and saw his glory as well as the two men with him.</a:t>
            </a:r>
            <a:r>
              <a:rPr lang="en-US" b="0" i="0" u="none" strike="noStrike" dirty="0" smtClean="0">
                <a:solidFill>
                  <a:schemeClr val="bg1"/>
                </a:solidFill>
                <a:effectLst/>
                <a:latin typeface="Arial" panose="020B0604020202020204" pitchFamily="34" charset="0"/>
              </a:rPr>
              <a:t/>
            </a:r>
            <a:br>
              <a:rPr lang="en-US" b="0" i="0" u="none" strike="noStrike" dirty="0" smtClean="0">
                <a:solidFill>
                  <a:schemeClr val="bg1"/>
                </a:solidFill>
                <a:effectLst/>
                <a:latin typeface="Arial" panose="020B0604020202020204" pitchFamily="34" charset="0"/>
              </a:rPr>
            </a:br>
            <a:endParaRPr lang="en-US" dirty="0">
              <a:solidFill>
                <a:schemeClr val="bg1"/>
              </a:solidFill>
            </a:endParaRPr>
          </a:p>
        </p:txBody>
      </p:sp>
    </p:spTree>
    <p:extLst>
      <p:ext uri="{BB962C8B-B14F-4D97-AF65-F5344CB8AC3E}">
        <p14:creationId xmlns:p14="http://schemas.microsoft.com/office/powerpoint/2010/main" val="311972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26432" y="625642"/>
            <a:ext cx="7399421" cy="3539430"/>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As the two men were about to leave Jesus, Peter said to him, “Master, it’s good that we’re here. We should construct three shrines: one for you, one for Moses, and one for Elijah”—but he didn’t know what he was saying. Peter was still speaking when a cloud overshadowed them. As they entered the cloud, they were overcome with awe.</a:t>
            </a:r>
            <a:endParaRPr lang="en-US" sz="2800" dirty="0">
              <a:solidFill>
                <a:schemeClr val="bg1"/>
              </a:solidFill>
            </a:endParaRPr>
          </a:p>
        </p:txBody>
      </p:sp>
    </p:spTree>
    <p:extLst>
      <p:ext uri="{BB962C8B-B14F-4D97-AF65-F5344CB8AC3E}">
        <p14:creationId xmlns:p14="http://schemas.microsoft.com/office/powerpoint/2010/main" val="104810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85011" y="589547"/>
            <a:ext cx="8566484" cy="4955203"/>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Then a voice from the cloud said, </a:t>
            </a:r>
          </a:p>
          <a:p>
            <a:endParaRPr lang="en-US" sz="2800" b="0" i="0" u="none" strike="noStrike" dirty="0" smtClean="0">
              <a:solidFill>
                <a:schemeClr val="bg1"/>
              </a:solidFill>
              <a:effectLst/>
              <a:latin typeface="Arial" panose="020B0604020202020204" pitchFamily="34" charset="0"/>
            </a:endParaRPr>
          </a:p>
          <a:p>
            <a:r>
              <a:rPr lang="en-US" sz="2800" b="1" i="0" u="none" strike="noStrike" dirty="0" smtClean="0">
                <a:solidFill>
                  <a:schemeClr val="bg1"/>
                </a:solidFill>
                <a:effectLst/>
                <a:latin typeface="Arial" panose="020B0604020202020204" pitchFamily="34" charset="0"/>
              </a:rPr>
              <a:t>“This is my Son, my chosen one. Listen to him!”</a:t>
            </a:r>
          </a:p>
          <a:p>
            <a:endParaRPr lang="en-US" sz="2800" dirty="0">
              <a:solidFill>
                <a:schemeClr val="bg1"/>
              </a:solidFill>
              <a:latin typeface="Arial" panose="020B0604020202020204" pitchFamily="34" charset="0"/>
            </a:endParaRPr>
          </a:p>
          <a:p>
            <a:r>
              <a:rPr lang="en-US" sz="2800" b="0" i="0" u="none" strike="noStrike" dirty="0" smtClean="0">
                <a:solidFill>
                  <a:schemeClr val="bg1"/>
                </a:solidFill>
                <a:effectLst/>
                <a:latin typeface="Arial" panose="020B0604020202020204" pitchFamily="34" charset="0"/>
              </a:rPr>
              <a:t>Even as the voice spoke, Jesus was found alone. They were speechless and at the time told no one what they had seen. </a:t>
            </a:r>
          </a:p>
          <a:p>
            <a:endParaRPr lang="en-US" sz="2800" dirty="0">
              <a:solidFill>
                <a:schemeClr val="bg1"/>
              </a:solidFill>
              <a:latin typeface="Arial" panose="020B0604020202020204" pitchFamily="34" charset="0"/>
            </a:endParaRPr>
          </a:p>
          <a:p>
            <a:endParaRPr lang="en-US" sz="2800" b="0" i="0" u="none" strike="noStrike" dirty="0" smtClean="0">
              <a:solidFill>
                <a:schemeClr val="bg1"/>
              </a:solidFill>
              <a:effectLst/>
              <a:latin typeface="Arial" panose="020B0604020202020204" pitchFamily="34" charset="0"/>
            </a:endParaRPr>
          </a:p>
          <a:p>
            <a:r>
              <a:rPr lang="en-US" sz="2800" dirty="0">
                <a:solidFill>
                  <a:schemeClr val="bg1"/>
                </a:solidFill>
                <a:latin typeface="Arial" panose="020B0604020202020204" pitchFamily="34" charset="0"/>
              </a:rPr>
              <a:t>	</a:t>
            </a:r>
            <a:r>
              <a:rPr lang="en-US" sz="2800" dirty="0" smtClean="0">
                <a:solidFill>
                  <a:schemeClr val="bg1"/>
                </a:solidFill>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Luke 9:28-36(CEB)</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2510308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625641" y="577516"/>
            <a:ext cx="7555833" cy="4832092"/>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The Lord is the Spirit, and where the Lord’s Spirit is, there is freedom. All of us are looking with unveiled faces at the glory of the Lord as if we were looking in a mirror. We are being transformed into that same image from one degree of glory to the next degree of glory. This comes from the Lord, who is the Spirit. </a:t>
            </a:r>
          </a:p>
          <a:p>
            <a:endParaRPr lang="en-US" sz="2800" dirty="0">
              <a:solidFill>
                <a:schemeClr val="bg1"/>
              </a:solidFill>
              <a:latin typeface="Arial" panose="020B0604020202020204" pitchFamily="34" charset="0"/>
            </a:endParaRPr>
          </a:p>
          <a:p>
            <a:endParaRPr lang="en-US" sz="2800" b="0" i="0" u="none" strike="noStrike" dirty="0" smtClean="0">
              <a:solidFill>
                <a:schemeClr val="bg1"/>
              </a:solidFill>
              <a:effectLst/>
              <a:latin typeface="Arial" panose="020B0604020202020204" pitchFamily="34" charset="0"/>
            </a:endParaRPr>
          </a:p>
          <a:p>
            <a:r>
              <a:rPr lang="en-US" sz="2800" dirty="0">
                <a:solidFill>
                  <a:schemeClr val="bg1"/>
                </a:solidFill>
                <a:latin typeface="Arial" panose="020B0604020202020204" pitchFamily="34" charset="0"/>
              </a:rPr>
              <a:t>	</a:t>
            </a:r>
            <a:r>
              <a:rPr lang="en-US" sz="2800" dirty="0" smtClean="0">
                <a:solidFill>
                  <a:schemeClr val="bg1"/>
                </a:solidFill>
                <a:latin typeface="Arial" panose="020B0604020202020204" pitchFamily="34" charset="0"/>
              </a:rPr>
              <a:t>		</a:t>
            </a:r>
            <a:r>
              <a:rPr lang="en-US" sz="2800" b="0" i="0" u="none" strike="noStrike" dirty="0" smtClean="0">
                <a:solidFill>
                  <a:schemeClr val="bg1"/>
                </a:solidFill>
                <a:effectLst/>
                <a:latin typeface="Arial" panose="020B0604020202020204" pitchFamily="34" charset="0"/>
              </a:rPr>
              <a:t>2 Corinthians 3:17-18 (CEB)</a:t>
            </a:r>
            <a:br>
              <a:rPr lang="en-US" sz="2800" b="0" i="0" u="none" strike="noStrike" dirty="0" smtClean="0">
                <a:solidFill>
                  <a:schemeClr val="bg1"/>
                </a:solidFill>
                <a:effectLst/>
                <a:latin typeface="Arial" panose="020B0604020202020204" pitchFamily="34" charset="0"/>
              </a:rPr>
            </a:br>
            <a:endParaRPr lang="en-US" sz="2800" dirty="0">
              <a:solidFill>
                <a:schemeClr val="bg1"/>
              </a:solidFill>
            </a:endParaRPr>
          </a:p>
        </p:txBody>
      </p:sp>
    </p:spTree>
    <p:extLst>
      <p:ext uri="{BB962C8B-B14F-4D97-AF65-F5344CB8AC3E}">
        <p14:creationId xmlns:p14="http://schemas.microsoft.com/office/powerpoint/2010/main" val="135698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29389" y="324854"/>
            <a:ext cx="7964906" cy="5693866"/>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Moses came down from Mount Sinai. As he came down from the mountain with the two covenant tablets in his hand, Moses didn’t realize that the skin of his face shone brightly because he had been talking with God. When Aaron and all the Israelites saw the skin of Moses’ face shining brightly, they were afraid to come near him. But Moses called them closer. So Aaron and all the leaders of the community came back to him, and Moses spoke with them. After that, all the Israelites came near as well, and Moses commanded them everything that the Lord had spoken with him on Mount Sinai. </a:t>
            </a:r>
            <a:endParaRPr lang="en-US" sz="2800" dirty="0">
              <a:solidFill>
                <a:schemeClr val="bg1"/>
              </a:solidFill>
            </a:endParaRPr>
          </a:p>
        </p:txBody>
      </p:sp>
    </p:spTree>
    <p:extLst>
      <p:ext uri="{BB962C8B-B14F-4D97-AF65-F5344CB8AC3E}">
        <p14:creationId xmlns:p14="http://schemas.microsoft.com/office/powerpoint/2010/main" val="77126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49705" y="553453"/>
            <a:ext cx="7784432" cy="5816977"/>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When Moses finished speaking with them, he put a veil over his face. Whenever Moses went into the Lord’s presence to speak with him, Moses would take the veil off until he came out again. When Moses came out and told the Israelites what he had been commanded, the Israelites would see that the skin of Moses’ face was shining brightly. So Moses would put the veil on his face again until the next time he went in to speak with the Lord. </a:t>
            </a:r>
          </a:p>
          <a:p>
            <a:endParaRPr lang="en-US" sz="2800" dirty="0">
              <a:solidFill>
                <a:schemeClr val="bg1"/>
              </a:solidFill>
              <a:latin typeface="Arial" panose="020B0604020202020204" pitchFamily="34" charset="0"/>
            </a:endParaRPr>
          </a:p>
          <a:p>
            <a:r>
              <a:rPr lang="en-US" sz="2800" b="0" i="0" u="none" strike="noStrike" dirty="0" smtClean="0">
                <a:solidFill>
                  <a:schemeClr val="bg1"/>
                </a:solidFill>
                <a:effectLst/>
                <a:latin typeface="Arial" panose="020B0604020202020204" pitchFamily="34" charset="0"/>
              </a:rPr>
              <a:t>				</a:t>
            </a:r>
            <a:r>
              <a:rPr lang="en-US"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Exodus 34:29-35 (CEB)</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3025205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88758" y="288758"/>
            <a:ext cx="8470231" cy="1384995"/>
          </a:xfrm>
          <a:prstGeom prst="rect">
            <a:avLst/>
          </a:prstGeom>
        </p:spPr>
        <p:txBody>
          <a:bodyPr wrap="square">
            <a:spAutoFit/>
          </a:bodyPr>
          <a:lstStyle/>
          <a:p>
            <a:r>
              <a:rPr lang="en-US" sz="2800" b="0" i="0" u="none" strike="noStrike" dirty="0" smtClean="0">
                <a:solidFill>
                  <a:srgbClr val="000000"/>
                </a:solidFill>
                <a:effectLst/>
                <a:latin typeface="Arial" panose="020B0604020202020204" pitchFamily="34" charset="0"/>
              </a:rPr>
              <a:t/>
            </a:r>
            <a:br>
              <a:rPr lang="en-US" sz="2800" b="0" i="0" u="none" strike="noStrike" dirty="0" smtClean="0">
                <a:solidFill>
                  <a:srgbClr val="000000"/>
                </a:solidFill>
                <a:effectLst/>
                <a:latin typeface="Arial" panose="020B0604020202020204" pitchFamily="34" charset="0"/>
              </a:rPr>
            </a:br>
            <a:r>
              <a:rPr lang="en-US" sz="2800" b="0" i="0" u="none" strike="noStrike" dirty="0" smtClean="0">
                <a:solidFill>
                  <a:srgbClr val="000000"/>
                </a:solidFill>
                <a:effectLst/>
                <a:latin typeface="Arial" panose="020B0604020202020204" pitchFamily="34" charset="0"/>
              </a:rPr>
              <a:t/>
            </a:r>
            <a:br>
              <a:rPr lang="en-US" sz="2800" b="0" i="0" u="none" strike="noStrike" dirty="0" smtClean="0">
                <a:solidFill>
                  <a:srgbClr val="000000"/>
                </a:solidFill>
                <a:effectLst/>
                <a:latin typeface="Arial" panose="020B0604020202020204" pitchFamily="34" charset="0"/>
              </a:rPr>
            </a:br>
            <a:endParaRPr lang="en-US" sz="2800" dirty="0"/>
          </a:p>
        </p:txBody>
      </p:sp>
      <p:sp>
        <p:nvSpPr>
          <p:cNvPr id="3" name="Rectangle 2"/>
          <p:cNvSpPr/>
          <p:nvPr/>
        </p:nvSpPr>
        <p:spPr>
          <a:xfrm>
            <a:off x="481263" y="469232"/>
            <a:ext cx="8085221" cy="5539978"/>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Shout loudly; don’t hold back;</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raise your voice like a trumpet!</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Announce to my people their crime,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to the house of Jacob their sins.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They seek me day after day,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desiring knowledge of my ways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like a nation that acted righteously,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that didn’t abandon their God.</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They ask me for righteous judgments,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wanting to be close to God.</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“Why do we fast and you don’t see;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why afflict ourselves and you don’t notice?”</a:t>
            </a:r>
            <a:r>
              <a:rPr lang="en-US" b="0" i="0" u="none" strike="noStrike" dirty="0" smtClean="0">
                <a:solidFill>
                  <a:srgbClr val="000000"/>
                </a:solidFill>
                <a:effectLst/>
                <a:latin typeface="Arial" panose="020B0604020202020204" pitchFamily="34" charset="0"/>
              </a:rPr>
              <a:t/>
            </a:r>
            <a:br>
              <a:rPr lang="en-US" b="0" i="0" u="none" strike="noStrike" dirty="0" smtClean="0">
                <a:solidFill>
                  <a:srgbClr val="000000"/>
                </a:solidFill>
                <a:effectLst/>
                <a:latin typeface="Arial" panose="020B0604020202020204" pitchFamily="34" charset="0"/>
              </a:rPr>
            </a:br>
            <a:endParaRPr lang="en-US" dirty="0"/>
          </a:p>
        </p:txBody>
      </p:sp>
    </p:spTree>
    <p:extLst>
      <p:ext uri="{BB962C8B-B14F-4D97-AF65-F5344CB8AC3E}">
        <p14:creationId xmlns:p14="http://schemas.microsoft.com/office/powerpoint/2010/main" val="3422330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33137" y="276727"/>
            <a:ext cx="8434137" cy="646331"/>
          </a:xfrm>
          <a:prstGeom prst="rect">
            <a:avLst/>
          </a:prstGeom>
        </p:spPr>
        <p:txBody>
          <a:bodyPr wrap="square">
            <a:spAutoFit/>
          </a:bodyPr>
          <a:lstStyle/>
          <a:p>
            <a:r>
              <a:rPr lang="en-US" b="0" i="0" u="none" strike="noStrike" dirty="0" smtClean="0">
                <a:solidFill>
                  <a:srgbClr val="000000"/>
                </a:solidFill>
                <a:effectLst/>
                <a:latin typeface="Arial" panose="020B0604020202020204" pitchFamily="34" charset="0"/>
              </a:rPr>
              <a:t/>
            </a:r>
            <a:br>
              <a:rPr lang="en-US" b="0" i="0" u="none" strike="noStrike" dirty="0" smtClean="0">
                <a:solidFill>
                  <a:srgbClr val="000000"/>
                </a:solidFill>
                <a:effectLst/>
                <a:latin typeface="Arial" panose="020B0604020202020204" pitchFamily="34" charset="0"/>
              </a:rPr>
            </a:br>
            <a:endParaRPr lang="en-US" dirty="0"/>
          </a:p>
        </p:txBody>
      </p:sp>
      <p:sp>
        <p:nvSpPr>
          <p:cNvPr id="3" name="Rectangle 2"/>
          <p:cNvSpPr/>
          <p:nvPr/>
        </p:nvSpPr>
        <p:spPr>
          <a:xfrm>
            <a:off x="348917" y="276727"/>
            <a:ext cx="8614609" cy="5539978"/>
          </a:xfrm>
          <a:prstGeom prst="rect">
            <a:avLst/>
          </a:prstGeom>
        </p:spPr>
        <p:txBody>
          <a:bodyPr wrap="square">
            <a:spAutoFit/>
          </a:bodyPr>
          <a:lstStyle/>
          <a:p>
            <a:r>
              <a:rPr lang="en-US" sz="2800" b="0" i="0" u="none" strike="noStrike" dirty="0" smtClean="0">
                <a:solidFill>
                  <a:schemeClr val="bg1"/>
                </a:solidFill>
                <a:effectLst/>
                <a:latin typeface="Arial" panose="020B0604020202020204" pitchFamily="34" charset="0"/>
              </a:rPr>
              <a:t>Yet on your fast day you do whatever you want,</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oppress all your workers.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You quarrel and brawl, and then you fast;</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you hit each other violently with your fists.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You shouldn’t fast as you are doing today</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if you want to make your voice heard on high.</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Is this the kind of fast I choose,</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 day of self-affliction,</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of bending one’s head like a reed</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and of lying down in mourning clothing and ashes?</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Is this what you call a fast,</a:t>
            </a:r>
            <a:br>
              <a:rPr lang="en-US" sz="2800" b="0" i="0" u="none" strike="noStrike" dirty="0" smtClean="0">
                <a:solidFill>
                  <a:schemeClr val="bg1"/>
                </a:solidFill>
                <a:effectLst/>
                <a:latin typeface="Arial" panose="020B0604020202020204" pitchFamily="34" charset="0"/>
              </a:rPr>
            </a:br>
            <a:r>
              <a:rPr lang="en-US" sz="2800" b="0" i="0" u="none" strike="noStrike" dirty="0" smtClean="0">
                <a:solidFill>
                  <a:schemeClr val="bg1"/>
                </a:solidFill>
                <a:effectLst/>
                <a:latin typeface="Arial" panose="020B0604020202020204" pitchFamily="34" charset="0"/>
              </a:rPr>
              <a:t>       a day acceptable to the Lord?</a:t>
            </a:r>
            <a:r>
              <a:rPr lang="en-US" b="0" i="0" u="none" strike="noStrike" dirty="0" smtClean="0">
                <a:solidFill>
                  <a:srgbClr val="000000"/>
                </a:solidFill>
                <a:effectLst/>
                <a:latin typeface="Arial" panose="020B0604020202020204" pitchFamily="34" charset="0"/>
              </a:rPr>
              <a:t/>
            </a:r>
            <a:br>
              <a:rPr lang="en-US" b="0" i="0" u="none" strike="noStrike" dirty="0" smtClean="0">
                <a:solidFill>
                  <a:srgbClr val="000000"/>
                </a:solidFill>
                <a:effectLst/>
                <a:latin typeface="Arial" panose="020B0604020202020204" pitchFamily="34" charset="0"/>
              </a:rPr>
            </a:br>
            <a:endParaRPr lang="en-US" dirty="0"/>
          </a:p>
        </p:txBody>
      </p:sp>
    </p:spTree>
    <p:extLst>
      <p:ext uri="{BB962C8B-B14F-4D97-AF65-F5344CB8AC3E}">
        <p14:creationId xmlns:p14="http://schemas.microsoft.com/office/powerpoint/2010/main" val="22207502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1247</TotalTime>
  <Words>718</Words>
  <Application>Microsoft Macintosh PowerPoint</Application>
  <PresentationFormat>On-screen Show (4:3)</PresentationFormat>
  <Paragraphs>59</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vt:lpstr>
      <vt:lpstr>Calibri Light</vt:lpstr>
      <vt:lpstr>Corbel</vt:lpstr>
      <vt:lpstr>Open Sans</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Antrosio</dc:creator>
  <cp:lastModifiedBy>new.covenant.fellowship.cu@gmail.com</cp:lastModifiedBy>
  <cp:revision>11</cp:revision>
  <cp:lastPrinted>2019-03-03T13:11:10Z</cp:lastPrinted>
  <dcterms:created xsi:type="dcterms:W3CDTF">2019-03-02T16:14:04Z</dcterms:created>
  <dcterms:modified xsi:type="dcterms:W3CDTF">2019-03-03T13:12:11Z</dcterms:modified>
</cp:coreProperties>
</file>