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5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88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0E3499-C01C-4804-85C2-3CD835D4F1F1}"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311656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0E3499-C01C-4804-85C2-3CD835D4F1F1}"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396775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0E3499-C01C-4804-85C2-3CD835D4F1F1}"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50206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0E3499-C01C-4804-85C2-3CD835D4F1F1}"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416580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E3499-C01C-4804-85C2-3CD835D4F1F1}"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332541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0E3499-C01C-4804-85C2-3CD835D4F1F1}"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344185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0E3499-C01C-4804-85C2-3CD835D4F1F1}" type="datetimeFigureOut">
              <a:rPr lang="en-US" smtClean="0"/>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198572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0E3499-C01C-4804-85C2-3CD835D4F1F1}" type="datetimeFigureOut">
              <a:rPr lang="en-US" smtClean="0"/>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160146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E3499-C01C-4804-85C2-3CD835D4F1F1}" type="datetimeFigureOut">
              <a:rPr lang="en-US" smtClean="0"/>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377444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E3499-C01C-4804-85C2-3CD835D4F1F1}"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239946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E3499-C01C-4804-85C2-3CD835D4F1F1}"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7E24-34DF-4DE0-917E-BA3F87FE9BA3}" type="slidenum">
              <a:rPr lang="en-US" smtClean="0"/>
              <a:t>‹#›</a:t>
            </a:fld>
            <a:endParaRPr lang="en-US"/>
          </a:p>
        </p:txBody>
      </p:sp>
    </p:spTree>
    <p:extLst>
      <p:ext uri="{BB962C8B-B14F-4D97-AF65-F5344CB8AC3E}">
        <p14:creationId xmlns:p14="http://schemas.microsoft.com/office/powerpoint/2010/main" val="64858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E3499-C01C-4804-85C2-3CD835D4F1F1}" type="datetimeFigureOut">
              <a:rPr lang="en-US" smtClean="0"/>
              <a:t>5/4/2019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77E24-34DF-4DE0-917E-BA3F87FE9BA3}" type="slidenum">
              <a:rPr lang="en-US" smtClean="0"/>
              <a:t>‹#›</a:t>
            </a:fld>
            <a:endParaRPr lang="en-US"/>
          </a:p>
        </p:txBody>
      </p:sp>
    </p:spTree>
    <p:extLst>
      <p:ext uri="{BB962C8B-B14F-4D97-AF65-F5344CB8AC3E}">
        <p14:creationId xmlns:p14="http://schemas.microsoft.com/office/powerpoint/2010/main" val="3633867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634915" y="1022684"/>
            <a:ext cx="4702441" cy="3785652"/>
          </a:xfrm>
          <a:prstGeom prst="rect">
            <a:avLst/>
          </a:prstGeom>
          <a:noFill/>
        </p:spPr>
        <p:txBody>
          <a:bodyPr wrap="none" rtlCol="0">
            <a:spAutoFit/>
          </a:bodyPr>
          <a:lstStyle/>
          <a:p>
            <a:r>
              <a:rPr lang="en-US" sz="4800" dirty="0" smtClean="0">
                <a:solidFill>
                  <a:schemeClr val="bg1"/>
                </a:solidFill>
              </a:rPr>
              <a:t>Jesus is Alive: </a:t>
            </a:r>
          </a:p>
          <a:p>
            <a:r>
              <a:rPr lang="en-US" sz="4800" dirty="0" smtClean="0">
                <a:solidFill>
                  <a:schemeClr val="bg1"/>
                </a:solidFill>
              </a:rPr>
              <a:t>	Still Teaching, </a:t>
            </a:r>
          </a:p>
          <a:p>
            <a:r>
              <a:rPr lang="en-US" sz="4800" dirty="0">
                <a:solidFill>
                  <a:schemeClr val="bg1"/>
                </a:solidFill>
              </a:rPr>
              <a:t>	</a:t>
            </a:r>
            <a:r>
              <a:rPr lang="en-US" sz="4800" dirty="0" smtClean="0">
                <a:solidFill>
                  <a:schemeClr val="bg1"/>
                </a:solidFill>
              </a:rPr>
              <a:t>Still Speaking, </a:t>
            </a:r>
          </a:p>
          <a:p>
            <a:r>
              <a:rPr lang="en-US" sz="4800" dirty="0">
                <a:solidFill>
                  <a:schemeClr val="bg1"/>
                </a:solidFill>
              </a:rPr>
              <a:t>	</a:t>
            </a:r>
            <a:r>
              <a:rPr lang="en-US" sz="4800" dirty="0" smtClean="0">
                <a:solidFill>
                  <a:schemeClr val="bg1"/>
                </a:solidFill>
              </a:rPr>
              <a:t>Still Working,</a:t>
            </a:r>
          </a:p>
          <a:p>
            <a:r>
              <a:rPr lang="en-US" sz="4800" dirty="0">
                <a:solidFill>
                  <a:schemeClr val="bg1"/>
                </a:solidFill>
              </a:rPr>
              <a:t>	</a:t>
            </a:r>
            <a:r>
              <a:rPr lang="en-US" sz="4800" dirty="0" smtClean="0">
                <a:solidFill>
                  <a:schemeClr val="bg1"/>
                </a:solidFill>
              </a:rPr>
              <a:t>Not Finished.</a:t>
            </a:r>
            <a:endParaRPr lang="en-US" sz="4800" dirty="0">
              <a:solidFill>
                <a:schemeClr val="bg1"/>
              </a:solidFill>
            </a:endParaRPr>
          </a:p>
        </p:txBody>
      </p:sp>
    </p:spTree>
    <p:extLst>
      <p:ext uri="{BB962C8B-B14F-4D97-AF65-F5344CB8AC3E}">
        <p14:creationId xmlns:p14="http://schemas.microsoft.com/office/powerpoint/2010/main" val="65426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r="30266" b="64706"/>
          <a:stretch/>
        </p:blipFill>
        <p:spPr>
          <a:xfrm>
            <a:off x="0" y="372980"/>
            <a:ext cx="9144000" cy="5678905"/>
          </a:xfrm>
          <a:prstGeom prst="rect">
            <a:avLst/>
          </a:prstGeom>
        </p:spPr>
      </p:pic>
    </p:spTree>
    <p:extLst>
      <p:ext uri="{BB962C8B-B14F-4D97-AF65-F5344CB8AC3E}">
        <p14:creationId xmlns:p14="http://schemas.microsoft.com/office/powerpoint/2010/main" val="372901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99878" y="705943"/>
            <a:ext cx="6566606" cy="2123658"/>
          </a:xfrm>
          <a:prstGeom prst="rect">
            <a:avLst/>
          </a:prstGeom>
          <a:noFill/>
        </p:spPr>
        <p:txBody>
          <a:bodyPr wrap="none" rtlCol="0">
            <a:spAutoFit/>
          </a:bodyPr>
          <a:lstStyle/>
          <a:p>
            <a:r>
              <a:rPr lang="en-US" sz="4400" dirty="0">
                <a:solidFill>
                  <a:prstClr val="white"/>
                </a:solidFill>
              </a:rPr>
              <a:t>	Practical Experience</a:t>
            </a:r>
          </a:p>
          <a:p>
            <a:r>
              <a:rPr lang="en-US" sz="4400" dirty="0">
                <a:solidFill>
                  <a:prstClr val="white"/>
                </a:solidFill>
              </a:rPr>
              <a:t>	Scripture Study</a:t>
            </a:r>
          </a:p>
          <a:p>
            <a:r>
              <a:rPr lang="en-US" sz="4400" dirty="0">
                <a:solidFill>
                  <a:prstClr val="white"/>
                </a:solidFill>
              </a:rPr>
              <a:t>	Well-Informed Wisdom</a:t>
            </a:r>
          </a:p>
        </p:txBody>
      </p:sp>
      <p:sp>
        <p:nvSpPr>
          <p:cNvPr id="3" name="TextBox 2"/>
          <p:cNvSpPr txBox="1"/>
          <p:nvPr/>
        </p:nvSpPr>
        <p:spPr>
          <a:xfrm>
            <a:off x="300789" y="0"/>
            <a:ext cx="5093254" cy="769441"/>
          </a:xfrm>
          <a:prstGeom prst="rect">
            <a:avLst/>
          </a:prstGeom>
          <a:noFill/>
        </p:spPr>
        <p:txBody>
          <a:bodyPr wrap="none" rtlCol="0">
            <a:spAutoFit/>
          </a:bodyPr>
          <a:lstStyle/>
          <a:p>
            <a:r>
              <a:rPr lang="en-US" sz="4400" dirty="0" smtClean="0">
                <a:solidFill>
                  <a:prstClr val="white"/>
                </a:solidFill>
              </a:rPr>
              <a:t>Our Ways </a:t>
            </a:r>
            <a:r>
              <a:rPr lang="en-US" sz="4400" dirty="0">
                <a:solidFill>
                  <a:prstClr val="white"/>
                </a:solidFill>
              </a:rPr>
              <a:t>of Knowing</a:t>
            </a:r>
          </a:p>
        </p:txBody>
      </p:sp>
      <p:sp>
        <p:nvSpPr>
          <p:cNvPr id="4" name="TextBox 3"/>
          <p:cNvSpPr txBox="1"/>
          <p:nvPr/>
        </p:nvSpPr>
        <p:spPr>
          <a:xfrm>
            <a:off x="300789" y="2598821"/>
            <a:ext cx="8265695" cy="4893647"/>
          </a:xfrm>
          <a:prstGeom prst="rect">
            <a:avLst/>
          </a:prstGeom>
          <a:noFill/>
        </p:spPr>
        <p:txBody>
          <a:bodyPr wrap="square" rtlCol="0">
            <a:spAutoFit/>
          </a:bodyPr>
          <a:lstStyle/>
          <a:p>
            <a:r>
              <a:rPr lang="en-US" sz="6000" dirty="0" smtClean="0">
                <a:solidFill>
                  <a:schemeClr val="bg1"/>
                </a:solidFill>
              </a:rPr>
              <a:t>The living Jesus </a:t>
            </a:r>
            <a:endParaRPr lang="en-US" sz="6000" dirty="0" smtClean="0">
              <a:solidFill>
                <a:schemeClr val="bg1"/>
              </a:solidFill>
            </a:endParaRPr>
          </a:p>
          <a:p>
            <a:r>
              <a:rPr lang="en-US" sz="6000" dirty="0" smtClean="0">
                <a:solidFill>
                  <a:schemeClr val="bg1"/>
                </a:solidFill>
              </a:rPr>
              <a:t>			</a:t>
            </a:r>
            <a:r>
              <a:rPr lang="en-US" sz="4400" b="1" dirty="0" smtClean="0">
                <a:solidFill>
                  <a:schemeClr val="bg1"/>
                </a:solidFill>
              </a:rPr>
              <a:t>Still Teaching, </a:t>
            </a:r>
          </a:p>
          <a:p>
            <a:r>
              <a:rPr lang="en-US" sz="4400" b="1" dirty="0" smtClean="0">
                <a:solidFill>
                  <a:schemeClr val="bg1"/>
                </a:solidFill>
              </a:rPr>
              <a:t>			Still Speaking, </a:t>
            </a:r>
          </a:p>
          <a:p>
            <a:r>
              <a:rPr lang="en-US" sz="4400" b="1" dirty="0" smtClean="0">
                <a:solidFill>
                  <a:schemeClr val="bg1"/>
                </a:solidFill>
              </a:rPr>
              <a:t>			Still Working,</a:t>
            </a:r>
          </a:p>
          <a:p>
            <a:r>
              <a:rPr lang="en-US" sz="4400" b="1" dirty="0" smtClean="0">
                <a:solidFill>
                  <a:schemeClr val="bg1"/>
                </a:solidFill>
              </a:rPr>
              <a:t>			Not Finished.</a:t>
            </a:r>
          </a:p>
          <a:p>
            <a:endParaRPr lang="en-US" sz="6000" dirty="0">
              <a:solidFill>
                <a:schemeClr val="bg1"/>
              </a:solidFill>
            </a:endParaRPr>
          </a:p>
        </p:txBody>
      </p:sp>
    </p:spTree>
    <p:extLst>
      <p:ext uri="{BB962C8B-B14F-4D97-AF65-F5344CB8AC3E}">
        <p14:creationId xmlns:p14="http://schemas.microsoft.com/office/powerpoint/2010/main" val="372118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117558" y="1756611"/>
            <a:ext cx="6566606" cy="4154984"/>
          </a:xfrm>
          <a:prstGeom prst="rect">
            <a:avLst/>
          </a:prstGeom>
          <a:noFill/>
        </p:spPr>
        <p:txBody>
          <a:bodyPr wrap="none" rtlCol="0">
            <a:spAutoFit/>
          </a:bodyPr>
          <a:lstStyle/>
          <a:p>
            <a:r>
              <a:rPr lang="en-US" sz="4400" dirty="0" smtClean="0">
                <a:solidFill>
                  <a:schemeClr val="bg1"/>
                </a:solidFill>
              </a:rPr>
              <a:t>Peter of Galilee</a:t>
            </a:r>
          </a:p>
          <a:p>
            <a:r>
              <a:rPr lang="en-US" sz="4400" dirty="0">
                <a:solidFill>
                  <a:schemeClr val="bg1"/>
                </a:solidFill>
              </a:rPr>
              <a:t>	</a:t>
            </a:r>
            <a:r>
              <a:rPr lang="en-US" sz="4400" b="1" dirty="0" smtClean="0">
                <a:solidFill>
                  <a:schemeClr val="bg1"/>
                </a:solidFill>
              </a:rPr>
              <a:t>Practical Experience</a:t>
            </a:r>
          </a:p>
          <a:p>
            <a:r>
              <a:rPr lang="en-US" sz="4400" dirty="0" smtClean="0">
                <a:solidFill>
                  <a:schemeClr val="bg1"/>
                </a:solidFill>
              </a:rPr>
              <a:t>Saul of Tarsus</a:t>
            </a:r>
          </a:p>
          <a:p>
            <a:r>
              <a:rPr lang="en-US" sz="4400" dirty="0">
                <a:solidFill>
                  <a:schemeClr val="bg1"/>
                </a:solidFill>
              </a:rPr>
              <a:t>	</a:t>
            </a:r>
            <a:r>
              <a:rPr lang="en-US" sz="4400" b="1" dirty="0" smtClean="0">
                <a:solidFill>
                  <a:schemeClr val="bg1"/>
                </a:solidFill>
              </a:rPr>
              <a:t>Scripture Study</a:t>
            </a:r>
          </a:p>
          <a:p>
            <a:r>
              <a:rPr lang="en-US" sz="4400" dirty="0" smtClean="0">
                <a:solidFill>
                  <a:schemeClr val="bg1"/>
                </a:solidFill>
              </a:rPr>
              <a:t>Ananias of Damascus</a:t>
            </a:r>
          </a:p>
          <a:p>
            <a:r>
              <a:rPr lang="en-US" sz="4400" dirty="0">
                <a:solidFill>
                  <a:schemeClr val="bg1"/>
                </a:solidFill>
              </a:rPr>
              <a:t>	</a:t>
            </a:r>
            <a:r>
              <a:rPr lang="en-US" sz="4400" b="1" dirty="0" smtClean="0">
                <a:solidFill>
                  <a:schemeClr val="bg1"/>
                </a:solidFill>
              </a:rPr>
              <a:t>Well-Informed Wisdom</a:t>
            </a:r>
            <a:endParaRPr lang="en-US" sz="4400" b="1" dirty="0">
              <a:solidFill>
                <a:schemeClr val="bg1"/>
              </a:solidFill>
            </a:endParaRPr>
          </a:p>
        </p:txBody>
      </p:sp>
      <p:sp>
        <p:nvSpPr>
          <p:cNvPr id="3" name="TextBox 2"/>
          <p:cNvSpPr txBox="1"/>
          <p:nvPr/>
        </p:nvSpPr>
        <p:spPr>
          <a:xfrm>
            <a:off x="517358" y="240632"/>
            <a:ext cx="4983416" cy="923330"/>
          </a:xfrm>
          <a:prstGeom prst="rect">
            <a:avLst/>
          </a:prstGeom>
          <a:noFill/>
        </p:spPr>
        <p:txBody>
          <a:bodyPr wrap="none" rtlCol="0">
            <a:spAutoFit/>
          </a:bodyPr>
          <a:lstStyle/>
          <a:p>
            <a:r>
              <a:rPr lang="en-US" sz="5400" dirty="0" smtClean="0">
                <a:solidFill>
                  <a:schemeClr val="bg1"/>
                </a:solidFill>
              </a:rPr>
              <a:t>Ways of Knowing</a:t>
            </a:r>
            <a:endParaRPr lang="en-US" sz="5400" dirty="0">
              <a:solidFill>
                <a:schemeClr val="bg1"/>
              </a:solidFill>
            </a:endParaRPr>
          </a:p>
        </p:txBody>
      </p:sp>
    </p:spTree>
    <p:extLst>
      <p:ext uri="{BB962C8B-B14F-4D97-AF65-F5344CB8AC3E}">
        <p14:creationId xmlns:p14="http://schemas.microsoft.com/office/powerpoint/2010/main" val="125873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F18355-93AD-4FA8-B106-5E72D6536E38}"/>
              </a:ext>
            </a:extLst>
          </p:cNvPr>
          <p:cNvSpPr>
            <a:spLocks noGrp="1"/>
          </p:cNvSpPr>
          <p:nvPr>
            <p:ph type="title"/>
          </p:nvPr>
        </p:nvSpPr>
        <p:spPr>
          <a:xfrm>
            <a:off x="433137" y="365127"/>
            <a:ext cx="7916779" cy="1042568"/>
          </a:xfrm>
        </p:spPr>
        <p:txBody>
          <a:bodyPr>
            <a:normAutofit fontScale="90000"/>
          </a:bodyPr>
          <a:lstStyle/>
          <a:p>
            <a:r>
              <a:rPr lang="en-US" dirty="0"/>
              <a:t>SO WHAT ARE SOME OF THE PRIMARY MEANINGS OF </a:t>
            </a:r>
            <a:r>
              <a:rPr lang="en-US" b="1" dirty="0"/>
              <a:t>GOD RAISING JESUS FROM DEATH</a:t>
            </a:r>
            <a:r>
              <a:rPr lang="en-US" dirty="0"/>
              <a:t>?</a:t>
            </a:r>
          </a:p>
        </p:txBody>
      </p:sp>
      <p:sp>
        <p:nvSpPr>
          <p:cNvPr id="3" name="Content Placeholder 2">
            <a:extLst>
              <a:ext uri="{FF2B5EF4-FFF2-40B4-BE49-F238E27FC236}">
                <a16:creationId xmlns:a16="http://schemas.microsoft.com/office/drawing/2014/main" xmlns="" id="{D067C4EF-E3CF-4FE0-BDE7-20ABD48158B2}"/>
              </a:ext>
            </a:extLst>
          </p:cNvPr>
          <p:cNvSpPr>
            <a:spLocks noGrp="1"/>
          </p:cNvSpPr>
          <p:nvPr>
            <p:ph idx="1"/>
          </p:nvPr>
        </p:nvSpPr>
        <p:spPr>
          <a:xfrm>
            <a:off x="433137" y="2078288"/>
            <a:ext cx="8190497" cy="4351338"/>
          </a:xfrm>
        </p:spPr>
        <p:txBody>
          <a:bodyPr/>
          <a:lstStyle/>
          <a:p>
            <a:pPr marL="0" indent="0">
              <a:buNone/>
            </a:pPr>
            <a:r>
              <a:rPr lang="en-US" dirty="0"/>
              <a:t>7. </a:t>
            </a:r>
            <a:r>
              <a:rPr lang="en-US" b="1" dirty="0"/>
              <a:t>MOST HUMANS NEVER FINISH LIVING </a:t>
            </a:r>
            <a:r>
              <a:rPr lang="en-US" dirty="0"/>
              <a:t>BEFORE WE DIE – </a:t>
            </a:r>
            <a:r>
              <a:rPr lang="en-US" u="sng" dirty="0"/>
              <a:t>Now see the first, but not the last</a:t>
            </a:r>
            <a:r>
              <a:rPr lang="en-US" dirty="0"/>
              <a:t>, human who is given </a:t>
            </a:r>
            <a:r>
              <a:rPr lang="en-US" u="sng" dirty="0"/>
              <a:t>the opportunity to “finish” living after dying</a:t>
            </a:r>
            <a:r>
              <a:rPr lang="en-US" dirty="0"/>
              <a:t>!</a:t>
            </a:r>
          </a:p>
          <a:p>
            <a:pPr marL="0" indent="0">
              <a:buNone/>
            </a:pPr>
            <a:endParaRPr lang="en-US" dirty="0"/>
          </a:p>
          <a:p>
            <a:pPr>
              <a:buFontTx/>
              <a:buChar char="-"/>
            </a:pPr>
            <a:r>
              <a:rPr lang="en-US" dirty="0"/>
              <a:t>What had Jesus not finished when he died?</a:t>
            </a:r>
          </a:p>
          <a:p>
            <a:pPr marL="0" indent="0">
              <a:buNone/>
            </a:pPr>
            <a:endParaRPr lang="en-US" dirty="0"/>
          </a:p>
          <a:p>
            <a:pPr>
              <a:buFontTx/>
              <a:buChar char="-"/>
            </a:pPr>
            <a:r>
              <a:rPr lang="en-US" dirty="0"/>
              <a:t>What is he doing now?  Still working on all that unfinished business!</a:t>
            </a:r>
          </a:p>
        </p:txBody>
      </p:sp>
    </p:spTree>
    <p:extLst>
      <p:ext uri="{BB962C8B-B14F-4D97-AF65-F5344CB8AC3E}">
        <p14:creationId xmlns:p14="http://schemas.microsoft.com/office/powerpoint/2010/main" val="365887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7041" y="288758"/>
            <a:ext cx="8133347" cy="5570756"/>
          </a:xfrm>
          <a:prstGeom prst="rect">
            <a:avLst/>
          </a:prstGeom>
        </p:spPr>
        <p:txBody>
          <a:bodyPr wrap="square">
            <a:spAutoFit/>
          </a:bodyPr>
          <a:lstStyle/>
          <a:p>
            <a:r>
              <a:rPr lang="en-US" sz="3200" b="0" i="0" u="none" strike="noStrike" dirty="0" smtClean="0">
                <a:solidFill>
                  <a:schemeClr val="bg1"/>
                </a:solidFill>
                <a:effectLst/>
                <a:latin typeface="Arial" panose="020B0604020202020204" pitchFamily="34" charset="0"/>
              </a:rPr>
              <a:t>Simon Peter, Thomas (called the Twin), Nathanael from Cana in Galilee, Zebedee’s sons, and two other disciples were together. Simon Peter told them, “I’m going fishing.”</a:t>
            </a:r>
            <a:endParaRPr lang="en-US" sz="3200" b="0" dirty="0" smtClean="0">
              <a:solidFill>
                <a:schemeClr val="bg1"/>
              </a:solidFill>
              <a:effectLst/>
            </a:endParaRPr>
          </a:p>
          <a:p>
            <a:r>
              <a:rPr lang="en-US" sz="3200" b="0" dirty="0" smtClean="0">
                <a:solidFill>
                  <a:schemeClr val="bg1"/>
                </a:solidFill>
                <a:effectLst/>
              </a:rPr>
              <a:t/>
            </a:r>
            <a:br>
              <a:rPr lang="en-US" sz="3200" b="0" dirty="0" smtClean="0">
                <a:solidFill>
                  <a:schemeClr val="bg1"/>
                </a:solidFill>
                <a:effectLst/>
              </a:rPr>
            </a:br>
            <a:r>
              <a:rPr lang="en-US" sz="3200" b="0" i="0" u="none" strike="noStrike" dirty="0" smtClean="0">
                <a:solidFill>
                  <a:schemeClr val="bg1"/>
                </a:solidFill>
                <a:effectLst/>
                <a:latin typeface="Arial" panose="020B0604020202020204" pitchFamily="34" charset="0"/>
              </a:rPr>
              <a:t>They said, “We’ll go with you.” They set out in a boat, but throughout the night they caught nothing. </a:t>
            </a:r>
          </a:p>
          <a:p>
            <a:endParaRPr lang="en-US" sz="3200" dirty="0">
              <a:solidFill>
                <a:schemeClr val="bg1"/>
              </a:solidFill>
              <a:latin typeface="Arial" panose="020B0604020202020204" pitchFamily="34" charset="0"/>
            </a:endParaRPr>
          </a:p>
          <a:p>
            <a:r>
              <a:rPr lang="en-US" sz="3200" b="0" i="0" u="none" strike="noStrike" dirty="0" smtClean="0">
                <a:solidFill>
                  <a:schemeClr val="bg1"/>
                </a:solidFill>
                <a:effectLst/>
                <a:latin typeface="Arial" panose="020B0604020202020204" pitchFamily="34" charset="0"/>
              </a:rPr>
              <a:t>					</a:t>
            </a:r>
            <a:r>
              <a:rPr lang="en-US" sz="2800" b="0" i="0" u="none" strike="noStrike" dirty="0" smtClean="0">
                <a:solidFill>
                  <a:schemeClr val="bg1"/>
                </a:solidFill>
                <a:effectLst/>
                <a:latin typeface="Arial" panose="020B0604020202020204" pitchFamily="34" charset="0"/>
              </a:rPr>
              <a:t>John 21:2-3 (CEB)</a:t>
            </a:r>
            <a:endParaRPr lang="en-US" sz="2800" b="0" dirty="0" smtClean="0">
              <a:solidFill>
                <a:schemeClr val="bg1"/>
              </a:solidFill>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30478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92506" y="144380"/>
            <a:ext cx="8734926" cy="7109639"/>
          </a:xfrm>
          <a:prstGeom prst="rect">
            <a:avLst/>
          </a:prstGeom>
        </p:spPr>
        <p:txBody>
          <a:bodyPr wrap="square">
            <a:spAutoFit/>
          </a:bodyPr>
          <a:lstStyle/>
          <a:p>
            <a:r>
              <a:rPr lang="en-US" sz="3000" b="0" i="0" u="none" strike="noStrike" dirty="0" smtClean="0">
                <a:solidFill>
                  <a:schemeClr val="bg1"/>
                </a:solidFill>
                <a:effectLst/>
                <a:latin typeface="Arial" panose="020B0604020202020204" pitchFamily="34" charset="0"/>
              </a:rPr>
              <a:t>Jesus called to them, “Children, have you caught anything to eat?”</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They answered him, “No.”</a:t>
            </a:r>
            <a:endParaRPr lang="en-US" sz="3000" b="0" dirty="0" smtClean="0">
              <a:solidFill>
                <a:schemeClr val="bg1"/>
              </a:solidFill>
              <a:effectLst/>
            </a:endParaRPr>
          </a:p>
          <a:p>
            <a:r>
              <a:rPr lang="en-US" sz="3000" b="0" i="0" u="none" strike="noStrike" dirty="0" smtClean="0">
                <a:solidFill>
                  <a:schemeClr val="bg1"/>
                </a:solidFill>
                <a:effectLst/>
                <a:latin typeface="Arial" panose="020B0604020202020204" pitchFamily="34" charset="0"/>
              </a:rPr>
              <a:t>He said, “Cast your net on the right side of the boat and you will find some.”</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So they did, and there were so many fish that they couldn’t haul in the net. Then the disciple whom Jesus loved said to Peter, “It’s the Lord!” When Simon Peter heard it was the Lord, he wrapped his coat around himself (for he was naked) and jumped into the water. </a:t>
            </a:r>
          </a:p>
          <a:p>
            <a:r>
              <a:rPr lang="en-US" sz="3000" dirty="0">
                <a:solidFill>
                  <a:schemeClr val="bg1"/>
                </a:solidFill>
                <a:latin typeface="Arial" panose="020B0604020202020204" pitchFamily="34" charset="0"/>
              </a:rPr>
              <a:t>	</a:t>
            </a:r>
            <a:r>
              <a:rPr lang="en-US" sz="3000" dirty="0" smtClean="0">
                <a:solidFill>
                  <a:schemeClr val="bg1"/>
                </a:solidFill>
                <a:latin typeface="Arial" panose="020B0604020202020204" pitchFamily="34" charset="0"/>
              </a:rPr>
              <a:t>					</a:t>
            </a:r>
            <a:r>
              <a:rPr lang="en-US" sz="2800" b="0" i="0" u="none" strike="noStrike" dirty="0" smtClean="0">
                <a:solidFill>
                  <a:schemeClr val="bg1"/>
                </a:solidFill>
                <a:effectLst/>
                <a:latin typeface="Arial" panose="020B0604020202020204" pitchFamily="34" charset="0"/>
              </a:rPr>
              <a:t>John 21:5-7 (CEB)</a:t>
            </a:r>
            <a:endParaRPr lang="en-US" sz="2800" b="0" dirty="0" smtClean="0">
              <a:solidFill>
                <a:schemeClr val="bg1"/>
              </a:solidFill>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365326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76725" y="156411"/>
            <a:ext cx="8710863" cy="7017306"/>
          </a:xfrm>
          <a:prstGeom prst="rect">
            <a:avLst/>
          </a:prstGeom>
        </p:spPr>
        <p:txBody>
          <a:bodyPr wrap="square">
            <a:spAutoFit/>
          </a:bodyPr>
          <a:lstStyle/>
          <a:p>
            <a:r>
              <a:rPr lang="en-US" sz="3000" b="0" i="0" u="none" strike="noStrike" dirty="0" smtClean="0">
                <a:solidFill>
                  <a:schemeClr val="bg1"/>
                </a:solidFill>
                <a:effectLst/>
                <a:latin typeface="Arial" panose="020B0604020202020204" pitchFamily="34" charset="0"/>
              </a:rPr>
              <a:t>During the journey, as he approached Damascus, suddenly a light from heaven encircled him. He fell to the ground and heard a voice asking him, “Saul, Saul, why are you harassing me?”</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Saul asked, “Who are you, Lord?”</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“I am Jesus, whom you are harassing,” came the reply. “Now get up and enter the city. You will be told what you must do.”</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Those traveling with him stood there speechless; they heard the voice but saw no one</a:t>
            </a:r>
            <a:r>
              <a:rPr lang="en-US" b="0" i="0" u="none" strike="noStrike" dirty="0" smtClean="0">
                <a:solidFill>
                  <a:schemeClr val="bg1"/>
                </a:solidFill>
                <a:effectLst/>
                <a:latin typeface="Arial" panose="020B0604020202020204" pitchFamily="34" charset="0"/>
              </a:rPr>
              <a:t>. </a:t>
            </a:r>
          </a:p>
          <a:p>
            <a:r>
              <a:rPr lang="en-US" dirty="0">
                <a:solidFill>
                  <a:schemeClr val="bg1"/>
                </a:solidFill>
                <a:latin typeface="Arial" panose="020B0604020202020204" pitchFamily="34" charset="0"/>
              </a:rPr>
              <a:t>	</a:t>
            </a:r>
            <a:r>
              <a:rPr lang="en-US" dirty="0" smtClean="0">
                <a:solidFill>
                  <a:schemeClr val="bg1"/>
                </a:solidFill>
                <a:latin typeface="Arial" panose="020B0604020202020204" pitchFamily="34" charset="0"/>
              </a:rPr>
              <a:t>					</a:t>
            </a:r>
            <a:r>
              <a:rPr lang="en-US" sz="2400" b="0" i="0" u="none" strike="noStrike" dirty="0" smtClean="0">
                <a:solidFill>
                  <a:schemeClr val="bg1"/>
                </a:solidFill>
                <a:effectLst/>
                <a:latin typeface="Arial" panose="020B0604020202020204" pitchFamily="34" charset="0"/>
              </a:rPr>
              <a:t>Acts 9:3-7 (CEB)</a:t>
            </a:r>
            <a:endParaRPr lang="en-US" sz="2400" b="0" dirty="0" smtClean="0">
              <a:solidFill>
                <a:schemeClr val="bg1"/>
              </a:solidFill>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37790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60947" y="120316"/>
            <a:ext cx="8566485" cy="6063198"/>
          </a:xfrm>
          <a:prstGeom prst="rect">
            <a:avLst/>
          </a:prstGeom>
        </p:spPr>
        <p:txBody>
          <a:bodyPr wrap="square">
            <a:spAutoFit/>
          </a:bodyPr>
          <a:lstStyle/>
          <a:p>
            <a:r>
              <a:rPr lang="en-US" sz="3200" b="0" i="0" u="none" strike="noStrike" dirty="0" smtClean="0">
                <a:solidFill>
                  <a:schemeClr val="bg1"/>
                </a:solidFill>
                <a:effectLst/>
                <a:latin typeface="Arial" panose="020B0604020202020204" pitchFamily="34" charset="0"/>
              </a:rPr>
              <a:t>In Damascus there was a certain disciple named Ananias. The Lord spoke to him in a vision, “Ananias!”</a:t>
            </a:r>
            <a:endParaRPr lang="en-US" sz="3200" b="0" dirty="0" smtClean="0">
              <a:solidFill>
                <a:schemeClr val="bg1"/>
              </a:solidFill>
              <a:effectLst/>
            </a:endParaRPr>
          </a:p>
          <a:p>
            <a:r>
              <a:rPr lang="en-US" sz="3200" b="0" dirty="0" smtClean="0">
                <a:solidFill>
                  <a:schemeClr val="bg1"/>
                </a:solidFill>
                <a:effectLst/>
              </a:rPr>
              <a:t/>
            </a:r>
            <a:br>
              <a:rPr lang="en-US" sz="3200" b="0" dirty="0" smtClean="0">
                <a:solidFill>
                  <a:schemeClr val="bg1"/>
                </a:solidFill>
                <a:effectLst/>
              </a:rPr>
            </a:br>
            <a:r>
              <a:rPr lang="en-US" sz="3200" b="0" i="0" u="none" strike="noStrike" dirty="0" smtClean="0">
                <a:solidFill>
                  <a:schemeClr val="bg1"/>
                </a:solidFill>
                <a:effectLst/>
                <a:latin typeface="Arial" panose="020B0604020202020204" pitchFamily="34" charset="0"/>
              </a:rPr>
              <a:t>He answered, “Yes, Lord.”</a:t>
            </a:r>
            <a:endParaRPr lang="en-US" sz="3200" b="0" dirty="0" smtClean="0">
              <a:solidFill>
                <a:schemeClr val="bg1"/>
              </a:solidFill>
              <a:effectLst/>
            </a:endParaRPr>
          </a:p>
          <a:p>
            <a:r>
              <a:rPr lang="en-US" sz="3200" b="0" dirty="0" smtClean="0">
                <a:solidFill>
                  <a:schemeClr val="bg1"/>
                </a:solidFill>
                <a:effectLst/>
              </a:rPr>
              <a:t/>
            </a:r>
            <a:br>
              <a:rPr lang="en-US" sz="3200" b="0" dirty="0" smtClean="0">
                <a:solidFill>
                  <a:schemeClr val="bg1"/>
                </a:solidFill>
                <a:effectLst/>
              </a:rPr>
            </a:br>
            <a:r>
              <a:rPr lang="en-US" sz="3200" b="0" i="0" u="none" strike="noStrike" dirty="0" smtClean="0">
                <a:solidFill>
                  <a:schemeClr val="bg1"/>
                </a:solidFill>
                <a:effectLst/>
                <a:latin typeface="Arial" panose="020B0604020202020204" pitchFamily="34" charset="0"/>
              </a:rPr>
              <a:t>The Lord instructed him, “Go to Judas’ house on Straight Street and ask for a man from Tarsus named Saul. He is praying. In a vision he has seen a man named Ananias enter and put his hands on him to restore his sight.”</a:t>
            </a:r>
            <a:endParaRPr lang="en-US" sz="3200" b="0" dirty="0" smtClean="0">
              <a:solidFill>
                <a:schemeClr val="bg1"/>
              </a:solidFill>
              <a:effectLst/>
            </a:endParaRPr>
          </a:p>
          <a:p>
            <a:r>
              <a:rPr lang="en-US" b="0" dirty="0" smtClean="0">
                <a:solidFill>
                  <a:schemeClr val="bg1"/>
                </a:solidFill>
                <a:effectLst/>
              </a:rPr>
              <a:t/>
            </a:r>
            <a:br>
              <a:rPr lang="en-US" b="0" dirty="0" smtClean="0">
                <a:solidFill>
                  <a:schemeClr val="bg1"/>
                </a:solidFill>
                <a:effectLst/>
              </a:rPr>
            </a:br>
            <a:endParaRPr lang="en-US" dirty="0">
              <a:solidFill>
                <a:schemeClr val="bg1"/>
              </a:solidFill>
            </a:endParaRPr>
          </a:p>
        </p:txBody>
      </p:sp>
    </p:spTree>
    <p:extLst>
      <p:ext uri="{BB962C8B-B14F-4D97-AF65-F5344CB8AC3E}">
        <p14:creationId xmlns:p14="http://schemas.microsoft.com/office/powerpoint/2010/main" val="420968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60947" y="120316"/>
            <a:ext cx="8566485" cy="4862870"/>
          </a:xfrm>
          <a:prstGeom prst="rect">
            <a:avLst/>
          </a:prstGeom>
        </p:spPr>
        <p:txBody>
          <a:bodyPr wrap="square">
            <a:spAutoFit/>
          </a:bodyPr>
          <a:lstStyle/>
          <a:p>
            <a:r>
              <a:rPr lang="en-US" b="0" dirty="0" smtClean="0">
                <a:solidFill>
                  <a:schemeClr val="bg1"/>
                </a:solidFill>
                <a:effectLst/>
              </a:rPr>
              <a:t/>
            </a:r>
            <a:br>
              <a:rPr lang="en-US" b="0" dirty="0" smtClean="0">
                <a:solidFill>
                  <a:schemeClr val="bg1"/>
                </a:solidFill>
                <a:effectLst/>
              </a:rPr>
            </a:br>
            <a:r>
              <a:rPr lang="en-US" sz="3200" b="0" i="0" u="none" strike="noStrike" dirty="0" smtClean="0">
                <a:solidFill>
                  <a:schemeClr val="bg1"/>
                </a:solidFill>
                <a:effectLst/>
                <a:latin typeface="Arial" panose="020B0604020202020204" pitchFamily="34" charset="0"/>
              </a:rPr>
              <a:t>Ananias countered, “Lord, I have heard many reports about this man. People say he has done horrible things to your holy people in Jerusalem. He’s here with authority from the chief priests to arrest everyone who calls on your name.” </a:t>
            </a:r>
          </a:p>
          <a:p>
            <a:endParaRPr lang="en-US" sz="3200" dirty="0">
              <a:solidFill>
                <a:schemeClr val="bg1"/>
              </a:solidFill>
              <a:latin typeface="Arial" panose="020B0604020202020204" pitchFamily="34" charset="0"/>
            </a:endParaRPr>
          </a:p>
          <a:p>
            <a:r>
              <a:rPr lang="en-US" sz="3200" b="0" i="0" u="none" strike="noStrike" dirty="0" smtClean="0">
                <a:solidFill>
                  <a:schemeClr val="bg1"/>
                </a:solidFill>
                <a:effectLst/>
                <a:latin typeface="Arial" panose="020B0604020202020204" pitchFamily="34" charset="0"/>
              </a:rPr>
              <a:t>				</a:t>
            </a:r>
            <a:r>
              <a:rPr lang="en-US" sz="2800" b="0" i="0" u="none" strike="noStrike" dirty="0" smtClean="0">
                <a:solidFill>
                  <a:schemeClr val="bg1"/>
                </a:solidFill>
                <a:effectLst/>
                <a:latin typeface="Arial" panose="020B0604020202020204" pitchFamily="34" charset="0"/>
              </a:rPr>
              <a:t>Acts 9:10-14(CEB)</a:t>
            </a:r>
            <a:endParaRPr lang="en-US" sz="2800" b="0" dirty="0" smtClean="0">
              <a:solidFill>
                <a:schemeClr val="bg1"/>
              </a:solidFill>
              <a:effectLst/>
            </a:endParaRPr>
          </a:p>
          <a:p>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236492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28600" y="132348"/>
            <a:ext cx="8626642" cy="7109639"/>
          </a:xfrm>
          <a:prstGeom prst="rect">
            <a:avLst/>
          </a:prstGeom>
        </p:spPr>
        <p:txBody>
          <a:bodyPr wrap="square">
            <a:spAutoFit/>
          </a:bodyPr>
          <a:lstStyle/>
          <a:p>
            <a:r>
              <a:rPr lang="en-US" sz="3000" b="0" i="0" u="none" strike="noStrike" dirty="0" smtClean="0">
                <a:solidFill>
                  <a:schemeClr val="bg1"/>
                </a:solidFill>
                <a:effectLst/>
                <a:latin typeface="Arial" panose="020B0604020202020204" pitchFamily="34" charset="0"/>
              </a:rPr>
              <a:t>The Lord replied, “Go! This man is the agent I have chosen to carry my name before Gentiles, kings, and Israelites. I will show him how much he must suffer for the sake of my name.”</a:t>
            </a:r>
            <a:endParaRPr lang="en-US" sz="3000" b="0" dirty="0" smtClean="0">
              <a:solidFill>
                <a:schemeClr val="bg1"/>
              </a:solidFill>
              <a:effectLst/>
            </a:endParaRPr>
          </a:p>
          <a:p>
            <a:r>
              <a:rPr lang="en-US" sz="3000" b="0" dirty="0" smtClean="0">
                <a:solidFill>
                  <a:schemeClr val="bg1"/>
                </a:solidFill>
                <a:effectLst/>
              </a:rPr>
              <a:t/>
            </a:r>
            <a:br>
              <a:rPr lang="en-US" sz="3000" b="0" dirty="0" smtClean="0">
                <a:solidFill>
                  <a:schemeClr val="bg1"/>
                </a:solidFill>
                <a:effectLst/>
              </a:rPr>
            </a:br>
            <a:r>
              <a:rPr lang="en-US" sz="3000" b="0" i="0" u="none" strike="noStrike" dirty="0" smtClean="0">
                <a:solidFill>
                  <a:schemeClr val="bg1"/>
                </a:solidFill>
                <a:effectLst/>
                <a:latin typeface="Arial" panose="020B0604020202020204" pitchFamily="34" charset="0"/>
              </a:rPr>
              <a:t>Ananias went to the house. He placed his hands on Saul and said, “Brother Saul, the Lord sent me—Jesus, who appeared to you on the way as you were coming here. He sent me so that you could see again and be filled with the Holy Spirit.” Instantly, flakes fell from Saul’s eyes and he could see again. He got up and was baptized. </a:t>
            </a:r>
          </a:p>
          <a:p>
            <a:endParaRPr lang="en-US" sz="3000" dirty="0">
              <a:solidFill>
                <a:schemeClr val="bg1"/>
              </a:solidFill>
              <a:latin typeface="Arial" panose="020B0604020202020204" pitchFamily="34" charset="0"/>
            </a:endParaRPr>
          </a:p>
          <a:p>
            <a:r>
              <a:rPr lang="en-US" sz="3000" b="0" i="0" u="none" strike="noStrike" dirty="0" smtClean="0">
                <a:solidFill>
                  <a:schemeClr val="bg1"/>
                </a:solidFill>
                <a:effectLst/>
                <a:latin typeface="Arial" panose="020B0604020202020204" pitchFamily="34" charset="0"/>
              </a:rPr>
              <a:t>					</a:t>
            </a:r>
            <a:r>
              <a:rPr lang="en-US" sz="2800" b="0" i="0" u="none" strike="noStrike" dirty="0" smtClean="0">
                <a:solidFill>
                  <a:schemeClr val="bg1"/>
                </a:solidFill>
                <a:effectLst/>
                <a:latin typeface="Arial" panose="020B0604020202020204" pitchFamily="34" charset="0"/>
              </a:rPr>
              <a:t>Acts 9:15-18 (CEB)</a:t>
            </a:r>
            <a:endParaRPr lang="en-US" sz="2800" b="0" dirty="0" smtClean="0">
              <a:solidFill>
                <a:schemeClr val="bg1"/>
              </a:solidFill>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2474517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245</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SO WHAT ARE SOME OF THE PRIMARY MEANINGS OF GOD RAISING JESUS FROM DEATH?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Renee Antrosio</cp:lastModifiedBy>
  <cp:revision>6</cp:revision>
  <dcterms:created xsi:type="dcterms:W3CDTF">2019-05-04T17:54:38Z</dcterms:created>
  <dcterms:modified xsi:type="dcterms:W3CDTF">2019-05-04T19:21:22Z</dcterms:modified>
</cp:coreProperties>
</file>