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71" r:id="rId4"/>
    <p:sldId id="276" r:id="rId5"/>
    <p:sldId id="258" r:id="rId6"/>
    <p:sldId id="259" r:id="rId7"/>
    <p:sldId id="260" r:id="rId8"/>
    <p:sldId id="261" r:id="rId9"/>
    <p:sldId id="262" r:id="rId10"/>
    <p:sldId id="275" r:id="rId11"/>
    <p:sldId id="272" r:id="rId12"/>
    <p:sldId id="263" r:id="rId13"/>
    <p:sldId id="264" r:id="rId14"/>
    <p:sldId id="277" r:id="rId15"/>
    <p:sldId id="279" r:id="rId16"/>
    <p:sldId id="265" r:id="rId17"/>
    <p:sldId id="266" r:id="rId18"/>
    <p:sldId id="267" r:id="rId19"/>
    <p:sldId id="268" r:id="rId20"/>
    <p:sldId id="269" r:id="rId21"/>
    <p:sldId id="270" r:id="rId22"/>
    <p:sldId id="278" r:id="rId23"/>
    <p:sldId id="27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varScale="1">
        <p:scale>
          <a:sx n="79" d="100"/>
          <a:sy n="79" d="100"/>
        </p:scale>
        <p:origin x="88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957EB4E-173F-4019-BD76-D949E8118269}" type="datetimeFigureOut">
              <a:rPr lang="en-US" smtClean="0"/>
              <a:t>6/14/2019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4DE96-6D97-4F3E-B39B-7FBD396A392A}" type="slidenum">
              <a:rPr lang="en-US" smtClean="0"/>
              <a:t>‹#›</a:t>
            </a:fld>
            <a:endParaRPr lang="en-US"/>
          </a:p>
        </p:txBody>
      </p:sp>
    </p:spTree>
    <p:extLst>
      <p:ext uri="{BB962C8B-B14F-4D97-AF65-F5344CB8AC3E}">
        <p14:creationId xmlns:p14="http://schemas.microsoft.com/office/powerpoint/2010/main" val="3091802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957EB4E-173F-4019-BD76-D949E8118269}" type="datetimeFigureOut">
              <a:rPr lang="en-US" smtClean="0"/>
              <a:t>6/14/2019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4DE96-6D97-4F3E-B39B-7FBD396A392A}" type="slidenum">
              <a:rPr lang="en-US" smtClean="0"/>
              <a:t>‹#›</a:t>
            </a:fld>
            <a:endParaRPr lang="en-US"/>
          </a:p>
        </p:txBody>
      </p:sp>
    </p:spTree>
    <p:extLst>
      <p:ext uri="{BB962C8B-B14F-4D97-AF65-F5344CB8AC3E}">
        <p14:creationId xmlns:p14="http://schemas.microsoft.com/office/powerpoint/2010/main" val="2713083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957EB4E-173F-4019-BD76-D949E8118269}" type="datetimeFigureOut">
              <a:rPr lang="en-US" smtClean="0"/>
              <a:t>6/14/2019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4DE96-6D97-4F3E-B39B-7FBD396A392A}" type="slidenum">
              <a:rPr lang="en-US" smtClean="0"/>
              <a:t>‹#›</a:t>
            </a:fld>
            <a:endParaRPr lang="en-US"/>
          </a:p>
        </p:txBody>
      </p:sp>
    </p:spTree>
    <p:extLst>
      <p:ext uri="{BB962C8B-B14F-4D97-AF65-F5344CB8AC3E}">
        <p14:creationId xmlns:p14="http://schemas.microsoft.com/office/powerpoint/2010/main" val="3755503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51CD6F-DBFB-4303-9D6E-C8207E058658}" type="datetimeFigureOut">
              <a:rPr lang="en-US" smtClean="0">
                <a:solidFill>
                  <a:prstClr val="black">
                    <a:tint val="75000"/>
                  </a:prstClr>
                </a:solidFill>
              </a:rPr>
              <a:pPr/>
              <a:t>6/15/2019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7AFD2-324B-41BC-B351-65447BC3F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5813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51CD6F-DBFB-4303-9D6E-C8207E058658}" type="datetimeFigureOut">
              <a:rPr lang="en-US" smtClean="0">
                <a:solidFill>
                  <a:prstClr val="black">
                    <a:tint val="75000"/>
                  </a:prstClr>
                </a:solidFill>
              </a:rPr>
              <a:pPr/>
              <a:t>6/15/2019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7AFD2-324B-41BC-B351-65447BC3F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718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51CD6F-DBFB-4303-9D6E-C8207E058658}" type="datetimeFigureOut">
              <a:rPr lang="en-US" smtClean="0">
                <a:solidFill>
                  <a:prstClr val="black">
                    <a:tint val="75000"/>
                  </a:prstClr>
                </a:solidFill>
              </a:rPr>
              <a:pPr/>
              <a:t>6/15/2019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7AFD2-324B-41BC-B351-65447BC3F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638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71487" y="1825625"/>
            <a:ext cx="2900363"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1825625"/>
            <a:ext cx="2900363"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51CD6F-DBFB-4303-9D6E-C8207E058658}" type="datetimeFigureOut">
              <a:rPr lang="en-US" smtClean="0">
                <a:solidFill>
                  <a:prstClr val="black">
                    <a:tint val="75000"/>
                  </a:prstClr>
                </a:solidFill>
              </a:rPr>
              <a:pPr/>
              <a:t>6/15/2019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27AFD2-324B-41BC-B351-65447BC3F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67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51CD6F-DBFB-4303-9D6E-C8207E058658}" type="datetimeFigureOut">
              <a:rPr lang="en-US" smtClean="0">
                <a:solidFill>
                  <a:prstClr val="black">
                    <a:tint val="75000"/>
                  </a:prstClr>
                </a:solidFill>
              </a:rPr>
              <a:pPr/>
              <a:t>6/15/2019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827AFD2-324B-41BC-B351-65447BC3F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775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51CD6F-DBFB-4303-9D6E-C8207E058658}" type="datetimeFigureOut">
              <a:rPr lang="en-US" smtClean="0">
                <a:solidFill>
                  <a:prstClr val="black">
                    <a:tint val="75000"/>
                  </a:prstClr>
                </a:solidFill>
              </a:rPr>
              <a:pPr/>
              <a:t>6/15/2019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827AFD2-324B-41BC-B351-65447BC3F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987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51CD6F-DBFB-4303-9D6E-C8207E058658}" type="datetimeFigureOut">
              <a:rPr lang="en-US" smtClean="0">
                <a:solidFill>
                  <a:prstClr val="black">
                    <a:tint val="75000"/>
                  </a:prstClr>
                </a:solidFill>
              </a:rPr>
              <a:pPr/>
              <a:t>6/15/2019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827AFD2-324B-41BC-B351-65447BC3F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162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51CD6F-DBFB-4303-9D6E-C8207E058658}" type="datetimeFigureOut">
              <a:rPr lang="en-US" smtClean="0">
                <a:solidFill>
                  <a:prstClr val="black">
                    <a:tint val="75000"/>
                  </a:prstClr>
                </a:solidFill>
              </a:rPr>
              <a:pPr/>
              <a:t>6/15/2019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27AFD2-324B-41BC-B351-65447BC3F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0215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957EB4E-173F-4019-BD76-D949E8118269}" type="datetimeFigureOut">
              <a:rPr lang="en-US" smtClean="0"/>
              <a:t>6/14/2019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4DE96-6D97-4F3E-B39B-7FBD396A392A}" type="slidenum">
              <a:rPr lang="en-US" smtClean="0"/>
              <a:t>‹#›</a:t>
            </a:fld>
            <a:endParaRPr lang="en-US"/>
          </a:p>
        </p:txBody>
      </p:sp>
    </p:spTree>
    <p:extLst>
      <p:ext uri="{BB962C8B-B14F-4D97-AF65-F5344CB8AC3E}">
        <p14:creationId xmlns:p14="http://schemas.microsoft.com/office/powerpoint/2010/main" val="129060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51CD6F-DBFB-4303-9D6E-C8207E058658}" type="datetimeFigureOut">
              <a:rPr lang="en-US" smtClean="0">
                <a:solidFill>
                  <a:prstClr val="black">
                    <a:tint val="75000"/>
                  </a:prstClr>
                </a:solidFill>
              </a:rPr>
              <a:pPr/>
              <a:t>6/15/2019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27AFD2-324B-41BC-B351-65447BC3F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106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51CD6F-DBFB-4303-9D6E-C8207E058658}" type="datetimeFigureOut">
              <a:rPr lang="en-US" smtClean="0">
                <a:solidFill>
                  <a:prstClr val="black">
                    <a:tint val="75000"/>
                  </a:prstClr>
                </a:solidFill>
              </a:rPr>
              <a:pPr/>
              <a:t>6/15/2019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7AFD2-324B-41BC-B351-65447BC3F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054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365125"/>
            <a:ext cx="1478756"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1488" y="365125"/>
            <a:ext cx="4321969"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51CD6F-DBFB-4303-9D6E-C8207E058658}" type="datetimeFigureOut">
              <a:rPr lang="en-US" smtClean="0">
                <a:solidFill>
                  <a:prstClr val="black">
                    <a:tint val="75000"/>
                  </a:prstClr>
                </a:solidFill>
              </a:rPr>
              <a:pPr/>
              <a:t>6/15/2019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27AFD2-324B-41BC-B351-65447BC3F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786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57EB4E-173F-4019-BD76-D949E8118269}" type="datetimeFigureOut">
              <a:rPr lang="en-US" smtClean="0"/>
              <a:t>6/14/2019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4DE96-6D97-4F3E-B39B-7FBD396A392A}" type="slidenum">
              <a:rPr lang="en-US" smtClean="0"/>
              <a:t>‹#›</a:t>
            </a:fld>
            <a:endParaRPr lang="en-US"/>
          </a:p>
        </p:txBody>
      </p:sp>
    </p:spTree>
    <p:extLst>
      <p:ext uri="{BB962C8B-B14F-4D97-AF65-F5344CB8AC3E}">
        <p14:creationId xmlns:p14="http://schemas.microsoft.com/office/powerpoint/2010/main" val="3846842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957EB4E-173F-4019-BD76-D949E8118269}" type="datetimeFigureOut">
              <a:rPr lang="en-US" smtClean="0"/>
              <a:t>6/14/2019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E4DE96-6D97-4F3E-B39B-7FBD396A392A}" type="slidenum">
              <a:rPr lang="en-US" smtClean="0"/>
              <a:t>‹#›</a:t>
            </a:fld>
            <a:endParaRPr lang="en-US"/>
          </a:p>
        </p:txBody>
      </p:sp>
    </p:spTree>
    <p:extLst>
      <p:ext uri="{BB962C8B-B14F-4D97-AF65-F5344CB8AC3E}">
        <p14:creationId xmlns:p14="http://schemas.microsoft.com/office/powerpoint/2010/main" val="2721489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957EB4E-173F-4019-BD76-D949E8118269}" type="datetimeFigureOut">
              <a:rPr lang="en-US" smtClean="0"/>
              <a:t>6/14/2019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E4DE96-6D97-4F3E-B39B-7FBD396A392A}" type="slidenum">
              <a:rPr lang="en-US" smtClean="0"/>
              <a:t>‹#›</a:t>
            </a:fld>
            <a:endParaRPr lang="en-US"/>
          </a:p>
        </p:txBody>
      </p:sp>
    </p:spTree>
    <p:extLst>
      <p:ext uri="{BB962C8B-B14F-4D97-AF65-F5344CB8AC3E}">
        <p14:creationId xmlns:p14="http://schemas.microsoft.com/office/powerpoint/2010/main" val="2177032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957EB4E-173F-4019-BD76-D949E8118269}" type="datetimeFigureOut">
              <a:rPr lang="en-US" smtClean="0"/>
              <a:t>6/14/2019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E4DE96-6D97-4F3E-B39B-7FBD396A392A}" type="slidenum">
              <a:rPr lang="en-US" smtClean="0"/>
              <a:t>‹#›</a:t>
            </a:fld>
            <a:endParaRPr lang="en-US"/>
          </a:p>
        </p:txBody>
      </p:sp>
    </p:spTree>
    <p:extLst>
      <p:ext uri="{BB962C8B-B14F-4D97-AF65-F5344CB8AC3E}">
        <p14:creationId xmlns:p14="http://schemas.microsoft.com/office/powerpoint/2010/main" val="3333111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57EB4E-173F-4019-BD76-D949E8118269}" type="datetimeFigureOut">
              <a:rPr lang="en-US" smtClean="0"/>
              <a:t>6/14/2019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E4DE96-6D97-4F3E-B39B-7FBD396A392A}" type="slidenum">
              <a:rPr lang="en-US" smtClean="0"/>
              <a:t>‹#›</a:t>
            </a:fld>
            <a:endParaRPr lang="en-US"/>
          </a:p>
        </p:txBody>
      </p:sp>
    </p:spTree>
    <p:extLst>
      <p:ext uri="{BB962C8B-B14F-4D97-AF65-F5344CB8AC3E}">
        <p14:creationId xmlns:p14="http://schemas.microsoft.com/office/powerpoint/2010/main" val="3190295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57EB4E-173F-4019-BD76-D949E8118269}" type="datetimeFigureOut">
              <a:rPr lang="en-US" smtClean="0"/>
              <a:t>6/14/2019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E4DE96-6D97-4F3E-B39B-7FBD396A392A}" type="slidenum">
              <a:rPr lang="en-US" smtClean="0"/>
              <a:t>‹#›</a:t>
            </a:fld>
            <a:endParaRPr lang="en-US"/>
          </a:p>
        </p:txBody>
      </p:sp>
    </p:spTree>
    <p:extLst>
      <p:ext uri="{BB962C8B-B14F-4D97-AF65-F5344CB8AC3E}">
        <p14:creationId xmlns:p14="http://schemas.microsoft.com/office/powerpoint/2010/main" val="107976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57EB4E-173F-4019-BD76-D949E8118269}" type="datetimeFigureOut">
              <a:rPr lang="en-US" smtClean="0"/>
              <a:t>6/14/2019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E4DE96-6D97-4F3E-B39B-7FBD396A392A}" type="slidenum">
              <a:rPr lang="en-US" smtClean="0"/>
              <a:t>‹#›</a:t>
            </a:fld>
            <a:endParaRPr lang="en-US"/>
          </a:p>
        </p:txBody>
      </p:sp>
    </p:spTree>
    <p:extLst>
      <p:ext uri="{BB962C8B-B14F-4D97-AF65-F5344CB8AC3E}">
        <p14:creationId xmlns:p14="http://schemas.microsoft.com/office/powerpoint/2010/main" val="2315523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57EB4E-173F-4019-BD76-D949E8118269}" type="datetimeFigureOut">
              <a:rPr lang="en-US" smtClean="0"/>
              <a:t>6/14/2019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E4DE96-6D97-4F3E-B39B-7FBD396A392A}" type="slidenum">
              <a:rPr lang="en-US" smtClean="0"/>
              <a:t>‹#›</a:t>
            </a:fld>
            <a:endParaRPr lang="en-US"/>
          </a:p>
        </p:txBody>
      </p:sp>
    </p:spTree>
    <p:extLst>
      <p:ext uri="{BB962C8B-B14F-4D97-AF65-F5344CB8AC3E}">
        <p14:creationId xmlns:p14="http://schemas.microsoft.com/office/powerpoint/2010/main" val="20183000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751CD6F-DBFB-4303-9D6E-C8207E058658}" type="datetimeFigureOut">
              <a:rPr lang="en-US" smtClean="0">
                <a:solidFill>
                  <a:prstClr val="black">
                    <a:tint val="75000"/>
                  </a:prstClr>
                </a:solidFill>
              </a:rPr>
              <a:pPr/>
              <a:t>6/15/2019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827AFD2-324B-41BC-B351-65447BC3F4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92674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98" y="0"/>
            <a:ext cx="9140802" cy="6858000"/>
          </a:xfrm>
          <a:prstGeom prst="rect">
            <a:avLst/>
          </a:prstGeom>
        </p:spPr>
      </p:pic>
      <p:sp>
        <p:nvSpPr>
          <p:cNvPr id="3" name="TextBox 2"/>
          <p:cNvSpPr txBox="1"/>
          <p:nvPr/>
        </p:nvSpPr>
        <p:spPr>
          <a:xfrm>
            <a:off x="5522494" y="288757"/>
            <a:ext cx="3073277" cy="769441"/>
          </a:xfrm>
          <a:prstGeom prst="rect">
            <a:avLst/>
          </a:prstGeom>
          <a:noFill/>
        </p:spPr>
        <p:txBody>
          <a:bodyPr wrap="none" rtlCol="0">
            <a:spAutoFit/>
          </a:bodyPr>
          <a:lstStyle/>
          <a:p>
            <a:r>
              <a:rPr lang="en-US" sz="4400" dirty="0" smtClean="0">
                <a:solidFill>
                  <a:schemeClr val="bg1"/>
                </a:solidFill>
                <a:latin typeface="Arial" panose="020B0604020202020204" pitchFamily="34" charset="0"/>
                <a:cs typeface="Arial" panose="020B0604020202020204" pitchFamily="34" charset="0"/>
              </a:rPr>
              <a:t>Can you be</a:t>
            </a:r>
            <a:endParaRPr lang="en-US" sz="44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2951664" y="5761807"/>
            <a:ext cx="6192336" cy="830997"/>
          </a:xfrm>
          <a:prstGeom prst="rect">
            <a:avLst/>
          </a:prstGeom>
          <a:noFill/>
        </p:spPr>
        <p:txBody>
          <a:bodyPr wrap="none" rtlCol="0">
            <a:spAutoFit/>
          </a:bodyPr>
          <a:lstStyle/>
          <a:p>
            <a:r>
              <a:rPr lang="en-US" sz="4800" dirty="0" smtClean="0">
                <a:solidFill>
                  <a:schemeClr val="bg1"/>
                </a:solidFill>
                <a:latin typeface="Arial" panose="020B0604020202020204" pitchFamily="34" charset="0"/>
                <a:cs typeface="Arial" panose="020B0604020202020204" pitchFamily="34" charset="0"/>
              </a:rPr>
              <a:t>ALL IN for Pentecost?</a:t>
            </a:r>
            <a:endParaRPr lang="en-US" sz="4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9652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Image" descr="Image"/>
          <p:cNvPicPr>
            <a:picLocks noChangeAspect="1"/>
          </p:cNvPicPr>
          <p:nvPr/>
        </p:nvPicPr>
        <p:blipFill>
          <a:blip r:embed="rId2">
            <a:extLst/>
          </a:blip>
          <a:stretch>
            <a:fillRect/>
          </a:stretch>
        </p:blipFill>
        <p:spPr>
          <a:xfrm>
            <a:off x="0" y="0"/>
            <a:ext cx="10419277" cy="6858000"/>
          </a:xfrm>
          <a:prstGeom prst="rect">
            <a:avLst/>
          </a:prstGeom>
          <a:ln w="12700">
            <a:miter lim="400000"/>
          </a:ln>
        </p:spPr>
      </p:pic>
    </p:spTree>
    <p:extLst>
      <p:ext uri="{BB962C8B-B14F-4D97-AF65-F5344CB8AC3E}">
        <p14:creationId xmlns:p14="http://schemas.microsoft.com/office/powerpoint/2010/main" val="14059207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577515" y="372979"/>
            <a:ext cx="8145379" cy="5570756"/>
          </a:xfrm>
          <a:prstGeom prst="rect">
            <a:avLst/>
          </a:prstGeom>
        </p:spPr>
        <p:txBody>
          <a:bodyPr wrap="square">
            <a:spAutoFit/>
          </a:bodyPr>
          <a:lstStyle/>
          <a:p>
            <a:r>
              <a:rPr lang="en-US" sz="3200" dirty="0" smtClean="0">
                <a:solidFill>
                  <a:schemeClr val="bg1"/>
                </a:solidFill>
                <a:latin typeface="Arial" panose="020B0604020202020204" pitchFamily="34" charset="0"/>
              </a:rPr>
              <a:t>Paul</a:t>
            </a:r>
            <a:r>
              <a:rPr lang="en-US" sz="3200" b="0" i="0" u="none" strike="noStrike" dirty="0" smtClean="0">
                <a:solidFill>
                  <a:schemeClr val="bg1"/>
                </a:solidFill>
                <a:effectLst/>
                <a:latin typeface="Arial" panose="020B0604020202020204" pitchFamily="34" charset="0"/>
              </a:rPr>
              <a:t> asked them, “Did you receive the Holy Spirit when you came to believe?”</a:t>
            </a:r>
            <a:endParaRPr lang="en-US" sz="3200" b="0" dirty="0" smtClean="0">
              <a:solidFill>
                <a:schemeClr val="bg1"/>
              </a:solidFill>
              <a:effectLst/>
            </a:endParaRPr>
          </a:p>
          <a:p>
            <a:r>
              <a:rPr lang="en-US" sz="3200" b="0" dirty="0" smtClean="0">
                <a:solidFill>
                  <a:schemeClr val="bg1"/>
                </a:solidFill>
                <a:effectLst/>
              </a:rPr>
              <a:t/>
            </a:r>
            <a:br>
              <a:rPr lang="en-US" sz="3200" b="0" dirty="0" smtClean="0">
                <a:solidFill>
                  <a:schemeClr val="bg1"/>
                </a:solidFill>
                <a:effectLst/>
              </a:rPr>
            </a:br>
            <a:r>
              <a:rPr lang="en-US" sz="3200" b="0" i="0" u="none" strike="noStrike" dirty="0" smtClean="0">
                <a:solidFill>
                  <a:schemeClr val="bg1"/>
                </a:solidFill>
                <a:effectLst/>
                <a:latin typeface="Arial" panose="020B0604020202020204" pitchFamily="34" charset="0"/>
              </a:rPr>
              <a:t>They replied, “We’ve not even heard that there is a Holy Spirit.”</a:t>
            </a:r>
            <a:endParaRPr lang="en-US" sz="3200" b="0" dirty="0" smtClean="0">
              <a:solidFill>
                <a:schemeClr val="bg1"/>
              </a:solidFill>
              <a:effectLst/>
            </a:endParaRPr>
          </a:p>
          <a:p>
            <a:r>
              <a:rPr lang="en-US" sz="3200" b="0" dirty="0" smtClean="0">
                <a:solidFill>
                  <a:schemeClr val="bg1"/>
                </a:solidFill>
                <a:effectLst/>
              </a:rPr>
              <a:t/>
            </a:r>
            <a:br>
              <a:rPr lang="en-US" sz="3200" b="0" dirty="0" smtClean="0">
                <a:solidFill>
                  <a:schemeClr val="bg1"/>
                </a:solidFill>
                <a:effectLst/>
              </a:rPr>
            </a:br>
            <a:r>
              <a:rPr lang="en-US" sz="3200" b="0" i="0" u="none" strike="noStrike" dirty="0" smtClean="0">
                <a:solidFill>
                  <a:schemeClr val="bg1"/>
                </a:solidFill>
                <a:effectLst/>
                <a:latin typeface="Arial" panose="020B0604020202020204" pitchFamily="34" charset="0"/>
              </a:rPr>
              <a:t>Then he said, “What baptism did you receive, then?”</a:t>
            </a:r>
            <a:endParaRPr lang="en-US" sz="3200" b="0" dirty="0" smtClean="0">
              <a:solidFill>
                <a:schemeClr val="bg1"/>
              </a:solidFill>
              <a:effectLst/>
            </a:endParaRPr>
          </a:p>
          <a:p>
            <a:r>
              <a:rPr lang="en-US" sz="3200" b="0" dirty="0" smtClean="0">
                <a:solidFill>
                  <a:schemeClr val="bg1"/>
                </a:solidFill>
                <a:effectLst/>
              </a:rPr>
              <a:t/>
            </a:r>
            <a:br>
              <a:rPr lang="en-US" sz="3200" b="0" dirty="0" smtClean="0">
                <a:solidFill>
                  <a:schemeClr val="bg1"/>
                </a:solidFill>
                <a:effectLst/>
              </a:rPr>
            </a:br>
            <a:r>
              <a:rPr lang="en-US" sz="3200" b="0" i="0" u="none" strike="noStrike" dirty="0" smtClean="0">
                <a:solidFill>
                  <a:schemeClr val="bg1"/>
                </a:solidFill>
                <a:effectLst/>
                <a:latin typeface="Arial" panose="020B0604020202020204" pitchFamily="34" charset="0"/>
              </a:rPr>
              <a:t>They answered, “John’s baptism.”</a:t>
            </a:r>
            <a:endParaRPr lang="en-US" sz="3200" b="0" dirty="0" smtClean="0">
              <a:solidFill>
                <a:schemeClr val="bg1"/>
              </a:solidFill>
              <a:effectLst/>
            </a:endParaRPr>
          </a:p>
          <a:p>
            <a:r>
              <a:rPr lang="en-US" dirty="0" smtClean="0"/>
              <a:t/>
            </a:r>
            <a:br>
              <a:rPr lang="en-US" dirty="0" smtClean="0"/>
            </a:br>
            <a:endParaRPr lang="en-US" dirty="0"/>
          </a:p>
        </p:txBody>
      </p:sp>
    </p:spTree>
    <p:extLst>
      <p:ext uri="{BB962C8B-B14F-4D97-AF65-F5344CB8AC3E}">
        <p14:creationId xmlns:p14="http://schemas.microsoft.com/office/powerpoint/2010/main" val="3478083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589547" y="421105"/>
            <a:ext cx="7579895" cy="5078313"/>
          </a:xfrm>
          <a:prstGeom prst="rect">
            <a:avLst/>
          </a:prstGeom>
        </p:spPr>
        <p:txBody>
          <a:bodyPr wrap="square">
            <a:spAutoFit/>
          </a:bodyPr>
          <a:lstStyle/>
          <a:p>
            <a:r>
              <a:rPr lang="en-US" sz="3200" b="0" i="0" u="none" strike="noStrike" dirty="0" smtClean="0">
                <a:solidFill>
                  <a:schemeClr val="bg1"/>
                </a:solidFill>
                <a:effectLst/>
                <a:latin typeface="Arial" panose="020B0604020202020204" pitchFamily="34" charset="0"/>
              </a:rPr>
              <a:t>Paul explained, “John baptized with a baptism by which people showed they were changing their hearts and lives. It was a baptism that told people about the one who was coming after him. This is the one in whom they were to believe. This one is Jesus.” </a:t>
            </a:r>
          </a:p>
          <a:p>
            <a:endParaRPr lang="en-US" sz="3200" dirty="0">
              <a:solidFill>
                <a:schemeClr val="bg1"/>
              </a:solidFill>
              <a:latin typeface="Arial" panose="020B0604020202020204" pitchFamily="34" charset="0"/>
            </a:endParaRPr>
          </a:p>
          <a:p>
            <a:r>
              <a:rPr lang="en-US" sz="3200" b="0" i="0" u="none" strike="noStrike" dirty="0" smtClean="0">
                <a:solidFill>
                  <a:schemeClr val="bg1"/>
                </a:solidFill>
                <a:effectLst/>
                <a:latin typeface="Arial" panose="020B0604020202020204" pitchFamily="34" charset="0"/>
              </a:rPr>
              <a:t>					</a:t>
            </a:r>
            <a:r>
              <a:rPr lang="en-US" sz="2400" b="0" i="0" u="none" strike="noStrike" dirty="0" smtClean="0">
                <a:solidFill>
                  <a:schemeClr val="bg1"/>
                </a:solidFill>
                <a:effectLst/>
                <a:latin typeface="Arial" panose="020B0604020202020204" pitchFamily="34" charset="0"/>
              </a:rPr>
              <a:t>Acts 19:2-4 (CEB)</a:t>
            </a:r>
            <a:endParaRPr lang="en-US" sz="2400" b="0" dirty="0" smtClean="0">
              <a:solidFill>
                <a:schemeClr val="bg1"/>
              </a:solidFill>
              <a:effectLst/>
            </a:endParaRPr>
          </a:p>
          <a:p>
            <a:r>
              <a:rPr lang="en-US" dirty="0" smtClean="0"/>
              <a:t/>
            </a:r>
            <a:br>
              <a:rPr lang="en-US" dirty="0" smtClean="0"/>
            </a:br>
            <a:endParaRPr lang="en-US" dirty="0"/>
          </a:p>
        </p:txBody>
      </p:sp>
    </p:spTree>
    <p:extLst>
      <p:ext uri="{BB962C8B-B14F-4D97-AF65-F5344CB8AC3E}">
        <p14:creationId xmlns:p14="http://schemas.microsoft.com/office/powerpoint/2010/main" val="740361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462" y="842209"/>
            <a:ext cx="8804159" cy="5016758"/>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latin typeface="Arial" panose="020B0604020202020204" pitchFamily="34" charset="0"/>
                <a:cs typeface="Arial" panose="020B0604020202020204" pitchFamily="34" charset="0"/>
              </a:rPr>
              <a:t>Devout Jews from every nation </a:t>
            </a:r>
          </a:p>
          <a:p>
            <a:r>
              <a:rPr lang="en-US" sz="3200" dirty="0" smtClean="0">
                <a:solidFill>
                  <a:schemeClr val="accent1">
                    <a:lumMod val="50000"/>
                  </a:schemeClr>
                </a:solidFill>
                <a:latin typeface="Arial" panose="020B0604020202020204" pitchFamily="34" charset="0"/>
                <a:cs typeface="Arial" panose="020B0604020202020204" pitchFamily="34" charset="0"/>
              </a:rPr>
              <a:t>(religious structures that facilitate faith)</a:t>
            </a:r>
          </a:p>
          <a:p>
            <a:endParaRPr lang="en-US" sz="32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3200" dirty="0" smtClean="0">
                <a:latin typeface="Arial" panose="020B0604020202020204" pitchFamily="34" charset="0"/>
                <a:cs typeface="Arial" panose="020B0604020202020204" pitchFamily="34" charset="0"/>
              </a:rPr>
              <a:t>Gentile God-worshippers</a:t>
            </a:r>
          </a:p>
          <a:p>
            <a:r>
              <a:rPr lang="en-US" sz="3200" dirty="0" smtClean="0">
                <a:solidFill>
                  <a:schemeClr val="accent1">
                    <a:lumMod val="50000"/>
                  </a:schemeClr>
                </a:solidFill>
                <a:latin typeface="Arial" panose="020B0604020202020204" pitchFamily="34" charset="0"/>
                <a:cs typeface="Arial" panose="020B0604020202020204" pitchFamily="34" charset="0"/>
              </a:rPr>
              <a:t>(adopting faithful practices from other traditions)</a:t>
            </a:r>
          </a:p>
          <a:p>
            <a:endParaRPr lang="en-US" sz="32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3200" dirty="0" smtClean="0">
                <a:latin typeface="Arial" panose="020B0604020202020204" pitchFamily="34" charset="0"/>
                <a:cs typeface="Arial" panose="020B0604020202020204" pitchFamily="34" charset="0"/>
              </a:rPr>
              <a:t>Disciples of John’s baptism</a:t>
            </a:r>
          </a:p>
          <a:p>
            <a:r>
              <a:rPr lang="en-US" sz="3200" dirty="0" smtClean="0">
                <a:solidFill>
                  <a:schemeClr val="accent1">
                    <a:lumMod val="50000"/>
                  </a:schemeClr>
                </a:solidFill>
                <a:latin typeface="Arial" panose="020B0604020202020204" pitchFamily="34" charset="0"/>
                <a:cs typeface="Arial" panose="020B0604020202020204" pitchFamily="34" charset="0"/>
              </a:rPr>
              <a:t>(changing our hearts, minds, and behaviors)</a:t>
            </a:r>
          </a:p>
          <a:p>
            <a:endParaRPr lang="en-US" sz="3200" dirty="0" smtClean="0">
              <a:solidFill>
                <a:schemeClr val="accent1">
                  <a:lumMod val="50000"/>
                </a:schemeClr>
              </a:solidFill>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p:txBody>
      </p:sp>
      <p:sp>
        <p:nvSpPr>
          <p:cNvPr id="3" name="TextBox 2"/>
          <p:cNvSpPr txBox="1"/>
          <p:nvPr/>
        </p:nvSpPr>
        <p:spPr>
          <a:xfrm>
            <a:off x="1649825" y="72768"/>
            <a:ext cx="5221622" cy="769441"/>
          </a:xfrm>
          <a:prstGeom prst="rect">
            <a:avLst/>
          </a:prstGeom>
          <a:noFill/>
        </p:spPr>
        <p:txBody>
          <a:bodyPr wrap="none" rtlCol="0">
            <a:spAutoFit/>
          </a:bodyPr>
          <a:lstStyle/>
          <a:p>
            <a:r>
              <a:rPr lang="en-US" sz="4400" dirty="0" smtClean="0"/>
              <a:t>The Sheep of the Lord</a:t>
            </a:r>
            <a:endParaRPr lang="en-US" sz="4400" dirty="0"/>
          </a:p>
        </p:txBody>
      </p:sp>
    </p:spTree>
    <p:extLst>
      <p:ext uri="{BB962C8B-B14F-4D97-AF65-F5344CB8AC3E}">
        <p14:creationId xmlns:p14="http://schemas.microsoft.com/office/powerpoint/2010/main" val="2392748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1737" y="577516"/>
            <a:ext cx="7919989" cy="2800767"/>
          </a:xfrm>
          <a:prstGeom prst="rect">
            <a:avLst/>
          </a:prstGeom>
          <a:noFill/>
        </p:spPr>
        <p:txBody>
          <a:bodyPr wrap="none" rtlCol="0">
            <a:spAutoFit/>
          </a:bodyPr>
          <a:lstStyle/>
          <a:p>
            <a:r>
              <a:rPr lang="en-US" sz="4400" dirty="0" smtClean="0">
                <a:solidFill>
                  <a:schemeClr val="accent1">
                    <a:lumMod val="50000"/>
                  </a:schemeClr>
                </a:solidFill>
              </a:rPr>
              <a:t>The Power of the Holy Spirit upon</a:t>
            </a:r>
          </a:p>
          <a:p>
            <a:pPr marL="1200150" lvl="2" indent="-285750">
              <a:buFont typeface="Arial" panose="020B0604020202020204" pitchFamily="34" charset="0"/>
              <a:buChar char="•"/>
            </a:pPr>
            <a:r>
              <a:rPr lang="en-US" sz="4400" dirty="0" smtClean="0">
                <a:solidFill>
                  <a:schemeClr val="accent1">
                    <a:lumMod val="50000"/>
                  </a:schemeClr>
                </a:solidFill>
              </a:rPr>
              <a:t>Mary</a:t>
            </a:r>
          </a:p>
          <a:p>
            <a:pPr marL="1200150" lvl="2" indent="-285750">
              <a:buFont typeface="Arial" panose="020B0604020202020204" pitchFamily="34" charset="0"/>
              <a:buChar char="•"/>
            </a:pPr>
            <a:r>
              <a:rPr lang="en-US" sz="4400" dirty="0" smtClean="0">
                <a:solidFill>
                  <a:schemeClr val="accent1">
                    <a:lumMod val="50000"/>
                  </a:schemeClr>
                </a:solidFill>
              </a:rPr>
              <a:t>Jesus</a:t>
            </a:r>
          </a:p>
          <a:p>
            <a:pPr marL="1200150" lvl="2" indent="-285750">
              <a:buFont typeface="Arial" panose="020B0604020202020204" pitchFamily="34" charset="0"/>
              <a:buChar char="•"/>
            </a:pPr>
            <a:r>
              <a:rPr lang="en-US" sz="4400" dirty="0" smtClean="0">
                <a:solidFill>
                  <a:schemeClr val="accent1">
                    <a:lumMod val="50000"/>
                  </a:schemeClr>
                </a:solidFill>
              </a:rPr>
              <a:t>Peter</a:t>
            </a:r>
            <a:endParaRPr lang="en-US" sz="4400" dirty="0">
              <a:solidFill>
                <a:schemeClr val="accent1">
                  <a:lumMod val="50000"/>
                </a:schemeClr>
              </a:solidFill>
            </a:endParaRPr>
          </a:p>
        </p:txBody>
      </p:sp>
    </p:spTree>
    <p:extLst>
      <p:ext uri="{BB962C8B-B14F-4D97-AF65-F5344CB8AC3E}">
        <p14:creationId xmlns:p14="http://schemas.microsoft.com/office/powerpoint/2010/main" val="1088759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28600" y="56138"/>
            <a:ext cx="8590547" cy="6801862"/>
          </a:xfrm>
          <a:prstGeom prst="rect">
            <a:avLst/>
          </a:prstGeom>
        </p:spPr>
        <p:txBody>
          <a:bodyPr wrap="square">
            <a:spAutoFit/>
          </a:bodyPr>
          <a:lstStyle/>
          <a:p>
            <a:r>
              <a:rPr lang="en-US" sz="2400" b="0" i="0" u="none" strike="noStrike" dirty="0" smtClean="0">
                <a:solidFill>
                  <a:schemeClr val="bg1"/>
                </a:solidFill>
                <a:effectLst/>
                <a:latin typeface="Arial" panose="020B0604020202020204" pitchFamily="34" charset="0"/>
              </a:rPr>
              <a:t>Luke 2:25-35 (CEB)</a:t>
            </a:r>
          </a:p>
          <a:p>
            <a:endParaRPr lang="en-US" sz="2400" b="0" dirty="0" smtClean="0">
              <a:solidFill>
                <a:schemeClr val="bg1"/>
              </a:solidFill>
              <a:effectLst/>
            </a:endParaRPr>
          </a:p>
          <a:p>
            <a:r>
              <a:rPr lang="en-US" sz="3200" b="0" i="0" u="none" strike="noStrike" dirty="0" smtClean="0">
                <a:solidFill>
                  <a:schemeClr val="bg1"/>
                </a:solidFill>
                <a:effectLst/>
                <a:latin typeface="Arial" panose="020B0604020202020204" pitchFamily="34" charset="0"/>
              </a:rPr>
              <a:t>A man named Simeon was in Jerusalem. He was righteous and devout. He eagerly anticipated the restoration of Israel, and the Holy Spirit rested on him. The Holy Spirit revealed to him that he wouldn’t die before he had seen the Lord’s Christ. Led by the Spirit, he went into the temple area. Meanwhile, Jesus’ parents brought the child to the temple so that they could do what was customary under the Law. Simeon took Jesus in his arms and praised God. He said,</a:t>
            </a:r>
            <a:endParaRPr lang="en-US" sz="3200" b="0" dirty="0" smtClean="0">
              <a:solidFill>
                <a:schemeClr val="bg1"/>
              </a:solidFill>
              <a:effectLst/>
            </a:endParaRPr>
          </a:p>
          <a:p>
            <a:r>
              <a:rPr lang="en-US" dirty="0" smtClean="0"/>
              <a:t/>
            </a:r>
            <a:br>
              <a:rPr lang="en-US" dirty="0" smtClean="0"/>
            </a:br>
            <a:endParaRPr lang="en-US" dirty="0"/>
          </a:p>
        </p:txBody>
      </p:sp>
    </p:spTree>
    <p:extLst>
      <p:ext uri="{BB962C8B-B14F-4D97-AF65-F5344CB8AC3E}">
        <p14:creationId xmlns:p14="http://schemas.microsoft.com/office/powerpoint/2010/main" val="2617599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529389" y="348917"/>
            <a:ext cx="8470232" cy="5078313"/>
          </a:xfrm>
          <a:prstGeom prst="rect">
            <a:avLst/>
          </a:prstGeom>
        </p:spPr>
        <p:txBody>
          <a:bodyPr wrap="square">
            <a:spAutoFit/>
          </a:bodyPr>
          <a:lstStyle/>
          <a:p>
            <a:r>
              <a:rPr lang="en-US" sz="3200" b="0" i="0" u="none" strike="noStrike" dirty="0" smtClean="0">
                <a:solidFill>
                  <a:schemeClr val="bg1"/>
                </a:solidFill>
                <a:effectLst/>
                <a:latin typeface="Arial" panose="020B0604020202020204" pitchFamily="34" charset="0"/>
              </a:rPr>
              <a:t>“Now, master, let your servant go in peace 	according to your word,</a:t>
            </a:r>
            <a:endParaRPr lang="en-US" sz="3200" b="0" dirty="0" smtClean="0">
              <a:solidFill>
                <a:schemeClr val="bg1"/>
              </a:solidFill>
              <a:effectLst/>
            </a:endParaRPr>
          </a:p>
          <a:p>
            <a:r>
              <a:rPr lang="en-US" sz="3200" b="0" i="0" u="none" strike="noStrike" dirty="0" smtClean="0">
                <a:solidFill>
                  <a:schemeClr val="bg1"/>
                </a:solidFill>
                <a:effectLst/>
                <a:latin typeface="Arial" panose="020B0604020202020204" pitchFamily="34" charset="0"/>
              </a:rPr>
              <a:t>   because my eyes have seen your salvation.</a:t>
            </a:r>
          </a:p>
          <a:p>
            <a:endParaRPr lang="en-US" sz="3200" b="0" dirty="0" smtClean="0">
              <a:solidFill>
                <a:schemeClr val="bg1"/>
              </a:solidFill>
              <a:effectLst/>
            </a:endParaRPr>
          </a:p>
          <a:p>
            <a:r>
              <a:rPr lang="en-US" sz="3200" b="0" i="0" u="none" strike="noStrike" dirty="0" smtClean="0">
                <a:solidFill>
                  <a:schemeClr val="bg1"/>
                </a:solidFill>
                <a:effectLst/>
                <a:latin typeface="Arial" panose="020B0604020202020204" pitchFamily="34" charset="0"/>
              </a:rPr>
              <a:t>You prepared this salvation </a:t>
            </a:r>
          </a:p>
          <a:p>
            <a:r>
              <a:rPr lang="en-US" sz="3200" dirty="0">
                <a:solidFill>
                  <a:schemeClr val="bg1"/>
                </a:solidFill>
                <a:latin typeface="Arial" panose="020B0604020202020204" pitchFamily="34" charset="0"/>
              </a:rPr>
              <a:t>	</a:t>
            </a:r>
            <a:r>
              <a:rPr lang="en-US" sz="3200" b="0" i="0" u="none" strike="noStrike" dirty="0" smtClean="0">
                <a:solidFill>
                  <a:schemeClr val="bg1"/>
                </a:solidFill>
                <a:effectLst/>
                <a:latin typeface="Arial" panose="020B0604020202020204" pitchFamily="34" charset="0"/>
              </a:rPr>
              <a:t>in the presence of all peoples.</a:t>
            </a:r>
            <a:endParaRPr lang="en-US" sz="3200" b="0" dirty="0" smtClean="0">
              <a:solidFill>
                <a:schemeClr val="bg1"/>
              </a:solidFill>
              <a:effectLst/>
            </a:endParaRPr>
          </a:p>
          <a:p>
            <a:endParaRPr lang="en-US" sz="3200" b="0" i="0" u="none" strike="noStrike" dirty="0" smtClean="0">
              <a:solidFill>
                <a:schemeClr val="bg1"/>
              </a:solidFill>
              <a:effectLst/>
              <a:latin typeface="Arial" panose="020B0604020202020204" pitchFamily="34" charset="0"/>
            </a:endParaRPr>
          </a:p>
          <a:p>
            <a:r>
              <a:rPr lang="en-US" sz="3200" b="0" i="0" u="none" strike="noStrike" dirty="0" smtClean="0">
                <a:solidFill>
                  <a:schemeClr val="bg1"/>
                </a:solidFill>
                <a:effectLst/>
                <a:latin typeface="Arial" panose="020B0604020202020204" pitchFamily="34" charset="0"/>
              </a:rPr>
              <a:t>It’s a light for revelation to the Gentiles</a:t>
            </a:r>
            <a:endParaRPr lang="en-US" sz="3200" b="0" dirty="0" smtClean="0">
              <a:solidFill>
                <a:schemeClr val="bg1"/>
              </a:solidFill>
              <a:effectLst/>
            </a:endParaRPr>
          </a:p>
          <a:p>
            <a:r>
              <a:rPr lang="en-US" sz="3200" b="0" i="0" u="none" strike="noStrike" dirty="0" smtClean="0">
                <a:solidFill>
                  <a:schemeClr val="bg1"/>
                </a:solidFill>
                <a:effectLst/>
                <a:latin typeface="Arial" panose="020B0604020202020204" pitchFamily="34" charset="0"/>
              </a:rPr>
              <a:t>   and a glory for your people Israel.”</a:t>
            </a:r>
            <a:endParaRPr lang="en-US" sz="3200" b="0" dirty="0" smtClean="0">
              <a:solidFill>
                <a:schemeClr val="bg1"/>
              </a:solidFill>
              <a:effectLst/>
            </a:endParaRPr>
          </a:p>
          <a:p>
            <a:r>
              <a:rPr lang="en-US" dirty="0" smtClean="0"/>
              <a:t/>
            </a:r>
            <a:br>
              <a:rPr lang="en-US" dirty="0" smtClean="0"/>
            </a:br>
            <a:endParaRPr lang="en-US" dirty="0"/>
          </a:p>
        </p:txBody>
      </p:sp>
    </p:spTree>
    <p:extLst>
      <p:ext uri="{BB962C8B-B14F-4D97-AF65-F5344CB8AC3E}">
        <p14:creationId xmlns:p14="http://schemas.microsoft.com/office/powerpoint/2010/main" val="3712512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505325" y="324852"/>
            <a:ext cx="8145379" cy="6063198"/>
          </a:xfrm>
          <a:prstGeom prst="rect">
            <a:avLst/>
          </a:prstGeom>
        </p:spPr>
        <p:txBody>
          <a:bodyPr wrap="square">
            <a:spAutoFit/>
          </a:bodyPr>
          <a:lstStyle/>
          <a:p>
            <a:r>
              <a:rPr lang="en-US" sz="3200" b="0" i="0" u="none" strike="noStrike" dirty="0" smtClean="0">
                <a:solidFill>
                  <a:schemeClr val="bg1"/>
                </a:solidFill>
                <a:effectLst/>
                <a:latin typeface="Arial" panose="020B0604020202020204" pitchFamily="34" charset="0"/>
              </a:rPr>
              <a:t>His father and mother were amazed by what was said about him. Simeon blessed them and said to Mary his mother, “This boy is assigned to be the cause of the falling and rising of many in Israel and to be a sign that generates opposition so that the inner thoughts of many will be revealed. And a sword will pierce your innermost being too.”</a:t>
            </a:r>
          </a:p>
          <a:p>
            <a:endParaRPr lang="en-US" sz="3200" dirty="0">
              <a:solidFill>
                <a:schemeClr val="bg1"/>
              </a:solidFill>
              <a:latin typeface="Arial" panose="020B0604020202020204" pitchFamily="34" charset="0"/>
            </a:endParaRPr>
          </a:p>
          <a:p>
            <a:pPr lvl="0"/>
            <a:r>
              <a:rPr lang="en-US" sz="3200" b="0" dirty="0" smtClean="0">
                <a:solidFill>
                  <a:schemeClr val="bg1"/>
                </a:solidFill>
                <a:effectLst/>
                <a:latin typeface="Arial" panose="020B0604020202020204" pitchFamily="34" charset="0"/>
              </a:rPr>
              <a:t>					</a:t>
            </a:r>
            <a:r>
              <a:rPr lang="en-US" sz="2400" dirty="0">
                <a:solidFill>
                  <a:prstClr val="white"/>
                </a:solidFill>
                <a:latin typeface="Arial" panose="020B0604020202020204" pitchFamily="34" charset="0"/>
              </a:rPr>
              <a:t>Luke 2:25-35 (CEB)</a:t>
            </a:r>
          </a:p>
          <a:p>
            <a:endParaRPr lang="en-US" sz="3200" b="0" dirty="0" smtClean="0">
              <a:solidFill>
                <a:schemeClr val="bg1"/>
              </a:solidFill>
              <a:effectLst/>
            </a:endParaRPr>
          </a:p>
          <a:p>
            <a:r>
              <a:rPr lang="en-US" dirty="0" smtClean="0"/>
              <a:t/>
            </a:r>
            <a:br>
              <a:rPr lang="en-US" dirty="0" smtClean="0"/>
            </a:br>
            <a:endParaRPr lang="en-US" dirty="0"/>
          </a:p>
        </p:txBody>
      </p:sp>
    </p:spTree>
    <p:extLst>
      <p:ext uri="{BB962C8B-B14F-4D97-AF65-F5344CB8AC3E}">
        <p14:creationId xmlns:p14="http://schemas.microsoft.com/office/powerpoint/2010/main" val="980566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553453" y="372979"/>
            <a:ext cx="7892715" cy="5078313"/>
          </a:xfrm>
          <a:prstGeom prst="rect">
            <a:avLst/>
          </a:prstGeom>
        </p:spPr>
        <p:txBody>
          <a:bodyPr wrap="square">
            <a:spAutoFit/>
          </a:bodyPr>
          <a:lstStyle/>
          <a:p>
            <a:r>
              <a:rPr lang="en-US" sz="3200" b="0" i="0" u="none" strike="noStrike" dirty="0" smtClean="0">
                <a:solidFill>
                  <a:schemeClr val="bg1"/>
                </a:solidFill>
                <a:effectLst/>
                <a:latin typeface="Arial" panose="020B0604020202020204" pitchFamily="34" charset="0"/>
              </a:rPr>
              <a:t>When everyone was being baptized, Jesus also was baptized. While he was praying, heaven was opened and the Holy Spirit came down on him in bodily form like a dove. And there was a voice from heaven: “You are my Son, whom I dearly love; in you I find happiness.” </a:t>
            </a:r>
          </a:p>
          <a:p>
            <a:endParaRPr lang="en-US" sz="3200" dirty="0">
              <a:solidFill>
                <a:schemeClr val="bg1"/>
              </a:solidFill>
              <a:latin typeface="Arial" panose="020B0604020202020204" pitchFamily="34" charset="0"/>
            </a:endParaRPr>
          </a:p>
          <a:p>
            <a:r>
              <a:rPr lang="en-US" sz="3200" b="0" i="0" u="none" strike="noStrike" dirty="0" smtClean="0">
                <a:solidFill>
                  <a:schemeClr val="bg1"/>
                </a:solidFill>
                <a:effectLst/>
                <a:latin typeface="Arial" panose="020B0604020202020204" pitchFamily="34" charset="0"/>
              </a:rPr>
              <a:t>					</a:t>
            </a:r>
            <a:r>
              <a:rPr lang="en-US" sz="2400" b="0" i="0" u="none" strike="noStrike" dirty="0" smtClean="0">
                <a:solidFill>
                  <a:schemeClr val="bg1"/>
                </a:solidFill>
                <a:effectLst/>
                <a:latin typeface="Arial" panose="020B0604020202020204" pitchFamily="34" charset="0"/>
              </a:rPr>
              <a:t>Luke 3:21-22 (CEB)</a:t>
            </a:r>
            <a:endParaRPr lang="en-US" sz="2400" b="0" dirty="0" smtClean="0">
              <a:solidFill>
                <a:schemeClr val="bg1"/>
              </a:solidFill>
              <a:effectLst/>
            </a:endParaRPr>
          </a:p>
          <a:p>
            <a:r>
              <a:rPr lang="en-US" dirty="0" smtClean="0"/>
              <a:t/>
            </a:r>
            <a:br>
              <a:rPr lang="en-US" dirty="0" smtClean="0"/>
            </a:br>
            <a:endParaRPr lang="en-US" dirty="0"/>
          </a:p>
        </p:txBody>
      </p:sp>
    </p:spTree>
    <p:extLst>
      <p:ext uri="{BB962C8B-B14F-4D97-AF65-F5344CB8AC3E}">
        <p14:creationId xmlns:p14="http://schemas.microsoft.com/office/powerpoint/2010/main" val="2168526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553453" y="360948"/>
            <a:ext cx="7784431" cy="4585871"/>
          </a:xfrm>
          <a:prstGeom prst="rect">
            <a:avLst/>
          </a:prstGeom>
        </p:spPr>
        <p:txBody>
          <a:bodyPr wrap="square">
            <a:spAutoFit/>
          </a:bodyPr>
          <a:lstStyle/>
          <a:p>
            <a:r>
              <a:rPr lang="en-US" sz="3200" b="0" i="0" u="none" strike="noStrike" dirty="0" smtClean="0">
                <a:solidFill>
                  <a:schemeClr val="bg1"/>
                </a:solidFill>
                <a:effectLst/>
                <a:latin typeface="Arial" panose="020B0604020202020204" pitchFamily="34" charset="0"/>
              </a:rPr>
              <a:t>Jesus returned from the Jordan River full of the Holy Spirit, and was led by the Spirit into the wilderness. There he was tempted for forty days by the devil. He ate nothing during those days and afterward Jesus was starving. </a:t>
            </a:r>
          </a:p>
          <a:p>
            <a:endParaRPr lang="en-US" sz="3200" dirty="0">
              <a:solidFill>
                <a:schemeClr val="bg1"/>
              </a:solidFill>
              <a:latin typeface="Arial" panose="020B0604020202020204" pitchFamily="34" charset="0"/>
            </a:endParaRPr>
          </a:p>
          <a:p>
            <a:r>
              <a:rPr lang="en-US" sz="3200" b="0" i="0" u="none" strike="noStrike" dirty="0" smtClean="0">
                <a:solidFill>
                  <a:schemeClr val="bg1"/>
                </a:solidFill>
                <a:effectLst/>
                <a:latin typeface="Arial" panose="020B0604020202020204" pitchFamily="34" charset="0"/>
              </a:rPr>
              <a:t>					</a:t>
            </a:r>
            <a:r>
              <a:rPr lang="en-US" sz="2400" b="0" i="0" u="none" strike="noStrike" dirty="0" smtClean="0">
                <a:solidFill>
                  <a:schemeClr val="bg1"/>
                </a:solidFill>
                <a:effectLst/>
                <a:latin typeface="Arial" panose="020B0604020202020204" pitchFamily="34" charset="0"/>
              </a:rPr>
              <a:t>Luke 4:1-2 (CEB)</a:t>
            </a:r>
            <a:endParaRPr lang="en-US" sz="2400" b="0" dirty="0" smtClean="0">
              <a:solidFill>
                <a:schemeClr val="bg1"/>
              </a:solidFill>
              <a:effectLst/>
            </a:endParaRPr>
          </a:p>
          <a:p>
            <a:r>
              <a:rPr lang="en-US" b="0" dirty="0" smtClean="0">
                <a:effectLst/>
              </a:rPr>
              <a:t/>
            </a:r>
            <a:br>
              <a:rPr lang="en-US" b="0" dirty="0" smtClean="0">
                <a:effectLst/>
              </a:rPr>
            </a:br>
            <a:endParaRPr lang="en-US" dirty="0"/>
          </a:p>
        </p:txBody>
      </p:sp>
    </p:spTree>
    <p:extLst>
      <p:ext uri="{BB962C8B-B14F-4D97-AF65-F5344CB8AC3E}">
        <p14:creationId xmlns:p14="http://schemas.microsoft.com/office/powerpoint/2010/main" val="3976147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299409" y="957788"/>
            <a:ext cx="6858002" cy="3785652"/>
          </a:xfrm>
          <a:prstGeom prst="rect">
            <a:avLst/>
          </a:prstGeom>
        </p:spPr>
        <p:txBody>
          <a:bodyPr wrap="square">
            <a:spAutoFit/>
          </a:bodyPr>
          <a:lstStyle/>
          <a:p>
            <a:pPr algn="ctr"/>
            <a:r>
              <a:rPr lang="en-US" sz="3600" dirty="0">
                <a:solidFill>
                  <a:prstClr val="white"/>
                </a:solidFill>
                <a:latin typeface="Arial" panose="020B0604020202020204" pitchFamily="34" charset="0"/>
              </a:rPr>
              <a:t>Now there were devout Jews from every nation under heaven living in Jerusalem. </a:t>
            </a:r>
          </a:p>
          <a:p>
            <a:pPr algn="ctr"/>
            <a:endParaRPr lang="en-US" sz="3200" dirty="0">
              <a:solidFill>
                <a:prstClr val="white"/>
              </a:solidFill>
              <a:latin typeface="Arial" panose="020B0604020202020204" pitchFamily="34" charset="0"/>
            </a:endParaRPr>
          </a:p>
          <a:p>
            <a:pPr algn="ctr"/>
            <a:endParaRPr lang="en-US" sz="3200" dirty="0">
              <a:solidFill>
                <a:prstClr val="white"/>
              </a:solidFill>
              <a:latin typeface="Arial" panose="020B0604020202020204" pitchFamily="34" charset="0"/>
            </a:endParaRPr>
          </a:p>
          <a:p>
            <a:pPr algn="ctr"/>
            <a:r>
              <a:rPr lang="en-US" sz="3200" dirty="0">
                <a:solidFill>
                  <a:prstClr val="white"/>
                </a:solidFill>
                <a:latin typeface="Arial" panose="020B0604020202020204" pitchFamily="34" charset="0"/>
              </a:rPr>
              <a:t>	</a:t>
            </a:r>
            <a:r>
              <a:rPr lang="en-US" sz="2400" dirty="0">
                <a:solidFill>
                  <a:prstClr val="white"/>
                </a:solidFill>
                <a:latin typeface="Arial" panose="020B0604020202020204" pitchFamily="34" charset="0"/>
              </a:rPr>
              <a:t>Acts 2:5 (Jerusalem Bible)</a:t>
            </a:r>
            <a:endParaRPr lang="en-US" sz="2400" dirty="0">
              <a:solidFill>
                <a:prstClr val="white"/>
              </a:solidFill>
            </a:endParaRPr>
          </a:p>
          <a:p>
            <a:r>
              <a:rPr lang="en-US" dirty="0">
                <a:solidFill>
                  <a:prstClr val="black"/>
                </a:solidFill>
              </a:rPr>
              <a:t/>
            </a:r>
            <a:br>
              <a:rPr lang="en-US" dirty="0">
                <a:solidFill>
                  <a:prstClr val="black"/>
                </a:solidFill>
              </a:rPr>
            </a:br>
            <a:endParaRPr lang="en-US" dirty="0">
              <a:solidFill>
                <a:prstClr val="black"/>
              </a:solidFill>
            </a:endParaRPr>
          </a:p>
        </p:txBody>
      </p:sp>
    </p:spTree>
    <p:extLst>
      <p:ext uri="{BB962C8B-B14F-4D97-AF65-F5344CB8AC3E}">
        <p14:creationId xmlns:p14="http://schemas.microsoft.com/office/powerpoint/2010/main" val="1746311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28601" y="264695"/>
            <a:ext cx="8915400" cy="5570756"/>
          </a:xfrm>
          <a:prstGeom prst="rect">
            <a:avLst/>
          </a:prstGeom>
        </p:spPr>
        <p:txBody>
          <a:bodyPr wrap="square">
            <a:spAutoFit/>
          </a:bodyPr>
          <a:lstStyle/>
          <a:p>
            <a:r>
              <a:rPr lang="en-US" sz="3200" b="0" dirty="0" smtClean="0">
                <a:solidFill>
                  <a:schemeClr val="bg1"/>
                </a:solidFill>
                <a:effectLst/>
              </a:rPr>
              <a:t/>
            </a:r>
            <a:br>
              <a:rPr lang="en-US" sz="3200" b="0" dirty="0" smtClean="0">
                <a:solidFill>
                  <a:schemeClr val="bg1"/>
                </a:solidFill>
                <a:effectLst/>
              </a:rPr>
            </a:br>
            <a:r>
              <a:rPr lang="en-US" sz="3200" b="0" i="0" u="none" strike="noStrike" dirty="0" smtClean="0">
                <a:solidFill>
                  <a:schemeClr val="bg1"/>
                </a:solidFill>
                <a:effectLst/>
                <a:latin typeface="Arial" panose="020B0604020202020204" pitchFamily="34" charset="0"/>
              </a:rPr>
              <a:t>When they finished eating, Jesus asked Simon Peter, “Simon son of John, do you love me more than these?”</a:t>
            </a:r>
            <a:endParaRPr lang="en-US" sz="3200" b="0" dirty="0" smtClean="0">
              <a:solidFill>
                <a:schemeClr val="bg1"/>
              </a:solidFill>
              <a:effectLst/>
            </a:endParaRPr>
          </a:p>
          <a:p>
            <a:r>
              <a:rPr lang="en-US" sz="3200" b="0" dirty="0" smtClean="0">
                <a:solidFill>
                  <a:schemeClr val="bg1"/>
                </a:solidFill>
                <a:effectLst/>
              </a:rPr>
              <a:t/>
            </a:r>
            <a:br>
              <a:rPr lang="en-US" sz="3200" b="0" dirty="0" smtClean="0">
                <a:solidFill>
                  <a:schemeClr val="bg1"/>
                </a:solidFill>
                <a:effectLst/>
              </a:rPr>
            </a:br>
            <a:r>
              <a:rPr lang="en-US" sz="3200" b="0" i="0" u="none" strike="noStrike" dirty="0" smtClean="0">
                <a:solidFill>
                  <a:schemeClr val="bg1"/>
                </a:solidFill>
                <a:effectLst/>
                <a:latin typeface="Arial" panose="020B0604020202020204" pitchFamily="34" charset="0"/>
              </a:rPr>
              <a:t>Simon replied, “Yes, Lord, you know I love you.”</a:t>
            </a:r>
            <a:endParaRPr lang="en-US" sz="3200" b="0" dirty="0" smtClean="0">
              <a:solidFill>
                <a:schemeClr val="bg1"/>
              </a:solidFill>
              <a:effectLst/>
            </a:endParaRPr>
          </a:p>
          <a:p>
            <a:r>
              <a:rPr lang="en-US" sz="3200" b="0" dirty="0" smtClean="0">
                <a:solidFill>
                  <a:schemeClr val="bg1"/>
                </a:solidFill>
                <a:effectLst/>
              </a:rPr>
              <a:t/>
            </a:r>
            <a:br>
              <a:rPr lang="en-US" sz="3200" b="0" dirty="0" smtClean="0">
                <a:solidFill>
                  <a:schemeClr val="bg1"/>
                </a:solidFill>
                <a:effectLst/>
              </a:rPr>
            </a:br>
            <a:r>
              <a:rPr lang="en-US" sz="3200" b="0" i="0" u="none" strike="noStrike" dirty="0" smtClean="0">
                <a:solidFill>
                  <a:schemeClr val="bg1"/>
                </a:solidFill>
                <a:effectLst/>
                <a:latin typeface="Arial" panose="020B0604020202020204" pitchFamily="34" charset="0"/>
              </a:rPr>
              <a:t>Jesus said to him, “Feed my lambs.” </a:t>
            </a:r>
          </a:p>
          <a:p>
            <a:endParaRPr lang="en-US" sz="3200" dirty="0">
              <a:solidFill>
                <a:schemeClr val="bg1"/>
              </a:solidFill>
              <a:latin typeface="Arial" panose="020B0604020202020204" pitchFamily="34" charset="0"/>
            </a:endParaRPr>
          </a:p>
          <a:p>
            <a:r>
              <a:rPr lang="en-US" sz="3200" b="0" i="0" u="none" strike="noStrike" dirty="0" smtClean="0">
                <a:solidFill>
                  <a:schemeClr val="bg1"/>
                </a:solidFill>
                <a:effectLst/>
                <a:latin typeface="Arial" panose="020B0604020202020204" pitchFamily="34" charset="0"/>
              </a:rPr>
              <a:t>					</a:t>
            </a:r>
            <a:r>
              <a:rPr lang="en-US" sz="2400" b="0" i="0" u="none" strike="noStrike" dirty="0" smtClean="0">
                <a:solidFill>
                  <a:schemeClr val="bg1"/>
                </a:solidFill>
                <a:effectLst/>
                <a:latin typeface="Arial" panose="020B0604020202020204" pitchFamily="34" charset="0"/>
              </a:rPr>
              <a:t>John 21:15 (CEB)</a:t>
            </a:r>
            <a:endParaRPr lang="en-US" sz="2400" b="0" dirty="0" smtClean="0">
              <a:solidFill>
                <a:schemeClr val="bg1"/>
              </a:solidFill>
              <a:effectLst/>
            </a:endParaRPr>
          </a:p>
          <a:p>
            <a:r>
              <a:rPr lang="en-US" b="0" dirty="0" smtClean="0">
                <a:effectLst/>
              </a:rPr>
              <a:t/>
            </a:r>
            <a:br>
              <a:rPr lang="en-US" b="0" dirty="0" smtClean="0">
                <a:effectLst/>
              </a:rPr>
            </a:br>
            <a:endParaRPr lang="en-US" dirty="0"/>
          </a:p>
        </p:txBody>
      </p:sp>
    </p:spTree>
    <p:extLst>
      <p:ext uri="{BB962C8B-B14F-4D97-AF65-F5344CB8AC3E}">
        <p14:creationId xmlns:p14="http://schemas.microsoft.com/office/powerpoint/2010/main" val="1791895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462" y="842209"/>
            <a:ext cx="8804159" cy="5509200"/>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latin typeface="Arial" panose="020B0604020202020204" pitchFamily="34" charset="0"/>
                <a:cs typeface="Arial" panose="020B0604020202020204" pitchFamily="34" charset="0"/>
              </a:rPr>
              <a:t>Devout Jews from every nation </a:t>
            </a:r>
          </a:p>
          <a:p>
            <a:r>
              <a:rPr lang="en-US" sz="3200" dirty="0" smtClean="0">
                <a:solidFill>
                  <a:schemeClr val="accent1">
                    <a:lumMod val="50000"/>
                  </a:schemeClr>
                </a:solidFill>
                <a:latin typeface="Arial" panose="020B0604020202020204" pitchFamily="34" charset="0"/>
                <a:cs typeface="Arial" panose="020B0604020202020204" pitchFamily="34" charset="0"/>
              </a:rPr>
              <a:t>(religious structures that facilitate faith)</a:t>
            </a:r>
          </a:p>
          <a:p>
            <a:endParaRPr lang="en-US" sz="32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3200" dirty="0" smtClean="0">
                <a:latin typeface="Arial" panose="020B0604020202020204" pitchFamily="34" charset="0"/>
                <a:cs typeface="Arial" panose="020B0604020202020204" pitchFamily="34" charset="0"/>
              </a:rPr>
              <a:t>Gentile God-worshippers</a:t>
            </a:r>
          </a:p>
          <a:p>
            <a:r>
              <a:rPr lang="en-US" sz="3200" dirty="0" smtClean="0">
                <a:solidFill>
                  <a:schemeClr val="accent1">
                    <a:lumMod val="50000"/>
                  </a:schemeClr>
                </a:solidFill>
                <a:latin typeface="Arial" panose="020B0604020202020204" pitchFamily="34" charset="0"/>
                <a:cs typeface="Arial" panose="020B0604020202020204" pitchFamily="34" charset="0"/>
              </a:rPr>
              <a:t>(adopting faithful practices from other traditions)</a:t>
            </a:r>
          </a:p>
          <a:p>
            <a:endParaRPr lang="en-US" sz="32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3200" dirty="0" smtClean="0">
                <a:latin typeface="Arial" panose="020B0604020202020204" pitchFamily="34" charset="0"/>
                <a:cs typeface="Arial" panose="020B0604020202020204" pitchFamily="34" charset="0"/>
              </a:rPr>
              <a:t>Disciples of John’s baptism</a:t>
            </a:r>
          </a:p>
          <a:p>
            <a:r>
              <a:rPr lang="en-US" sz="3200" dirty="0" smtClean="0">
                <a:solidFill>
                  <a:schemeClr val="accent1">
                    <a:lumMod val="50000"/>
                  </a:schemeClr>
                </a:solidFill>
                <a:latin typeface="Arial" panose="020B0604020202020204" pitchFamily="34" charset="0"/>
                <a:cs typeface="Arial" panose="020B0604020202020204" pitchFamily="34" charset="0"/>
              </a:rPr>
              <a:t>(changing our hearts, minds, and behaviors)</a:t>
            </a:r>
          </a:p>
          <a:p>
            <a:pPr marL="285750" indent="-28575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smtClean="0">
                <a:latin typeface="Arial" panose="020B0604020202020204" pitchFamily="34" charset="0"/>
                <a:cs typeface="Arial" panose="020B0604020202020204" pitchFamily="34" charset="0"/>
              </a:rPr>
              <a:t>Filled with the Holy Spirit, baptism of fire</a:t>
            </a:r>
          </a:p>
          <a:p>
            <a:r>
              <a:rPr lang="en-US" sz="3200" dirty="0" smtClean="0">
                <a:solidFill>
                  <a:schemeClr val="accent1">
                    <a:lumMod val="50000"/>
                  </a:schemeClr>
                </a:solidFill>
                <a:latin typeface="Arial" panose="020B0604020202020204" pitchFamily="34" charset="0"/>
                <a:cs typeface="Arial" panose="020B0604020202020204" pitchFamily="34" charset="0"/>
              </a:rPr>
              <a:t>(ALL IN  for ecstasy, suffering, and service)</a:t>
            </a:r>
            <a:endParaRPr lang="en-US" sz="3200" dirty="0">
              <a:solidFill>
                <a:schemeClr val="accent1">
                  <a:lumMod val="50000"/>
                </a:schemeClr>
              </a:solidFill>
              <a:latin typeface="Arial" panose="020B0604020202020204" pitchFamily="34" charset="0"/>
              <a:cs typeface="Arial" panose="020B0604020202020204" pitchFamily="34" charset="0"/>
            </a:endParaRPr>
          </a:p>
        </p:txBody>
      </p:sp>
      <p:sp>
        <p:nvSpPr>
          <p:cNvPr id="3" name="TextBox 2"/>
          <p:cNvSpPr txBox="1"/>
          <p:nvPr/>
        </p:nvSpPr>
        <p:spPr>
          <a:xfrm>
            <a:off x="1649825" y="72768"/>
            <a:ext cx="5221622" cy="769441"/>
          </a:xfrm>
          <a:prstGeom prst="rect">
            <a:avLst/>
          </a:prstGeom>
          <a:noFill/>
        </p:spPr>
        <p:txBody>
          <a:bodyPr wrap="none" rtlCol="0">
            <a:spAutoFit/>
          </a:bodyPr>
          <a:lstStyle/>
          <a:p>
            <a:r>
              <a:rPr lang="en-US" sz="4400" dirty="0" smtClean="0"/>
              <a:t>The Sheep of the Lord</a:t>
            </a:r>
            <a:endParaRPr lang="en-US" sz="4400" dirty="0"/>
          </a:p>
        </p:txBody>
      </p:sp>
    </p:spTree>
    <p:extLst>
      <p:ext uri="{BB962C8B-B14F-4D97-AF65-F5344CB8AC3E}">
        <p14:creationId xmlns:p14="http://schemas.microsoft.com/office/powerpoint/2010/main" val="1512990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443" y="854239"/>
            <a:ext cx="8975558" cy="5509200"/>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accent1">
                    <a:lumMod val="50000"/>
                  </a:schemeClr>
                </a:solidFill>
                <a:latin typeface="Arial" panose="020B0604020202020204" pitchFamily="34" charset="0"/>
                <a:cs typeface="Arial" panose="020B0604020202020204" pitchFamily="34" charset="0"/>
              </a:rPr>
              <a:t>R</a:t>
            </a:r>
            <a:r>
              <a:rPr lang="en-US" sz="3200" dirty="0" smtClean="0">
                <a:solidFill>
                  <a:schemeClr val="accent1">
                    <a:lumMod val="50000"/>
                  </a:schemeClr>
                </a:solidFill>
                <a:latin typeface="Arial" panose="020B0604020202020204" pitchFamily="34" charset="0"/>
                <a:cs typeface="Arial" panose="020B0604020202020204" pitchFamily="34" charset="0"/>
              </a:rPr>
              <a:t>eligious structures that facilitate faith (</a:t>
            </a:r>
            <a:r>
              <a:rPr lang="en-US" sz="3200" dirty="0" smtClean="0">
                <a:latin typeface="Arial" panose="020B0604020202020204" pitchFamily="34" charset="0"/>
                <a:cs typeface="Arial" panose="020B0604020202020204" pitchFamily="34" charset="0"/>
              </a:rPr>
              <a:t>Devout Jews from every nation)</a:t>
            </a:r>
          </a:p>
          <a:p>
            <a:endParaRPr lang="en-US" sz="32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3200" dirty="0" smtClean="0">
                <a:solidFill>
                  <a:schemeClr val="accent1">
                    <a:lumMod val="50000"/>
                  </a:schemeClr>
                </a:solidFill>
                <a:latin typeface="Arial" panose="020B0604020202020204" pitchFamily="34" charset="0"/>
                <a:cs typeface="Arial" panose="020B0604020202020204" pitchFamily="34" charset="0"/>
              </a:rPr>
              <a:t>Adopting faithful practices from other traditions</a:t>
            </a:r>
          </a:p>
          <a:p>
            <a:r>
              <a:rPr lang="en-US" sz="3200" dirty="0" smtClean="0">
                <a:latin typeface="Arial" panose="020B0604020202020204" pitchFamily="34" charset="0"/>
                <a:cs typeface="Arial" panose="020B0604020202020204" pitchFamily="34" charset="0"/>
              </a:rPr>
              <a:t>    (Gentile God-worshippers)</a:t>
            </a:r>
          </a:p>
          <a:p>
            <a:endParaRPr lang="en-US" sz="32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3200" dirty="0" smtClean="0">
                <a:solidFill>
                  <a:schemeClr val="accent1">
                    <a:lumMod val="50000"/>
                  </a:schemeClr>
                </a:solidFill>
                <a:latin typeface="Arial" panose="020B0604020202020204" pitchFamily="34" charset="0"/>
                <a:cs typeface="Arial" panose="020B0604020202020204" pitchFamily="34" charset="0"/>
              </a:rPr>
              <a:t>Changing our hearts, minds, and behaviors</a:t>
            </a:r>
          </a:p>
          <a:p>
            <a:r>
              <a:rPr lang="en-US" sz="3200" dirty="0" smtClean="0">
                <a:latin typeface="Arial" panose="020B0604020202020204" pitchFamily="34" charset="0"/>
                <a:cs typeface="Arial" panose="020B0604020202020204" pitchFamily="34" charset="0"/>
              </a:rPr>
              <a:t>     (Disciples of John’s baptism)</a:t>
            </a:r>
          </a:p>
          <a:p>
            <a:pPr marL="285750" indent="-28575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smtClean="0">
                <a:solidFill>
                  <a:schemeClr val="accent1">
                    <a:lumMod val="50000"/>
                  </a:schemeClr>
                </a:solidFill>
                <a:latin typeface="Arial" panose="020B0604020202020204" pitchFamily="34" charset="0"/>
                <a:cs typeface="Arial" panose="020B0604020202020204" pitchFamily="34" charset="0"/>
              </a:rPr>
              <a:t>ALL IN  for ecstasy, suffering, and service</a:t>
            </a:r>
          </a:p>
          <a:p>
            <a:r>
              <a:rPr lang="en-US" sz="3200" dirty="0" smtClean="0">
                <a:latin typeface="Arial" panose="020B0604020202020204" pitchFamily="34" charset="0"/>
                <a:cs typeface="Arial" panose="020B0604020202020204" pitchFamily="34" charset="0"/>
              </a:rPr>
              <a:t>      (Filled with the Holy Spirit, baptism of fire)</a:t>
            </a:r>
          </a:p>
        </p:txBody>
      </p:sp>
      <p:sp>
        <p:nvSpPr>
          <p:cNvPr id="3" name="TextBox 2"/>
          <p:cNvSpPr txBox="1"/>
          <p:nvPr/>
        </p:nvSpPr>
        <p:spPr>
          <a:xfrm>
            <a:off x="1120435" y="84798"/>
            <a:ext cx="6954211" cy="769441"/>
          </a:xfrm>
          <a:prstGeom prst="rect">
            <a:avLst/>
          </a:prstGeom>
          <a:noFill/>
        </p:spPr>
        <p:txBody>
          <a:bodyPr wrap="none" rtlCol="0">
            <a:spAutoFit/>
          </a:bodyPr>
          <a:lstStyle/>
          <a:p>
            <a:r>
              <a:rPr lang="en-US" sz="4400" dirty="0" smtClean="0">
                <a:solidFill>
                  <a:schemeClr val="accent1">
                    <a:lumMod val="50000"/>
                  </a:schemeClr>
                </a:solidFill>
              </a:rPr>
              <a:t>Seasons of our Faith Journeys</a:t>
            </a:r>
            <a:endParaRPr lang="en-US" sz="4400" dirty="0">
              <a:solidFill>
                <a:schemeClr val="accent1">
                  <a:lumMod val="50000"/>
                </a:schemeClr>
              </a:solidFill>
            </a:endParaRPr>
          </a:p>
        </p:txBody>
      </p:sp>
    </p:spTree>
    <p:extLst>
      <p:ext uri="{BB962C8B-B14F-4D97-AF65-F5344CB8AC3E}">
        <p14:creationId xmlns:p14="http://schemas.microsoft.com/office/powerpoint/2010/main" val="606444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462" y="842209"/>
            <a:ext cx="8804159" cy="1569660"/>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latin typeface="Arial" panose="020B0604020202020204" pitchFamily="34" charset="0"/>
                <a:cs typeface="Arial" panose="020B0604020202020204" pitchFamily="34" charset="0"/>
              </a:rPr>
              <a:t>Devout Jews from every nation </a:t>
            </a:r>
          </a:p>
          <a:p>
            <a:r>
              <a:rPr lang="en-US" sz="3200" dirty="0" smtClean="0">
                <a:solidFill>
                  <a:schemeClr val="accent1">
                    <a:lumMod val="50000"/>
                  </a:schemeClr>
                </a:solidFill>
                <a:latin typeface="Arial" panose="020B0604020202020204" pitchFamily="34" charset="0"/>
                <a:cs typeface="Arial" panose="020B0604020202020204" pitchFamily="34" charset="0"/>
              </a:rPr>
              <a:t>(religious structures that facilitate faith)</a:t>
            </a:r>
          </a:p>
          <a:p>
            <a:endParaRPr lang="en-US" sz="3200" dirty="0" smtClean="0">
              <a:latin typeface="Arial" panose="020B0604020202020204" pitchFamily="34" charset="0"/>
              <a:cs typeface="Arial" panose="020B0604020202020204" pitchFamily="34" charset="0"/>
            </a:endParaRPr>
          </a:p>
        </p:txBody>
      </p:sp>
      <p:sp>
        <p:nvSpPr>
          <p:cNvPr id="3" name="TextBox 2"/>
          <p:cNvSpPr txBox="1"/>
          <p:nvPr/>
        </p:nvSpPr>
        <p:spPr>
          <a:xfrm>
            <a:off x="1649825" y="72768"/>
            <a:ext cx="5221622" cy="769441"/>
          </a:xfrm>
          <a:prstGeom prst="rect">
            <a:avLst/>
          </a:prstGeom>
          <a:noFill/>
        </p:spPr>
        <p:txBody>
          <a:bodyPr wrap="none" rtlCol="0">
            <a:spAutoFit/>
          </a:bodyPr>
          <a:lstStyle/>
          <a:p>
            <a:r>
              <a:rPr lang="en-US" sz="4400" dirty="0" smtClean="0"/>
              <a:t>The Sheep of the Lord</a:t>
            </a:r>
            <a:endParaRPr lang="en-US" sz="4400" dirty="0"/>
          </a:p>
        </p:txBody>
      </p:sp>
    </p:spTree>
    <p:extLst>
      <p:ext uri="{BB962C8B-B14F-4D97-AF65-F5344CB8AC3E}">
        <p14:creationId xmlns:p14="http://schemas.microsoft.com/office/powerpoint/2010/main" val="3398400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63048" y="187890"/>
            <a:ext cx="8567802" cy="6555641"/>
          </a:xfrm>
          <a:prstGeom prst="rect">
            <a:avLst/>
          </a:prstGeom>
        </p:spPr>
        <p:txBody>
          <a:bodyPr wrap="square">
            <a:spAutoFit/>
          </a:bodyPr>
          <a:lstStyle/>
          <a:p>
            <a:r>
              <a:rPr lang="en-US" sz="3200" b="0" i="0" u="none" strike="noStrike" dirty="0" smtClean="0">
                <a:solidFill>
                  <a:schemeClr val="bg1"/>
                </a:solidFill>
                <a:effectLst/>
                <a:latin typeface="Arial" panose="020B0604020202020204" pitchFamily="34" charset="0"/>
              </a:rPr>
              <a:t>“I have other sheep that don’t belong to this sheep pen. I must lead them too. They will listen to my voice and there will be one flock, with one shepherd.” 	</a:t>
            </a:r>
            <a:r>
              <a:rPr lang="en-US" sz="2400" dirty="0">
                <a:solidFill>
                  <a:schemeClr val="bg1"/>
                </a:solidFill>
                <a:latin typeface="Arial" panose="020B0604020202020204" pitchFamily="34" charset="0"/>
              </a:rPr>
              <a:t>	</a:t>
            </a:r>
            <a:r>
              <a:rPr lang="en-US" sz="2400" b="0" i="0" u="none" strike="noStrike" dirty="0" smtClean="0">
                <a:solidFill>
                  <a:schemeClr val="bg1"/>
                </a:solidFill>
                <a:effectLst/>
                <a:latin typeface="Arial" panose="020B0604020202020204" pitchFamily="34" charset="0"/>
              </a:rPr>
              <a:t>John 10:16 (CEB)</a:t>
            </a:r>
            <a:endParaRPr lang="en-US" sz="2400" b="0" dirty="0" smtClean="0">
              <a:solidFill>
                <a:schemeClr val="bg1"/>
              </a:solidFill>
              <a:effectLst/>
            </a:endParaRPr>
          </a:p>
          <a:p>
            <a:r>
              <a:rPr lang="en-US" sz="3200" b="0" dirty="0" smtClean="0">
                <a:solidFill>
                  <a:schemeClr val="bg1"/>
                </a:solidFill>
                <a:effectLst/>
              </a:rPr>
              <a:t/>
            </a:r>
            <a:br>
              <a:rPr lang="en-US" sz="3200" b="0" dirty="0" smtClean="0">
                <a:solidFill>
                  <a:schemeClr val="bg1"/>
                </a:solidFill>
                <a:effectLst/>
              </a:rPr>
            </a:br>
            <a:r>
              <a:rPr lang="en-US" sz="3200" b="0" i="0" u="none" strike="noStrike" dirty="0" smtClean="0">
                <a:solidFill>
                  <a:schemeClr val="bg1"/>
                </a:solidFill>
                <a:effectLst/>
                <a:latin typeface="Arial" panose="020B0604020202020204" pitchFamily="34" charset="0"/>
              </a:rPr>
              <a:t>There was a man in Caesarea named Cornelius, a centurion in the Italian Company. He and his whole household were pious, Gentile God-worshippers. He gave generously to those in need among the Jewish people and prayed to God constantly. </a:t>
            </a:r>
          </a:p>
          <a:p>
            <a:r>
              <a:rPr lang="en-US" sz="3200" dirty="0">
                <a:solidFill>
                  <a:schemeClr val="bg1"/>
                </a:solidFill>
                <a:latin typeface="Arial" panose="020B0604020202020204" pitchFamily="34" charset="0"/>
              </a:rPr>
              <a:t>	</a:t>
            </a:r>
            <a:r>
              <a:rPr lang="en-US" sz="3200" dirty="0" smtClean="0">
                <a:solidFill>
                  <a:schemeClr val="bg1"/>
                </a:solidFill>
                <a:latin typeface="Arial" panose="020B0604020202020204" pitchFamily="34" charset="0"/>
              </a:rPr>
              <a:t>					</a:t>
            </a:r>
            <a:r>
              <a:rPr lang="en-US" sz="2400" b="0" i="0" u="none" strike="noStrike" dirty="0" smtClean="0">
                <a:solidFill>
                  <a:schemeClr val="bg1"/>
                </a:solidFill>
                <a:effectLst/>
                <a:latin typeface="Arial" panose="020B0604020202020204" pitchFamily="34" charset="0"/>
              </a:rPr>
              <a:t>Acts 10:1-2 (CEB)</a:t>
            </a:r>
            <a:endParaRPr lang="en-US" sz="2400" b="0" dirty="0" smtClean="0">
              <a:solidFill>
                <a:schemeClr val="bg1"/>
              </a:solidFill>
              <a:effectLst/>
            </a:endParaRPr>
          </a:p>
          <a:p>
            <a:r>
              <a:rPr lang="en-US" dirty="0" smtClean="0"/>
              <a:t/>
            </a:r>
            <a:br>
              <a:rPr lang="en-US" dirty="0" smtClean="0"/>
            </a:br>
            <a:endParaRPr lang="en-US" dirty="0"/>
          </a:p>
        </p:txBody>
      </p:sp>
    </p:spTree>
    <p:extLst>
      <p:ext uri="{BB962C8B-B14F-4D97-AF65-F5344CB8AC3E}">
        <p14:creationId xmlns:p14="http://schemas.microsoft.com/office/powerpoint/2010/main" val="584144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350729" y="125261"/>
            <a:ext cx="8229600" cy="7048083"/>
          </a:xfrm>
          <a:prstGeom prst="rect">
            <a:avLst/>
          </a:prstGeom>
        </p:spPr>
        <p:txBody>
          <a:bodyPr wrap="square">
            <a:spAutoFit/>
          </a:bodyPr>
          <a:lstStyle/>
          <a:p>
            <a:r>
              <a:rPr lang="en-US" sz="3200" b="0" i="0" u="none" strike="noStrike" dirty="0" smtClean="0">
                <a:solidFill>
                  <a:schemeClr val="bg1"/>
                </a:solidFill>
                <a:effectLst/>
                <a:latin typeface="Arial" panose="020B0604020202020204" pitchFamily="34" charset="0"/>
              </a:rPr>
              <a:t>The voice spoke a second time, “Never consider unclean what God has made pure.” This happened three times, then the [sheet with all kinds of four-legged animals, reptiles, and wild birds] was suddenly pulled back into heaven.</a:t>
            </a:r>
            <a:endParaRPr lang="en-US" sz="3200" b="0" dirty="0" smtClean="0">
              <a:solidFill>
                <a:schemeClr val="bg1"/>
              </a:solidFill>
              <a:effectLst/>
            </a:endParaRPr>
          </a:p>
          <a:p>
            <a:r>
              <a:rPr lang="en-US" sz="3200" b="0" dirty="0" smtClean="0">
                <a:solidFill>
                  <a:schemeClr val="bg1"/>
                </a:solidFill>
                <a:effectLst/>
              </a:rPr>
              <a:t/>
            </a:r>
            <a:br>
              <a:rPr lang="en-US" sz="3200" b="0" dirty="0" smtClean="0">
                <a:solidFill>
                  <a:schemeClr val="bg1"/>
                </a:solidFill>
                <a:effectLst/>
              </a:rPr>
            </a:br>
            <a:r>
              <a:rPr lang="en-US" sz="3200" b="0" i="0" u="none" strike="noStrike" dirty="0" smtClean="0">
                <a:solidFill>
                  <a:schemeClr val="bg1"/>
                </a:solidFill>
                <a:effectLst/>
                <a:latin typeface="Arial" panose="020B0604020202020204" pitchFamily="34" charset="0"/>
              </a:rPr>
              <a:t>While Peter was brooding over the vision, the Spirit interrupted him, “Look! Three people are looking for you. Go downstairs. Don’t ask questions; just go with them because I have sent them.” </a:t>
            </a:r>
          </a:p>
          <a:p>
            <a:r>
              <a:rPr lang="en-US" sz="3200" dirty="0">
                <a:solidFill>
                  <a:schemeClr val="bg1"/>
                </a:solidFill>
                <a:latin typeface="Arial" panose="020B0604020202020204" pitchFamily="34" charset="0"/>
              </a:rPr>
              <a:t>	</a:t>
            </a:r>
            <a:r>
              <a:rPr lang="en-US" sz="3200" dirty="0" smtClean="0">
                <a:solidFill>
                  <a:schemeClr val="bg1"/>
                </a:solidFill>
                <a:latin typeface="Arial" panose="020B0604020202020204" pitchFamily="34" charset="0"/>
              </a:rPr>
              <a:t>			</a:t>
            </a:r>
            <a:r>
              <a:rPr lang="en-US" sz="2400" b="0" i="0" u="none" strike="noStrike" dirty="0" smtClean="0">
                <a:solidFill>
                  <a:schemeClr val="bg1"/>
                </a:solidFill>
                <a:effectLst/>
                <a:latin typeface="Arial" panose="020B0604020202020204" pitchFamily="34" charset="0"/>
              </a:rPr>
              <a:t>Acts 10:15-16, 19-20 (CEB)</a:t>
            </a:r>
            <a:endParaRPr lang="en-US" sz="2400" b="0" dirty="0" smtClean="0">
              <a:solidFill>
                <a:schemeClr val="bg1"/>
              </a:solidFill>
              <a:effectLst/>
            </a:endParaRPr>
          </a:p>
          <a:p>
            <a:r>
              <a:rPr lang="en-US" dirty="0" smtClean="0"/>
              <a:t/>
            </a:r>
            <a:br>
              <a:rPr lang="en-US" dirty="0" smtClean="0"/>
            </a:br>
            <a:endParaRPr lang="en-US" dirty="0"/>
          </a:p>
        </p:txBody>
      </p:sp>
    </p:spTree>
    <p:extLst>
      <p:ext uri="{BB962C8B-B14F-4D97-AF65-F5344CB8AC3E}">
        <p14:creationId xmlns:p14="http://schemas.microsoft.com/office/powerpoint/2010/main" val="2081242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13359" y="288099"/>
            <a:ext cx="8430016" cy="6001643"/>
          </a:xfrm>
          <a:prstGeom prst="rect">
            <a:avLst/>
          </a:prstGeom>
        </p:spPr>
        <p:txBody>
          <a:bodyPr wrap="square">
            <a:spAutoFit/>
          </a:bodyPr>
          <a:lstStyle/>
          <a:p>
            <a:r>
              <a:rPr lang="en-US" sz="3200" b="0" i="0" u="none" strike="noStrike" dirty="0" smtClean="0">
                <a:solidFill>
                  <a:schemeClr val="bg1"/>
                </a:solidFill>
                <a:effectLst/>
                <a:latin typeface="Arial" panose="020B0604020202020204" pitchFamily="34" charset="0"/>
              </a:rPr>
              <a:t>While Peter was still speaking, the Holy Spirit fell on everyone who heard the word. The circumcised believers who had come with Peter were astonished that the gift of the Holy Spirit had been poured out even on the Gentiles. They heard them speaking in other languages and praising God. Peter asked, “These people have received the Holy Spirit just as we have. Surely no one can stop them from being baptized with water, can they?” </a:t>
            </a:r>
          </a:p>
          <a:p>
            <a:endParaRPr lang="en-US" sz="3200" dirty="0">
              <a:solidFill>
                <a:schemeClr val="bg1"/>
              </a:solidFill>
              <a:latin typeface="Arial" panose="020B0604020202020204" pitchFamily="34" charset="0"/>
            </a:endParaRPr>
          </a:p>
          <a:p>
            <a:r>
              <a:rPr lang="en-US" sz="3200" b="0" i="0" u="none" strike="noStrike" dirty="0" smtClean="0">
                <a:solidFill>
                  <a:schemeClr val="bg1"/>
                </a:solidFill>
                <a:effectLst/>
                <a:latin typeface="Arial" panose="020B0604020202020204" pitchFamily="34" charset="0"/>
              </a:rPr>
              <a:t>					</a:t>
            </a:r>
            <a:r>
              <a:rPr lang="en-US" sz="2400" b="0" i="0" u="none" strike="noStrike" dirty="0" smtClean="0">
                <a:solidFill>
                  <a:schemeClr val="bg1"/>
                </a:solidFill>
                <a:effectLst/>
                <a:latin typeface="Arial" panose="020B0604020202020204" pitchFamily="34" charset="0"/>
              </a:rPr>
              <a:t>Acts 10:44-47 (CEB)</a:t>
            </a:r>
            <a:endParaRPr lang="en-US" sz="2400" dirty="0">
              <a:solidFill>
                <a:schemeClr val="bg1"/>
              </a:solidFill>
            </a:endParaRPr>
          </a:p>
        </p:txBody>
      </p:sp>
    </p:spTree>
    <p:extLst>
      <p:ext uri="{BB962C8B-B14F-4D97-AF65-F5344CB8AC3E}">
        <p14:creationId xmlns:p14="http://schemas.microsoft.com/office/powerpoint/2010/main" val="334854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81263" y="372978"/>
            <a:ext cx="8229600" cy="5570756"/>
          </a:xfrm>
          <a:prstGeom prst="rect">
            <a:avLst/>
          </a:prstGeom>
        </p:spPr>
        <p:txBody>
          <a:bodyPr wrap="square">
            <a:spAutoFit/>
          </a:bodyPr>
          <a:lstStyle/>
          <a:p>
            <a:r>
              <a:rPr lang="en-US" sz="3200" b="0" i="0" u="none" strike="noStrike" dirty="0" smtClean="0">
                <a:solidFill>
                  <a:schemeClr val="bg1"/>
                </a:solidFill>
                <a:effectLst/>
                <a:latin typeface="Arial" panose="020B0604020202020204" pitchFamily="34" charset="0"/>
              </a:rPr>
              <a:t>Jesus sent these twelve out and commanded them, “Don’t go among the Gentiles or into a Samaritan city. Go instead to the lost sheep, the people of Israel. </a:t>
            </a:r>
          </a:p>
          <a:p>
            <a:r>
              <a:rPr lang="en-US" sz="3200" dirty="0" smtClean="0">
                <a:solidFill>
                  <a:schemeClr val="bg1"/>
                </a:solidFill>
                <a:latin typeface="Arial" panose="020B0604020202020204" pitchFamily="34" charset="0"/>
              </a:rPr>
              <a:t>						</a:t>
            </a:r>
            <a:r>
              <a:rPr lang="en-US" sz="2400" b="0" i="0" u="none" strike="noStrike" dirty="0" smtClean="0">
                <a:solidFill>
                  <a:schemeClr val="bg1"/>
                </a:solidFill>
                <a:effectLst/>
                <a:latin typeface="Arial" panose="020B0604020202020204" pitchFamily="34" charset="0"/>
              </a:rPr>
              <a:t>Matthew 10:5-6</a:t>
            </a:r>
            <a:endParaRPr lang="en-US" sz="2400" b="0" dirty="0" smtClean="0">
              <a:solidFill>
                <a:schemeClr val="bg1"/>
              </a:solidFill>
              <a:effectLst/>
            </a:endParaRPr>
          </a:p>
          <a:p>
            <a:r>
              <a:rPr lang="en-US" sz="3200" b="0" dirty="0" smtClean="0">
                <a:solidFill>
                  <a:schemeClr val="bg1"/>
                </a:solidFill>
                <a:effectLst/>
              </a:rPr>
              <a:t/>
            </a:r>
            <a:br>
              <a:rPr lang="en-US" sz="3200" b="0" dirty="0" smtClean="0">
                <a:solidFill>
                  <a:schemeClr val="bg1"/>
                </a:solidFill>
                <a:effectLst/>
              </a:rPr>
            </a:br>
            <a:r>
              <a:rPr lang="en-US" sz="3200" b="0" i="0" u="none" strike="noStrike" dirty="0" smtClean="0">
                <a:solidFill>
                  <a:schemeClr val="bg1"/>
                </a:solidFill>
                <a:effectLst/>
                <a:latin typeface="Arial" panose="020B0604020202020204" pitchFamily="34" charset="0"/>
              </a:rPr>
              <a:t>But Jesus answered and said, “I was sent only to the lost sheep of the house of Israel.” </a:t>
            </a:r>
          </a:p>
          <a:p>
            <a:endParaRPr lang="en-US" sz="3200" dirty="0">
              <a:solidFill>
                <a:schemeClr val="bg1"/>
              </a:solidFill>
              <a:latin typeface="Arial" panose="020B0604020202020204" pitchFamily="34" charset="0"/>
            </a:endParaRPr>
          </a:p>
          <a:p>
            <a:r>
              <a:rPr lang="en-US" sz="3200" b="0" i="0" u="none" strike="noStrike" dirty="0" smtClean="0">
                <a:solidFill>
                  <a:schemeClr val="bg1"/>
                </a:solidFill>
                <a:effectLst/>
                <a:latin typeface="Arial" panose="020B0604020202020204" pitchFamily="34" charset="0"/>
              </a:rPr>
              <a:t>						</a:t>
            </a:r>
            <a:r>
              <a:rPr lang="en-US" sz="2400" b="0" i="0" u="none" strike="noStrike" dirty="0" smtClean="0">
                <a:solidFill>
                  <a:schemeClr val="bg1"/>
                </a:solidFill>
                <a:effectLst/>
                <a:latin typeface="Arial" panose="020B0604020202020204" pitchFamily="34" charset="0"/>
              </a:rPr>
              <a:t>Matthew 15:24</a:t>
            </a:r>
            <a:endParaRPr lang="en-US" sz="2400" b="0" dirty="0" smtClean="0">
              <a:solidFill>
                <a:schemeClr val="bg1"/>
              </a:solidFill>
              <a:effectLst/>
            </a:endParaRPr>
          </a:p>
          <a:p>
            <a:r>
              <a:rPr lang="en-US" dirty="0" smtClean="0"/>
              <a:t/>
            </a:r>
            <a:br>
              <a:rPr lang="en-US" dirty="0" smtClean="0"/>
            </a:br>
            <a:endParaRPr lang="en-US" dirty="0"/>
          </a:p>
        </p:txBody>
      </p:sp>
    </p:spTree>
    <p:extLst>
      <p:ext uri="{BB962C8B-B14F-4D97-AF65-F5344CB8AC3E}">
        <p14:creationId xmlns:p14="http://schemas.microsoft.com/office/powerpoint/2010/main" val="1482099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33137" y="360947"/>
            <a:ext cx="8289758" cy="6555641"/>
          </a:xfrm>
          <a:prstGeom prst="rect">
            <a:avLst/>
          </a:prstGeom>
        </p:spPr>
        <p:txBody>
          <a:bodyPr wrap="square">
            <a:spAutoFit/>
          </a:bodyPr>
          <a:lstStyle/>
          <a:p>
            <a:r>
              <a:rPr lang="en-US" sz="3200" b="0" i="0" u="none" strike="noStrike" dirty="0" smtClean="0">
                <a:solidFill>
                  <a:schemeClr val="bg1"/>
                </a:solidFill>
                <a:effectLst/>
                <a:latin typeface="Arial" panose="020B0604020202020204" pitchFamily="34" charset="0"/>
              </a:rPr>
              <a:t>While they were eating together, he ordered them not to leave Jerusalem but to wait for what the Father had promised. He said, “This is what you heard from me: John baptized with water, but in only a few days you will be baptized with the Holy Spirit.”</a:t>
            </a:r>
            <a:endParaRPr lang="en-US" sz="3200" b="0" dirty="0" smtClean="0">
              <a:solidFill>
                <a:schemeClr val="bg1"/>
              </a:solidFill>
              <a:effectLst/>
            </a:endParaRPr>
          </a:p>
          <a:p>
            <a:r>
              <a:rPr lang="en-US" sz="3200" b="0" dirty="0" smtClean="0">
                <a:solidFill>
                  <a:schemeClr val="bg1"/>
                </a:solidFill>
                <a:effectLst/>
              </a:rPr>
              <a:t/>
            </a:r>
            <a:br>
              <a:rPr lang="en-US" sz="3200" b="0" dirty="0" smtClean="0">
                <a:solidFill>
                  <a:schemeClr val="bg1"/>
                </a:solidFill>
                <a:effectLst/>
              </a:rPr>
            </a:br>
            <a:r>
              <a:rPr lang="en-US" sz="3200" b="0" i="0" u="none" strike="noStrike" dirty="0" smtClean="0">
                <a:solidFill>
                  <a:schemeClr val="bg1"/>
                </a:solidFill>
                <a:effectLst/>
                <a:latin typeface="Arial" panose="020B0604020202020204" pitchFamily="34" charset="0"/>
              </a:rPr>
              <a:t>As a result, those who had gathered together asked Jesus, “Lord, are you going to restore the kingdom to Israel now?” </a:t>
            </a:r>
          </a:p>
          <a:p>
            <a:endParaRPr lang="en-US" sz="3200" dirty="0">
              <a:solidFill>
                <a:schemeClr val="bg1"/>
              </a:solidFill>
              <a:latin typeface="Arial" panose="020B0604020202020204" pitchFamily="34" charset="0"/>
            </a:endParaRPr>
          </a:p>
          <a:p>
            <a:r>
              <a:rPr lang="en-US" sz="3200" b="0" i="0" u="none" strike="noStrike" dirty="0" smtClean="0">
                <a:solidFill>
                  <a:schemeClr val="bg1"/>
                </a:solidFill>
                <a:effectLst/>
                <a:latin typeface="Arial" panose="020B0604020202020204" pitchFamily="34" charset="0"/>
              </a:rPr>
              <a:t>						</a:t>
            </a:r>
            <a:r>
              <a:rPr lang="en-US" sz="2400" b="0" i="0" u="none" strike="noStrike" dirty="0" smtClean="0">
                <a:solidFill>
                  <a:schemeClr val="bg1"/>
                </a:solidFill>
                <a:effectLst/>
                <a:latin typeface="Arial" panose="020B0604020202020204" pitchFamily="34" charset="0"/>
              </a:rPr>
              <a:t>Acts 1:4-6 (CEB)</a:t>
            </a:r>
            <a:endParaRPr lang="en-US" sz="2400" b="0" dirty="0" smtClean="0">
              <a:solidFill>
                <a:schemeClr val="bg1"/>
              </a:solidFill>
              <a:effectLst/>
            </a:endParaRPr>
          </a:p>
          <a:p>
            <a:r>
              <a:rPr lang="en-US" dirty="0" smtClean="0"/>
              <a:t/>
            </a:r>
            <a:br>
              <a:rPr lang="en-US" dirty="0" smtClean="0"/>
            </a:br>
            <a:endParaRPr lang="en-US" dirty="0"/>
          </a:p>
        </p:txBody>
      </p:sp>
    </p:spTree>
    <p:extLst>
      <p:ext uri="{BB962C8B-B14F-4D97-AF65-F5344CB8AC3E}">
        <p14:creationId xmlns:p14="http://schemas.microsoft.com/office/powerpoint/2010/main" val="4252778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462" y="842209"/>
            <a:ext cx="8804159"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latin typeface="Arial" panose="020B0604020202020204" pitchFamily="34" charset="0"/>
                <a:cs typeface="Arial" panose="020B0604020202020204" pitchFamily="34" charset="0"/>
              </a:rPr>
              <a:t>Devout Jews from every nation </a:t>
            </a:r>
          </a:p>
          <a:p>
            <a:r>
              <a:rPr lang="en-US" sz="3200" dirty="0" smtClean="0">
                <a:solidFill>
                  <a:schemeClr val="accent1">
                    <a:lumMod val="50000"/>
                  </a:schemeClr>
                </a:solidFill>
                <a:latin typeface="Arial" panose="020B0604020202020204" pitchFamily="34" charset="0"/>
                <a:cs typeface="Arial" panose="020B0604020202020204" pitchFamily="34" charset="0"/>
              </a:rPr>
              <a:t>(religious structures that facilitate faith)</a:t>
            </a:r>
          </a:p>
          <a:p>
            <a:endParaRPr lang="en-US" sz="32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3200" dirty="0" smtClean="0">
                <a:latin typeface="Arial" panose="020B0604020202020204" pitchFamily="34" charset="0"/>
                <a:cs typeface="Arial" panose="020B0604020202020204" pitchFamily="34" charset="0"/>
              </a:rPr>
              <a:t>Gentile God-worshippers</a:t>
            </a:r>
          </a:p>
          <a:p>
            <a:r>
              <a:rPr lang="en-US" sz="3200" dirty="0" smtClean="0">
                <a:solidFill>
                  <a:schemeClr val="accent1">
                    <a:lumMod val="50000"/>
                  </a:schemeClr>
                </a:solidFill>
                <a:latin typeface="Arial" panose="020B0604020202020204" pitchFamily="34" charset="0"/>
                <a:cs typeface="Arial" panose="020B0604020202020204" pitchFamily="34" charset="0"/>
              </a:rPr>
              <a:t>(adopting faithful practices from other traditions)</a:t>
            </a:r>
          </a:p>
          <a:p>
            <a:endParaRPr lang="en-US" sz="3200" dirty="0" smtClean="0">
              <a:latin typeface="Arial" panose="020B0604020202020204" pitchFamily="34" charset="0"/>
              <a:cs typeface="Arial" panose="020B0604020202020204" pitchFamily="34" charset="0"/>
            </a:endParaRPr>
          </a:p>
        </p:txBody>
      </p:sp>
      <p:sp>
        <p:nvSpPr>
          <p:cNvPr id="3" name="TextBox 2"/>
          <p:cNvSpPr txBox="1"/>
          <p:nvPr/>
        </p:nvSpPr>
        <p:spPr>
          <a:xfrm>
            <a:off x="1649825" y="72768"/>
            <a:ext cx="5221622" cy="769441"/>
          </a:xfrm>
          <a:prstGeom prst="rect">
            <a:avLst/>
          </a:prstGeom>
          <a:noFill/>
        </p:spPr>
        <p:txBody>
          <a:bodyPr wrap="none" rtlCol="0">
            <a:spAutoFit/>
          </a:bodyPr>
          <a:lstStyle/>
          <a:p>
            <a:r>
              <a:rPr lang="en-US" sz="4400" dirty="0" smtClean="0"/>
              <a:t>The Sheep of the Lord</a:t>
            </a:r>
            <a:endParaRPr lang="en-US" sz="4400" dirty="0"/>
          </a:p>
        </p:txBody>
      </p:sp>
    </p:spTree>
    <p:extLst>
      <p:ext uri="{BB962C8B-B14F-4D97-AF65-F5344CB8AC3E}">
        <p14:creationId xmlns:p14="http://schemas.microsoft.com/office/powerpoint/2010/main" val="17436214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1491</TotalTime>
  <Words>853</Words>
  <Application>Microsoft Office PowerPoint</Application>
  <PresentationFormat>On-screen Show (4:3)</PresentationFormat>
  <Paragraphs>115</Paragraphs>
  <Slides>22</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22</vt:i4>
      </vt:variant>
    </vt:vector>
  </HeadingPairs>
  <TitlesOfParts>
    <vt:vector size="27" baseType="lpstr">
      <vt:lpstr>Arial</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Renee Antrosio</dc:creator>
  <cp:lastModifiedBy>Renee Antrosio</cp:lastModifiedBy>
  <cp:revision>13</cp:revision>
  <dcterms:created xsi:type="dcterms:W3CDTF">2019-06-14T20:24:33Z</dcterms:created>
  <dcterms:modified xsi:type="dcterms:W3CDTF">2019-06-15T21:16:02Z</dcterms:modified>
</cp:coreProperties>
</file>