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66" r:id="rId6"/>
    <p:sldId id="267" r:id="rId7"/>
    <p:sldId id="282" r:id="rId8"/>
    <p:sldId id="275" r:id="rId9"/>
    <p:sldId id="281" r:id="rId10"/>
    <p:sldId id="279" r:id="rId11"/>
    <p:sldId id="280" r:id="rId12"/>
    <p:sldId id="276" r:id="rId1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89" d="100"/>
          <a:sy n="89" d="100"/>
        </p:scale>
        <p:origin x="618" y="84"/>
      </p:cViewPr>
      <p:guideLst/>
    </p:cSldViewPr>
  </p:slideViewPr>
  <p:outlineViewPr>
    <p:cViewPr>
      <p:scale>
        <a:sx n="33" d="100"/>
        <a:sy n="33" d="100"/>
      </p:scale>
      <p:origin x="0" y="-45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9410D272-305C-421E-A9EF-95D63D599B42}" type="datetimeFigureOut">
              <a:rPr lang="en-US" smtClean="0"/>
              <a:t>6/14/2023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05E16E63-7886-43BC-8DD4-4F14C3DD7360}" type="datetimeFigureOut">
              <a:rPr lang="en-US" smtClean="0"/>
              <a:t>6/14/2023</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50 years ago when I was starting out in ministry, Tom Skinner, a very intimidating black evangelist, intimidating by design by the way, wrote a book, “If Jesus is the Answer, What are the Questions?”  This morning, I want to raise one of those questions and speak to how Jesus is the answer.</a:t>
            </a:r>
          </a:p>
          <a:p>
            <a:endParaRPr lang="en-US" dirty="0"/>
          </a:p>
          <a:p>
            <a:r>
              <a:rPr lang="en-US" dirty="0"/>
              <a:t>My Christian journey started in a serious way in high school. I wasn’t raised in a Christian family.  I had Christian relatives, but my immediate family was anything but. I spent a fair amount of time during my high school years breaking up fights between two drunken parents. In addition to that, like most teenagers, I was bottled up with any number of internal struggles. A sense of freedom was not easy to come by. However, I was introduced to Christ in a new way through a parachurch organization in my school, Voice of Christian Youth (VCY).   Somehow through that ministry and several ministries in college I began to discover a newfound freedom in Christ.</a:t>
            </a:r>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dirty="0"/>
          </a:p>
        </p:txBody>
      </p:sp>
    </p:spTree>
    <p:extLst>
      <p:ext uri="{BB962C8B-B14F-4D97-AF65-F5344CB8AC3E}">
        <p14:creationId xmlns:p14="http://schemas.microsoft.com/office/powerpoint/2010/main" val="30794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dirty="0"/>
              <a:t>These two verses suggest that freedom is at the core of what God wants for us.  To be completely unchained, emancipated, delivered, liberated.  But how many of us experience that and to what degree.</a:t>
            </a:r>
          </a:p>
        </p:txBody>
      </p:sp>
      <p:sp>
        <p:nvSpPr>
          <p:cNvPr id="4" name="Slide Number Placeholder 3"/>
          <p:cNvSpPr>
            <a:spLocks noGrp="1"/>
          </p:cNvSpPr>
          <p:nvPr>
            <p:ph type="sldNum" sz="quarter" idx="5"/>
          </p:nvPr>
        </p:nvSpPr>
        <p:spPr/>
        <p:txBody>
          <a:bodyPr/>
          <a:lstStyle/>
          <a:p>
            <a:pPr defTabSz="941923">
              <a:defRPr/>
            </a:pPr>
            <a:fld id="{F129094F-44ED-46E6-A51E-52761DD3C888}" type="slidenum">
              <a:rPr lang="en-US">
                <a:solidFill>
                  <a:prstClr val="black"/>
                </a:solidFill>
                <a:latin typeface="Calibri" panose="020F0502020204030204"/>
              </a:rPr>
              <a:pPr defTabSz="941923">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490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freedom is at  the core of what God wants for us how do you answer the following questions.  SLIDE [for the online version of our service: Though I know we can’t interact and I wish we could, I want to give you a moment to think about these questions. PAUSE Some responses to the last question I’ve heard are: “the right to do as I please”, “doing whatever I want”, “the power to do that which is right for me”, “to escape from internal bondage and chains”, “not having anyone tell me what to do”, “being my own person”, “not having to take care of anyone else but my self”.  </a:t>
            </a:r>
          </a:p>
          <a:p>
            <a:endParaRPr lang="en-US" dirty="0"/>
          </a:p>
          <a:p>
            <a:r>
              <a:rPr lang="en-US" dirty="0"/>
              <a:t>Now I would like to give you another way to think about these questions:  I want to play a song by my favorite Country and Western singer Garth Brooks.  He recorded this song in 1991 in the aftermath of the Rod King beatings, a black man, by the Los Angeles police force.</a:t>
            </a:r>
          </a:p>
        </p:txBody>
      </p:sp>
      <p:sp>
        <p:nvSpPr>
          <p:cNvPr id="4" name="Slide Number Placeholder 3"/>
          <p:cNvSpPr>
            <a:spLocks noGrp="1"/>
          </p:cNvSpPr>
          <p:nvPr>
            <p:ph type="sldNum" sz="quarter" idx="5"/>
          </p:nvPr>
        </p:nvSpPr>
        <p:spPr/>
        <p:txBody>
          <a:bodyPr/>
          <a:lstStyle/>
          <a:p>
            <a:fld id="{798C5307-140F-447F-BCBA-BB92E3A2906B}" type="slidenum">
              <a:rPr lang="en-US" smtClean="0"/>
              <a:t>3</a:t>
            </a:fld>
            <a:endParaRPr lang="en-US" dirty="0"/>
          </a:p>
        </p:txBody>
      </p:sp>
    </p:spTree>
    <p:extLst>
      <p:ext uri="{BB962C8B-B14F-4D97-AF65-F5344CB8AC3E}">
        <p14:creationId xmlns:p14="http://schemas.microsoft.com/office/powerpoint/2010/main" val="175399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If you hadn’t heard it before, I hoped you liked that song. The biggest impact it had on me was to make me realize that freedom, freedom in Christ, is not </a:t>
            </a:r>
            <a:r>
              <a:rPr lang="en-US" sz="1100" b="1" dirty="0"/>
              <a:t>exclusively </a:t>
            </a:r>
            <a:r>
              <a:rPr lang="en-US" sz="1100" b="1" dirty="0">
                <a:latin typeface="+mn-lt"/>
              </a:rPr>
              <a:t>an individual </a:t>
            </a:r>
            <a:r>
              <a:rPr lang="en-US" sz="1100" b="1" dirty="0"/>
              <a:t>experience, but also as a collective one.</a:t>
            </a:r>
          </a:p>
          <a:p>
            <a:endParaRPr lang="en-US" sz="1100" b="1" dirty="0">
              <a:latin typeface="+mn-lt"/>
            </a:endParaRPr>
          </a:p>
          <a:p>
            <a:r>
              <a:rPr lang="en-US" sz="1100" b="1" dirty="0">
                <a:latin typeface="+mn-lt"/>
              </a:rPr>
              <a:t>Individual Experience: </a:t>
            </a:r>
            <a:r>
              <a:rPr lang="en-US" sz="1100" dirty="0">
                <a:latin typeface="+mn-lt"/>
              </a:rPr>
              <a:t>When I became a Christian, I thought it was just Jesus and me.  For the longest time, my walk with him was a solitary stroll. I worked very hard at knowing him, and living a life that would honor him. But it was just that. Me and him. Me trying to be a good person in the world. Sometimes succeeding, most times not. </a:t>
            </a:r>
          </a:p>
          <a:p>
            <a:pPr marL="171450" indent="-171450">
              <a:buFont typeface="Arial" panose="020B0604020202020204" pitchFamily="34" charset="0"/>
              <a:buChar char="•"/>
            </a:pPr>
            <a:r>
              <a:rPr lang="en-US" sz="1100" dirty="0">
                <a:latin typeface="+mn-lt"/>
              </a:rPr>
              <a:t>It is amazing how, particularly in our American culture of rugged individualism, I was encouraged to think that it was all about my individual relationship and status with Jesus.  </a:t>
            </a:r>
          </a:p>
          <a:p>
            <a:pPr marL="171450" indent="-171450">
              <a:buFont typeface="Arial" panose="020B0604020202020204" pitchFamily="34" charset="0"/>
              <a:buChar char="•"/>
            </a:pPr>
            <a:r>
              <a:rPr lang="en-US" sz="1100" b="1" dirty="0">
                <a:latin typeface="+mn-lt"/>
              </a:rPr>
              <a:t>If you think your relationship with Jesus is exclusively an individual experience, you are </a:t>
            </a:r>
            <a:r>
              <a:rPr lang="en-US" sz="1100" b="1" u="sng" dirty="0">
                <a:latin typeface="+mn-lt"/>
              </a:rPr>
              <a:t>NOT</a:t>
            </a:r>
            <a:r>
              <a:rPr lang="en-US" sz="1100" b="1" dirty="0">
                <a:latin typeface="+mn-lt"/>
              </a:rPr>
              <a:t> yet free.</a:t>
            </a:r>
          </a:p>
          <a:p>
            <a:endParaRPr lang="en-US" sz="1100" b="1" dirty="0">
              <a:latin typeface="+mn-lt"/>
            </a:endParaRPr>
          </a:p>
          <a:p>
            <a:r>
              <a:rPr lang="en-US" sz="1100" b="1" dirty="0">
                <a:latin typeface="+mn-lt"/>
              </a:rPr>
              <a:t>Collective Experience: </a:t>
            </a:r>
          </a:p>
          <a:p>
            <a:pPr marL="171450" indent="-171450">
              <a:buFont typeface="Arial" panose="020B0604020202020204" pitchFamily="34" charset="0"/>
              <a:buChar char="•"/>
            </a:pPr>
            <a:r>
              <a:rPr lang="en-US" sz="1100" b="0" dirty="0">
                <a:latin typeface="+mn-lt"/>
              </a:rPr>
              <a:t>An anthropologist proposed a game to the kids in an African tribe. He put a basket of fruit near a tree and told the kids that the first one to find the fruits would win them all. When he told them to run they all took each others hands and ran together, then sat together, enjoying their fruits. When he asked them why they ran like that as one could’ve taken all the fruits for one’s self, they said, “Ubuntu”, how can one of us be happy if all the others are sad?” </a:t>
            </a:r>
          </a:p>
          <a:p>
            <a:pPr marL="171450" indent="-171450">
              <a:buFont typeface="Arial" panose="020B0604020202020204" pitchFamily="34" charset="0"/>
              <a:buChar char="•"/>
            </a:pPr>
            <a:r>
              <a:rPr lang="en-US" sz="1100" dirty="0">
                <a:effectLst/>
                <a:latin typeface="+mn-lt"/>
                <a:ea typeface="Calibri" panose="020F0502020204030204" pitchFamily="34" charset="0"/>
                <a:cs typeface="Times New Roman" panose="02020603050405020304" pitchFamily="18" charset="0"/>
              </a:rPr>
              <a:t>UBUNTU – an African phrase which essentially means “I am because we are”.  It conveys the notion of living collectively rather than in isolation or simply for oneself. It speaks to the importance of others in our lives, not just for affirmation and connectedness, but for wholeness and centeredness. When I am here at New Covenant, I truly believe “I am because we are”. When I am in a weekly zoom group of Christian men that I have known for over 50 hears that started up during the pandemic, I experience Ubuntu. I experience Ubuntu with family and friends. </a:t>
            </a:r>
          </a:p>
          <a:p>
            <a:pPr marL="171450" indent="-171450">
              <a:buFont typeface="Arial" panose="020B0604020202020204" pitchFamily="34" charset="0"/>
              <a:buChar char="•"/>
            </a:pPr>
            <a:r>
              <a:rPr lang="en-US" sz="1100" b="1" dirty="0">
                <a:effectLst/>
                <a:latin typeface="+mn-lt"/>
                <a:ea typeface="Calibri" panose="020F0502020204030204" pitchFamily="34" charset="0"/>
                <a:cs typeface="Times New Roman" panose="02020603050405020304" pitchFamily="18" charset="0"/>
              </a:rPr>
              <a:t>If you are NOT experiencing Ubuntu, Christ has not set you completely free.</a:t>
            </a:r>
          </a:p>
          <a:p>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flipH="1">
            <a:off x="7097657" y="9339581"/>
            <a:ext cx="56609" cy="45719"/>
          </a:xfrm>
        </p:spPr>
        <p:txBody>
          <a:bodyPr/>
          <a:lstStyle/>
          <a:p>
            <a:endParaRPr lang="en-US" dirty="0"/>
          </a:p>
          <a:p>
            <a:endParaRPr lang="en-US" dirty="0"/>
          </a:p>
          <a:p>
            <a:endParaRPr lang="en-US" dirty="0"/>
          </a:p>
          <a:p>
            <a:fld id="{798C5307-140F-447F-BCBA-BB92E3A2906B}" type="slidenum">
              <a:rPr lang="en-US" smtClean="0"/>
              <a:t>5</a:t>
            </a:fld>
            <a:endParaRPr lang="en-US" dirty="0"/>
          </a:p>
        </p:txBody>
      </p:sp>
    </p:spTree>
    <p:extLst>
      <p:ext uri="{BB962C8B-B14F-4D97-AF65-F5344CB8AC3E}">
        <p14:creationId xmlns:p14="http://schemas.microsoft.com/office/powerpoint/2010/main" val="42947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516675"/>
            <a:ext cx="5679440" cy="3695462"/>
          </a:xfrm>
        </p:spPr>
        <p:txBody>
          <a:bodyPr/>
          <a:lstStyle/>
          <a:p>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Social Justice Experience: </a:t>
            </a:r>
            <a:r>
              <a:rPr lang="en-US" sz="1200" b="0" dirty="0">
                <a:effectLst/>
                <a:latin typeface="+mn-lt"/>
                <a:ea typeface="Calibri" panose="020F0502020204030204" pitchFamily="34" charset="0"/>
                <a:cs typeface="Times New Roman" panose="02020603050405020304" pitchFamily="18" charset="0"/>
              </a:rPr>
              <a:t>When Judy and I came to New Covenant years ago we were your fairly typical evangelicals. Social justice was not ingrained in our belief structure. </a:t>
            </a:r>
          </a:p>
          <a:p>
            <a:pPr marL="171450" indent="-171450">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It was through observing and listening carefully to those in the fellowship who possessed a passion for social justice that we began to understand the important and imperative nature of social justice to living out our faith. Indeed, New Covenant introduced us to social justice not only as a concept but as a commitment and lifestyle. Racism, gender equality, and economic sustainability are </a:t>
            </a:r>
            <a:r>
              <a:rPr lang="en-US" dirty="0">
                <a:ea typeface="Calibri" panose="020F0502020204030204" pitchFamily="34" charset="0"/>
                <a:cs typeface="Times New Roman" panose="02020603050405020304" pitchFamily="18" charset="0"/>
              </a:rPr>
              <a:t>faith issues as much as political and social issues. </a:t>
            </a:r>
            <a:r>
              <a:rPr lang="en-US" sz="1200" b="0" dirty="0">
                <a:effectLst/>
                <a:latin typeface="+mn-lt"/>
                <a:ea typeface="Calibri" panose="020F0502020204030204" pitchFamily="34" charset="0"/>
                <a:cs typeface="Times New Roman" panose="02020603050405020304" pitchFamily="18" charset="0"/>
              </a:rPr>
              <a:t>Today we need to continue to be increasing our awareness of injustice - racial, gender, privilege, and try to address these issues in whatever way we can. </a:t>
            </a:r>
          </a:p>
          <a:p>
            <a:pPr marL="171450" indent="-171450">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If you are NOT increasing your awareness of and your commitment to social justice, Jesus has not set you completely free yet. </a:t>
            </a:r>
          </a:p>
          <a:p>
            <a:endParaRPr lang="en-US" sz="1200" b="1"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flipH="1">
            <a:off x="7097657" y="9339581"/>
            <a:ext cx="56609" cy="45719"/>
          </a:xfrm>
        </p:spPr>
        <p:txBody>
          <a:bodyPr/>
          <a:lstStyle/>
          <a:p>
            <a:endParaRPr lang="en-US" dirty="0"/>
          </a:p>
          <a:p>
            <a:endParaRPr lang="en-US" dirty="0"/>
          </a:p>
          <a:p>
            <a:endParaRPr lang="en-US" dirty="0"/>
          </a:p>
          <a:p>
            <a:fld id="{798C5307-140F-447F-BCBA-BB92E3A2906B}" type="slidenum">
              <a:rPr lang="en-US" smtClean="0"/>
              <a:t>6</a:t>
            </a:fld>
            <a:endParaRPr lang="en-US" dirty="0"/>
          </a:p>
        </p:txBody>
      </p:sp>
    </p:spTree>
    <p:extLst>
      <p:ext uri="{BB962C8B-B14F-4D97-AF65-F5344CB8AC3E}">
        <p14:creationId xmlns:p14="http://schemas.microsoft.com/office/powerpoint/2010/main" val="4655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Rational Experience:</a:t>
            </a:r>
            <a:r>
              <a:rPr lang="en-US" sz="1200" b="0" dirty="0">
                <a:effectLst/>
                <a:latin typeface="+mn-lt"/>
                <a:ea typeface="Calibri" panose="020F0502020204030204" pitchFamily="34" charset="0"/>
                <a:cs typeface="Times New Roman" panose="02020603050405020304" pitchFamily="18" charset="0"/>
              </a:rPr>
              <a:t> An organizational behavior scholar at the Universit</a:t>
            </a:r>
            <a:r>
              <a:rPr lang="en-US" dirty="0">
                <a:ea typeface="Calibri" panose="020F0502020204030204" pitchFamily="34" charset="0"/>
                <a:cs typeface="Times New Roman" panose="02020603050405020304" pitchFamily="18" charset="0"/>
              </a:rPr>
              <a:t>y of Pennsylvania, </a:t>
            </a:r>
            <a:r>
              <a:rPr lang="en-US" sz="1200" b="0" dirty="0">
                <a:effectLst/>
                <a:latin typeface="+mn-lt"/>
                <a:ea typeface="Calibri" panose="020F0502020204030204" pitchFamily="34" charset="0"/>
                <a:cs typeface="Times New Roman" panose="02020603050405020304" pitchFamily="18" charset="0"/>
              </a:rPr>
              <a:t>Adam Grant, wrote a national bestseller, “Give and Take”.  In his book, he identified 3 types of people  – givers, takers, and matchers. </a:t>
            </a:r>
          </a:p>
          <a:p>
            <a:pPr marL="171450" indent="-171450">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Givers </a:t>
            </a:r>
            <a:r>
              <a:rPr lang="en-US" sz="1200" b="0" dirty="0">
                <a:effectLst/>
                <a:latin typeface="+mn-lt"/>
                <a:ea typeface="Calibri" panose="020F0502020204030204" pitchFamily="34" charset="0"/>
                <a:cs typeface="Times New Roman" panose="02020603050405020304" pitchFamily="18" charset="0"/>
              </a:rPr>
              <a:t>are those who give their attention, time, and support to others freely. They are essentially “other centered”. They give without the need to get in return.  Matt 25:40  “W</a:t>
            </a:r>
            <a:r>
              <a:rPr lang="en-US" dirty="0"/>
              <a:t>hen you have done it for the least of these, you have done it for me”.  </a:t>
            </a:r>
          </a:p>
          <a:p>
            <a:pPr marL="171450" indent="-171450">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Takers</a:t>
            </a:r>
            <a:r>
              <a:rPr lang="en-US" sz="1200" b="0" dirty="0">
                <a:effectLst/>
                <a:latin typeface="+mn-lt"/>
                <a:ea typeface="Calibri" panose="020F0502020204030204" pitchFamily="34" charset="0"/>
                <a:cs typeface="Times New Roman" panose="02020603050405020304" pitchFamily="18" charset="0"/>
              </a:rPr>
              <a:t> are those who connect with others but only if it benefits them. They are essentially “self centered”. Today, “narcissism” has become a part of our national vocabulary, primarily because of a recent past president.  Narcissism is an extreme form of being a taker. Takers are all about me “even if disguised, it is still all about me”.  </a:t>
            </a:r>
          </a:p>
          <a:p>
            <a:pPr marL="171450" indent="-171450">
              <a:buFont typeface="Arial" panose="020B0604020202020204" pitchFamily="34" charset="0"/>
              <a:buChar char="•"/>
            </a:pPr>
            <a:r>
              <a:rPr lang="en-US" dirty="0">
                <a:ea typeface="Calibri" panose="020F0502020204030204" pitchFamily="34" charset="0"/>
                <a:cs typeface="Times New Roman" panose="02020603050405020304" pitchFamily="18" charset="0"/>
              </a:rPr>
              <a:t>Lastly, he identifies </a:t>
            </a:r>
            <a:r>
              <a:rPr lang="en-US" b="1" dirty="0">
                <a:ea typeface="Calibri" panose="020F0502020204030204" pitchFamily="34" charset="0"/>
                <a:cs typeface="Times New Roman" panose="02020603050405020304" pitchFamily="18" charset="0"/>
              </a:rPr>
              <a:t>matchers</a:t>
            </a:r>
            <a:r>
              <a:rPr lang="en-US" dirty="0">
                <a:ea typeface="Calibri" panose="020F0502020204030204" pitchFamily="34" charset="0"/>
                <a:cs typeface="Times New Roman" panose="02020603050405020304" pitchFamily="18" charset="0"/>
              </a:rPr>
              <a:t> as those who give to others, but as a transaction. I will give to you if you give to me. They don’t mind giving, but they expect reciprocation. Matchers keep score. They are essentially “relational score keepers”. </a:t>
            </a:r>
          </a:p>
          <a:p>
            <a:pPr marL="171450" indent="-171450">
              <a:buFont typeface="Arial" panose="020B0604020202020204" pitchFamily="34" charset="0"/>
              <a:buChar char="•"/>
            </a:pPr>
            <a:r>
              <a:rPr lang="en-US" b="1" dirty="0">
                <a:ea typeface="Calibri" panose="020F0502020204030204" pitchFamily="34" charset="0"/>
                <a:cs typeface="Times New Roman" panose="02020603050405020304" pitchFamily="18" charset="0"/>
              </a:rPr>
              <a:t>If</a:t>
            </a:r>
            <a:r>
              <a:rPr lang="en-US" sz="1200" b="1" dirty="0">
                <a:effectLst/>
                <a:latin typeface="+mn-lt"/>
                <a:ea typeface="Calibri" panose="020F0502020204030204" pitchFamily="34" charset="0"/>
                <a:cs typeface="Times New Roman" panose="02020603050405020304" pitchFamily="18" charset="0"/>
              </a:rPr>
              <a:t> you are NOT a giver, but a taker or matcher, you are not yet totally free in Christ.</a:t>
            </a:r>
          </a:p>
          <a:p>
            <a:endParaRPr lang="en-US" sz="12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flipH="1">
            <a:off x="7097657" y="9339581"/>
            <a:ext cx="56609" cy="45719"/>
          </a:xfrm>
        </p:spPr>
        <p:txBody>
          <a:bodyPr/>
          <a:lstStyle/>
          <a:p>
            <a:endParaRPr lang="en-US" dirty="0"/>
          </a:p>
          <a:p>
            <a:endParaRPr lang="en-US" dirty="0"/>
          </a:p>
          <a:p>
            <a:endParaRPr lang="en-US" dirty="0"/>
          </a:p>
          <a:p>
            <a:fld id="{798C5307-140F-447F-BCBA-BB92E3A2906B}" type="slidenum">
              <a:rPr lang="en-US" smtClean="0"/>
              <a:t>7</a:t>
            </a:fld>
            <a:endParaRPr lang="en-US" dirty="0"/>
          </a:p>
        </p:txBody>
      </p:sp>
    </p:spTree>
    <p:extLst>
      <p:ext uri="{BB962C8B-B14F-4D97-AF65-F5344CB8AC3E}">
        <p14:creationId xmlns:p14="http://schemas.microsoft.com/office/powerpoint/2010/main" val="37935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cs typeface="Times New Roman" panose="02020603050405020304" pitchFamily="18" charset="0"/>
              </a:rPr>
              <a:t>Economic Experience: </a:t>
            </a:r>
            <a:r>
              <a:rPr lang="en-US" sz="1200" b="0" dirty="0">
                <a:effectLst/>
                <a:latin typeface="+mn-lt"/>
                <a:ea typeface="Calibri" panose="020F0502020204030204" pitchFamily="34" charset="0"/>
                <a:cs typeface="Times New Roman" panose="02020603050405020304" pitchFamily="18" charset="0"/>
              </a:rPr>
              <a:t> When I suggest freedom </a:t>
            </a:r>
            <a:r>
              <a:rPr lang="en-US" dirty="0">
                <a:ea typeface="Calibri" panose="020F0502020204030204" pitchFamily="34" charset="0"/>
                <a:cs typeface="Times New Roman" panose="02020603050405020304" pitchFamily="18" charset="0"/>
              </a:rPr>
              <a:t>is an economic experience, I am asserting that our sense of freedom can easily be controlled by our financial circumstances. </a:t>
            </a:r>
          </a:p>
          <a:p>
            <a:pPr marL="171450" indent="-171450">
              <a:buFont typeface="Arial" panose="020B0604020202020204" pitchFamily="34" charset="0"/>
              <a:buChar char="•"/>
            </a:pPr>
            <a:r>
              <a:rPr lang="en-US" dirty="0">
                <a:ea typeface="Calibri" panose="020F0502020204030204" pitchFamily="34" charset="0"/>
                <a:cs typeface="Times New Roman" panose="02020603050405020304" pitchFamily="18" charset="0"/>
              </a:rPr>
              <a:t>An intriguing study asked people at all different economic levels (rich to poor) how much they needed to live on. What do you think they said? No matter what level people were at economically, the majority said they needed about 10% more than they had. </a:t>
            </a:r>
            <a:r>
              <a:rPr lang="en-US" dirty="0" err="1">
                <a:ea typeface="Calibri" panose="020F0502020204030204" pitchFamily="34" charset="0"/>
                <a:cs typeface="Times New Roman" panose="02020603050405020304" pitchFamily="18" charset="0"/>
              </a:rPr>
              <a:t>Philipines</a:t>
            </a:r>
            <a:r>
              <a:rPr lang="en-US" dirty="0">
                <a:ea typeface="Calibri" panose="020F0502020204030204" pitchFamily="34" charset="0"/>
                <a:cs typeface="Times New Roman" panose="02020603050405020304" pitchFamily="18" charset="0"/>
              </a:rPr>
              <a:t> 4:12 “</a:t>
            </a:r>
            <a:r>
              <a:rPr lang="en-US" dirty="0"/>
              <a:t>I know the experience of being in need and of having more than enough; I have learned the secret to being content in any and every circumstance, whether full or hungry or whether having plenty or being poor”.  </a:t>
            </a:r>
          </a:p>
          <a:p>
            <a:pPr marL="171450" indent="-171450">
              <a:buFont typeface="Arial" panose="020B0604020202020204" pitchFamily="34" charset="0"/>
              <a:buChar char="•"/>
            </a:pPr>
            <a:r>
              <a:rPr lang="en-US" dirty="0"/>
              <a:t>A </a:t>
            </a:r>
            <a:r>
              <a:rPr lang="en-US" sz="1200" b="0" dirty="0">
                <a:effectLst/>
                <a:latin typeface="+mn-lt"/>
                <a:ea typeface="Calibri" panose="020F0502020204030204" pitchFamily="34" charset="0"/>
                <a:cs typeface="Times New Roman" panose="02020603050405020304" pitchFamily="18" charset="0"/>
              </a:rPr>
              <a:t>Ted talk asked the question, “Can money buy you happiness?” The surprising answer from multiple studies was YES.  The catch, it only brought lasting happiness when it was spent on others. So, giving to the reparations fund, taking someone out to coffee and buying, paying for the person’s groceries in front of you are all examples of spending it on others. Proverbs 11:25 </a:t>
            </a:r>
            <a:r>
              <a:rPr lang="en-US" dirty="0"/>
              <a:t>A generous person will prosper; whoever refreshes others will be refreshed. </a:t>
            </a:r>
          </a:p>
          <a:p>
            <a:pPr marL="171450" indent="-171450">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So, if yo</a:t>
            </a:r>
            <a:r>
              <a:rPr lang="en-US" b="1" dirty="0">
                <a:ea typeface="Calibri" panose="020F0502020204030204" pitchFamily="34" charset="0"/>
                <a:cs typeface="Times New Roman" panose="02020603050405020304" pitchFamily="18" charset="0"/>
              </a:rPr>
              <a:t>u are among those who need just 10% more or spend your money primarily on yourself, you are NOT yet free.</a:t>
            </a:r>
            <a:endParaRPr lang="en-US" sz="1200" b="1"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flipH="1">
            <a:off x="7097657" y="9339581"/>
            <a:ext cx="56609" cy="45719"/>
          </a:xfrm>
        </p:spPr>
        <p:txBody>
          <a:bodyPr/>
          <a:lstStyle/>
          <a:p>
            <a:endParaRPr lang="en-US" dirty="0"/>
          </a:p>
          <a:p>
            <a:endParaRPr lang="en-US" dirty="0"/>
          </a:p>
          <a:p>
            <a:endParaRPr lang="en-US" dirty="0"/>
          </a:p>
          <a:p>
            <a:fld id="{798C5307-140F-447F-BCBA-BB92E3A2906B}" type="slidenum">
              <a:rPr lang="en-US" smtClean="0"/>
              <a:t>8</a:t>
            </a:fld>
            <a:endParaRPr lang="en-US" dirty="0"/>
          </a:p>
        </p:txBody>
      </p:sp>
    </p:spTree>
    <p:extLst>
      <p:ext uri="{BB962C8B-B14F-4D97-AF65-F5344CB8AC3E}">
        <p14:creationId xmlns:p14="http://schemas.microsoft.com/office/powerpoint/2010/main" val="12798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we have been set free.  But we all are still learning, striving, and practicing how to be completely free.in Christ.</a:t>
            </a:r>
          </a:p>
        </p:txBody>
      </p:sp>
      <p:sp>
        <p:nvSpPr>
          <p:cNvPr id="4" name="Slide Number Placeholder 3"/>
          <p:cNvSpPr>
            <a:spLocks noGrp="1"/>
          </p:cNvSpPr>
          <p:nvPr>
            <p:ph type="sldNum" sz="quarter" idx="5"/>
          </p:nvPr>
        </p:nvSpPr>
        <p:spPr/>
        <p:txBody>
          <a:bodyPr/>
          <a:lstStyle/>
          <a:p>
            <a:fld id="{798C5307-140F-447F-BCBA-BB92E3A2906B}" type="slidenum">
              <a:rPr lang="en-US" smtClean="0"/>
              <a:t>9</a:t>
            </a:fld>
            <a:endParaRPr lang="en-US" dirty="0"/>
          </a:p>
        </p:txBody>
      </p:sp>
    </p:spTree>
    <p:extLst>
      <p:ext uri="{BB962C8B-B14F-4D97-AF65-F5344CB8AC3E}">
        <p14:creationId xmlns:p14="http://schemas.microsoft.com/office/powerpoint/2010/main" val="8877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pexels.com/photo/photo-of-two-old-man-helping-each-other-7346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466531" y="2217576"/>
            <a:ext cx="6997959" cy="2139820"/>
          </a:xfrm>
        </p:spPr>
        <p:txBody>
          <a:bodyPr>
            <a:normAutofit/>
          </a:bodyPr>
          <a:lstStyle/>
          <a:p>
            <a:r>
              <a:rPr lang="en-US" sz="6000" dirty="0"/>
              <a:t>What Does It Mean To Be Free?</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Freedom</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338735" y="3592287"/>
            <a:ext cx="7483151" cy="3127918"/>
          </a:xfrm>
        </p:spPr>
        <p:txBody>
          <a:bodyPr>
            <a:noAutofit/>
          </a:bodyPr>
          <a:lstStyle/>
          <a:p>
            <a:pPr marL="0" indent="0">
              <a:buNone/>
            </a:pPr>
            <a:r>
              <a:rPr lang="en-US" sz="2400" b="1" dirty="0"/>
              <a:t>John 8:32</a:t>
            </a:r>
            <a:br>
              <a:rPr lang="en-US" sz="2400" dirty="0"/>
            </a:br>
            <a:r>
              <a:rPr lang="en-US" sz="2400" b="1" dirty="0"/>
              <a:t>You will know the truth, and the truth will set you free.”</a:t>
            </a:r>
            <a:br>
              <a:rPr lang="en-US" sz="2400" b="1" dirty="0"/>
            </a:br>
            <a:br>
              <a:rPr lang="en-US" sz="2400" dirty="0"/>
            </a:br>
            <a:r>
              <a:rPr lang="en-US" sz="2400" b="1" dirty="0"/>
              <a:t>John 6:36</a:t>
            </a:r>
            <a:br>
              <a:rPr lang="en-US" sz="2400" dirty="0"/>
            </a:br>
            <a:r>
              <a:rPr lang="en-US" sz="2400" b="1" dirty="0"/>
              <a:t>If therefore the Son shall make you free, you shall be free indeed.</a:t>
            </a:r>
          </a:p>
          <a:p>
            <a:pPr marL="0" indent="0">
              <a:buNone/>
            </a:pPr>
            <a:br>
              <a:rPr lang="en-US" sz="2400" b="1" dirty="0"/>
            </a:br>
            <a:endParaRPr lang="en-US" sz="2400" b="1" dirty="0"/>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r>
              <a:rPr lang="en-US" noProof="0" dirty="0"/>
              <a:t>2</a:t>
            </a:r>
          </a:p>
        </p:txBody>
      </p: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9523655" cy="1501327"/>
          </a:xfrm>
        </p:spPr>
        <p:txBody>
          <a:bodyPr/>
          <a:lstStyle/>
          <a:p>
            <a:r>
              <a:rPr lang="en-US" dirty="0"/>
              <a:t>Freedom</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endParaRPr lang="en-US" dirty="0"/>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067300" y="3130475"/>
            <a:ext cx="7124699" cy="3099723"/>
          </a:xfrm>
        </p:spPr>
        <p:txBody>
          <a:bodyPr>
            <a:noAutofit/>
          </a:bodyPr>
          <a:lstStyle/>
          <a:p>
            <a:pPr marL="571500" indent="-571500">
              <a:spcBef>
                <a:spcPts val="1800"/>
              </a:spcBef>
              <a:spcAft>
                <a:spcPts val="1800"/>
              </a:spcAft>
              <a:buFont typeface="Arial" panose="020B0604020202020204" pitchFamily="34" charset="0"/>
              <a:buChar char="•"/>
            </a:pPr>
            <a:r>
              <a:rPr lang="en-US" sz="2800" dirty="0">
                <a:latin typeface="Elephant" panose="02020904090505020303" pitchFamily="18" charset="0"/>
                <a:ea typeface="Calibri" panose="020F0502020204030204" pitchFamily="34" charset="0"/>
                <a:cs typeface="Times New Roman" panose="02020603050405020304" pitchFamily="18" charset="0"/>
              </a:rPr>
              <a:t>How Does Truth Set Us Free?</a:t>
            </a:r>
          </a:p>
          <a:p>
            <a:pPr marL="571500" indent="-571500">
              <a:spcBef>
                <a:spcPts val="1800"/>
              </a:spcBef>
              <a:spcAft>
                <a:spcPts val="1800"/>
              </a:spcAft>
              <a:buFont typeface="Arial" panose="020B0604020202020204" pitchFamily="34" charset="0"/>
              <a:buChar char="•"/>
            </a:pPr>
            <a:r>
              <a:rPr lang="en-US" sz="2800" dirty="0">
                <a:latin typeface="Elephant" panose="02020904090505020303" pitchFamily="18" charset="0"/>
                <a:ea typeface="Calibri" panose="020F0502020204030204" pitchFamily="34" charset="0"/>
                <a:cs typeface="Times New Roman" panose="02020603050405020304" pitchFamily="18" charset="0"/>
              </a:rPr>
              <a:t>How Does Jesus’ Set Us Free?</a:t>
            </a:r>
          </a:p>
          <a:p>
            <a:pPr marL="571500" indent="-571500">
              <a:spcBef>
                <a:spcPts val="1800"/>
              </a:spcBef>
              <a:spcAft>
                <a:spcPts val="1800"/>
              </a:spcAft>
              <a:buFont typeface="Arial" panose="020B0604020202020204" pitchFamily="34" charset="0"/>
              <a:buChar char="•"/>
            </a:pPr>
            <a:r>
              <a:rPr lang="en-US" sz="2800" dirty="0">
                <a:latin typeface="Elephant" panose="02020904090505020303" pitchFamily="18" charset="0"/>
                <a:ea typeface="Calibri" panose="020F0502020204030204" pitchFamily="34" charset="0"/>
                <a:cs typeface="Times New Roman" panose="02020603050405020304" pitchFamily="18" charset="0"/>
              </a:rPr>
              <a:t>What Does “Freedom” Mean To You?</a:t>
            </a:r>
          </a:p>
          <a:p>
            <a:r>
              <a:rPr lang="en-US" sz="2800" dirty="0">
                <a:latin typeface="Elephant" panose="02020904090505020303" pitchFamily="18" charset="0"/>
                <a:ea typeface="Calibri" panose="020F0502020204030204" pitchFamily="34" charset="0"/>
                <a:cs typeface="Times New Roman" panose="02020603050405020304" pitchFamily="18" charset="0"/>
              </a:rPr>
              <a:t>                 </a:t>
            </a:r>
            <a:br>
              <a:rPr lang="en-US" sz="2800" dirty="0">
                <a:latin typeface="Elephant" panose="02020904090505020303" pitchFamily="18" charset="0"/>
                <a:ea typeface="Calibri" panose="020F0502020204030204" pitchFamily="34" charset="0"/>
                <a:cs typeface="Times New Roman" panose="02020603050405020304" pitchFamily="18" charset="0"/>
              </a:rPr>
            </a:br>
            <a:endParaRPr lang="en-US" sz="2800"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3EF6-B61E-5052-7410-FD7F95340116}"/>
              </a:ext>
            </a:extLst>
          </p:cNvPr>
          <p:cNvSpPr>
            <a:spLocks noGrp="1"/>
          </p:cNvSpPr>
          <p:nvPr>
            <p:ph type="title"/>
          </p:nvPr>
        </p:nvSpPr>
        <p:spPr>
          <a:xfrm>
            <a:off x="96819" y="875030"/>
            <a:ext cx="2873595" cy="5068570"/>
          </a:xfrm>
        </p:spPr>
        <p:txBody>
          <a:bodyPr>
            <a:normAutofit/>
          </a:bodyPr>
          <a:lstStyle/>
          <a:p>
            <a:r>
              <a:rPr lang="en-US" dirty="0"/>
              <a:t>Another Way To Think About Freedom</a:t>
            </a:r>
          </a:p>
        </p:txBody>
      </p:sp>
      <p:sp>
        <p:nvSpPr>
          <p:cNvPr id="3" name="Footer Placeholder 2">
            <a:extLst>
              <a:ext uri="{FF2B5EF4-FFF2-40B4-BE49-F238E27FC236}">
                <a16:creationId xmlns:a16="http://schemas.microsoft.com/office/drawing/2014/main" id="{120CC4C0-2AA5-CA60-587B-B923BBB33D80}"/>
              </a:ext>
            </a:extLst>
          </p:cNvPr>
          <p:cNvSpPr>
            <a:spLocks noGrp="1"/>
          </p:cNvSpPr>
          <p:nvPr>
            <p:ph type="ftr" sz="quarter" idx="11"/>
          </p:nvPr>
        </p:nvSpPr>
        <p:spPr/>
        <p:txBody>
          <a:bodyPr/>
          <a:lstStyle/>
          <a:p>
            <a:pPr>
              <a:defRPr/>
            </a:pPr>
            <a:r>
              <a:rPr lang="en-US"/>
              <a:t>Presentation title</a:t>
            </a:r>
            <a:endParaRPr lang="en-US" dirty="0"/>
          </a:p>
        </p:txBody>
      </p:sp>
      <p:sp>
        <p:nvSpPr>
          <p:cNvPr id="4" name="Content Placeholder 3">
            <a:extLst>
              <a:ext uri="{FF2B5EF4-FFF2-40B4-BE49-F238E27FC236}">
                <a16:creationId xmlns:a16="http://schemas.microsoft.com/office/drawing/2014/main" id="{A3E4887B-A018-47B0-B8F8-3A2D2F581D4C}"/>
              </a:ext>
            </a:extLst>
          </p:cNvPr>
          <p:cNvSpPr>
            <a:spLocks noGrp="1"/>
          </p:cNvSpPr>
          <p:nvPr>
            <p:ph sz="quarter" idx="14"/>
          </p:nvPr>
        </p:nvSpPr>
        <p:spPr/>
        <p:txBody>
          <a:bodyPr/>
          <a:lstStyle/>
          <a:p>
            <a:endParaRPr lang="en-US"/>
          </a:p>
        </p:txBody>
      </p:sp>
      <p:sp>
        <p:nvSpPr>
          <p:cNvPr id="5" name="Date Placeholder 4">
            <a:extLst>
              <a:ext uri="{FF2B5EF4-FFF2-40B4-BE49-F238E27FC236}">
                <a16:creationId xmlns:a16="http://schemas.microsoft.com/office/drawing/2014/main" id="{2AF1BF0B-B972-4E4B-2051-3A184132B7CA}"/>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12850CEF-0295-7312-234A-2E4F9C2127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747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279918" y="484495"/>
            <a:ext cx="6168647" cy="784468"/>
          </a:xfrm>
          <a:solidFill>
            <a:schemeClr val="tx2">
              <a:lumMod val="75000"/>
              <a:lumOff val="25000"/>
            </a:schemeClr>
          </a:solidFill>
        </p:spPr>
        <p:txBody>
          <a:bodyPr/>
          <a:lstStyle/>
          <a:p>
            <a:r>
              <a:rPr lang="en-US" dirty="0">
                <a:solidFill>
                  <a:schemeClr val="bg1"/>
                </a:solidFill>
              </a:rPr>
              <a:t>Freedom</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354563" y="1744824"/>
            <a:ext cx="6094005" cy="4375459"/>
          </a:xfrm>
        </p:spPr>
        <p:txBody>
          <a:bodyPr>
            <a:normAutofit fontScale="77500" lnSpcReduction="20000"/>
          </a:bodyPr>
          <a:lstStyle/>
          <a:p>
            <a:pPr>
              <a:spcBef>
                <a:spcPts val="1800"/>
              </a:spcBef>
              <a:spcAft>
                <a:spcPts val="1800"/>
              </a:spcAft>
            </a:pPr>
            <a:r>
              <a:rPr lang="en-US" sz="3300" b="1" dirty="0">
                <a:latin typeface="+mj-lt"/>
              </a:rPr>
              <a:t>It’s Not Just An Individual Experience</a:t>
            </a:r>
          </a:p>
          <a:p>
            <a:pPr marL="457200" indent="-457200">
              <a:spcBef>
                <a:spcPts val="600"/>
              </a:spcBef>
              <a:spcAft>
                <a:spcPts val="600"/>
              </a:spcAft>
              <a:buFont typeface="Arial" panose="020B0604020202020204" pitchFamily="34" charset="0"/>
              <a:buChar char="•"/>
            </a:pPr>
            <a:r>
              <a:rPr lang="en-US" sz="3100" b="1" dirty="0">
                <a:latin typeface="+mj-lt"/>
              </a:rPr>
              <a:t>It’s A Collective Experience</a:t>
            </a:r>
          </a:p>
          <a:p>
            <a:pPr marL="942975" lvl="1" indent="-257175">
              <a:spcBef>
                <a:spcPts val="600"/>
              </a:spcBef>
              <a:spcAft>
                <a:spcPts val="600"/>
              </a:spcAft>
            </a:pPr>
            <a:r>
              <a:rPr lang="en-US" sz="2600" b="1" dirty="0">
                <a:latin typeface="+mj-lt"/>
              </a:rPr>
              <a:t>There is neither Jew nor Gentile, neither slave nor free, nor is there male and female, for you are all one in Christ Jesus. (Galatians 3:28)</a:t>
            </a:r>
          </a:p>
          <a:p>
            <a:pPr marL="942975" lvl="1" indent="-257175">
              <a:spcBef>
                <a:spcPts val="600"/>
              </a:spcBef>
              <a:spcAft>
                <a:spcPts val="600"/>
              </a:spcAft>
            </a:pPr>
            <a:r>
              <a:rPr lang="en-US" sz="2600" b="1" dirty="0"/>
              <a:t>That all of them may be one, Father, just as you are in me and I am in you. May they also be in us so that the world may believe that you have sent me.  (John 17:21)</a:t>
            </a:r>
            <a:endParaRPr lang="en-US" sz="2600" b="1" dirty="0">
              <a:latin typeface="+mj-lt"/>
            </a:endParaRP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endParaRPr lang="en-US" noProof="0" dirty="0"/>
          </a:p>
        </p:txBody>
      </p:sp>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5</a:t>
            </a:fld>
            <a:endParaRPr lang="en-US" noProof="0" dirty="0"/>
          </a:p>
        </p:txBody>
      </p:sp>
      <p:pic>
        <p:nvPicPr>
          <p:cNvPr id="5" name="Picture 4">
            <a:extLst>
              <a:ext uri="{FF2B5EF4-FFF2-40B4-BE49-F238E27FC236}">
                <a16:creationId xmlns:a16="http://schemas.microsoft.com/office/drawing/2014/main" id="{C201DFA3-415D-F5C9-ED8C-EA2E6517FDCB}"/>
              </a:ext>
            </a:extLst>
          </p:cNvPr>
          <p:cNvPicPr>
            <a:picLocks noChangeAspect="1"/>
          </p:cNvPicPr>
          <p:nvPr/>
        </p:nvPicPr>
        <p:blipFill>
          <a:blip r:embed="rId3"/>
          <a:srcRect/>
          <a:stretch/>
        </p:blipFill>
        <p:spPr>
          <a:xfrm>
            <a:off x="7013448" y="1744824"/>
            <a:ext cx="4813497" cy="3910909"/>
          </a:xfrm>
          <a:prstGeom prst="rect">
            <a:avLst/>
          </a:prstGeom>
        </p:spPr>
      </p:pic>
    </p:spTree>
    <p:extLst>
      <p:ext uri="{BB962C8B-B14F-4D97-AF65-F5344CB8AC3E}">
        <p14:creationId xmlns:p14="http://schemas.microsoft.com/office/powerpoint/2010/main" val="403980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279918" y="484495"/>
            <a:ext cx="6168647" cy="784468"/>
          </a:xfrm>
          <a:solidFill>
            <a:schemeClr val="tx2">
              <a:lumMod val="75000"/>
              <a:lumOff val="25000"/>
            </a:schemeClr>
          </a:solidFill>
        </p:spPr>
        <p:txBody>
          <a:bodyPr/>
          <a:lstStyle/>
          <a:p>
            <a:r>
              <a:rPr lang="en-US" dirty="0">
                <a:solidFill>
                  <a:schemeClr val="bg1"/>
                </a:solidFill>
              </a:rPr>
              <a:t>Freedom</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80011" y="1744824"/>
            <a:ext cx="6368558" cy="4375459"/>
          </a:xfrm>
        </p:spPr>
        <p:txBody>
          <a:bodyPr>
            <a:normAutofit fontScale="92500"/>
          </a:bodyPr>
          <a:lstStyle/>
          <a:p>
            <a:pPr>
              <a:spcBef>
                <a:spcPts val="1800"/>
              </a:spcBef>
              <a:spcAft>
                <a:spcPts val="1800"/>
              </a:spcAft>
            </a:pPr>
            <a:r>
              <a:rPr lang="en-US" sz="2800" b="1" dirty="0">
                <a:latin typeface="+mj-lt"/>
              </a:rPr>
              <a:t>It’s Not Just An Individual Experience</a:t>
            </a:r>
          </a:p>
          <a:p>
            <a:pPr marL="457200" indent="-457200">
              <a:spcBef>
                <a:spcPts val="600"/>
              </a:spcBef>
              <a:spcAft>
                <a:spcPts val="600"/>
              </a:spcAft>
              <a:buFont typeface="Arial" panose="020B0604020202020204" pitchFamily="34" charset="0"/>
              <a:buChar char="•"/>
            </a:pPr>
            <a:r>
              <a:rPr lang="en-US" sz="2600" b="1" dirty="0">
                <a:latin typeface="+mj-lt"/>
              </a:rPr>
              <a:t>It’s A Social Justice Experience</a:t>
            </a:r>
          </a:p>
          <a:p>
            <a:pPr marL="942975" lvl="1" indent="-257175">
              <a:spcBef>
                <a:spcPts val="600"/>
              </a:spcBef>
              <a:spcAft>
                <a:spcPts val="600"/>
              </a:spcAft>
            </a:pPr>
            <a:r>
              <a:rPr lang="en-US" b="1" dirty="0">
                <a:ea typeface="Calibri" panose="020F0502020204030204" pitchFamily="34" charset="0"/>
                <a:cs typeface="Times New Roman" panose="02020603050405020304" pitchFamily="18" charset="0"/>
              </a:rPr>
              <a:t>W</a:t>
            </a:r>
            <a:r>
              <a:rPr lang="en-US" b="1" dirty="0"/>
              <a:t>hen you have done it for the least of these, you have done it for me.</a:t>
            </a:r>
            <a:r>
              <a:rPr lang="en-US" b="1" dirty="0">
                <a:ea typeface="Calibri" panose="020F0502020204030204" pitchFamily="34" charset="0"/>
                <a:cs typeface="Times New Roman" panose="02020603050405020304" pitchFamily="18" charset="0"/>
              </a:rPr>
              <a:t> (Matt 25:40) </a:t>
            </a:r>
            <a:endParaRPr lang="en-US" b="1" dirty="0"/>
          </a:p>
          <a:p>
            <a:pPr marL="942975" lvl="1" indent="-257175">
              <a:spcBef>
                <a:spcPts val="600"/>
              </a:spcBef>
              <a:spcAft>
                <a:spcPts val="600"/>
              </a:spcAft>
            </a:pPr>
            <a:r>
              <a:rPr lang="en-US" b="1" dirty="0"/>
              <a:t>Give justice to the weak and the fatherless; maintain the right of the afflicted and the destitute. (Psalm 82:3)</a:t>
            </a:r>
            <a:r>
              <a:rPr lang="en-US" dirty="0"/>
              <a:t>. </a:t>
            </a:r>
          </a:p>
          <a:p>
            <a:pPr marL="942975" lvl="1" indent="-257175">
              <a:spcBef>
                <a:spcPts val="600"/>
              </a:spcBef>
              <a:spcAft>
                <a:spcPts val="600"/>
              </a:spcAft>
            </a:pPr>
            <a:r>
              <a:rPr lang="en-US" b="1" dirty="0"/>
              <a:t>Learn to do good; seek justice, correct oppression; bring justice to the fatherless, and please the widow's cause. (Isaiah 1:17)</a:t>
            </a:r>
            <a:endParaRPr lang="en-US" b="1" dirty="0">
              <a:latin typeface="+mj-lt"/>
            </a:endParaRPr>
          </a:p>
          <a:p>
            <a:pPr marL="1400175" lvl="2" indent="-257175">
              <a:spcBef>
                <a:spcPts val="1800"/>
              </a:spcBef>
              <a:spcAft>
                <a:spcPts val="1800"/>
              </a:spcAft>
            </a:pPr>
            <a:endParaRPr lang="en-US" sz="2200" b="1" dirty="0">
              <a:latin typeface="+mj-lt"/>
            </a:endParaRP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endParaRPr lang="en-US" noProof="0" dirty="0"/>
          </a:p>
        </p:txBody>
      </p:sp>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6</a:t>
            </a:fld>
            <a:endParaRPr lang="en-US" noProof="0" dirty="0"/>
          </a:p>
        </p:txBody>
      </p:sp>
      <p:pic>
        <p:nvPicPr>
          <p:cNvPr id="3" name="Picture 2" descr="A group of hands forming a heart&#10;&#10;Description automatically generated with medium confidence">
            <a:extLst>
              <a:ext uri="{FF2B5EF4-FFF2-40B4-BE49-F238E27FC236}">
                <a16:creationId xmlns:a16="http://schemas.microsoft.com/office/drawing/2014/main" id="{E89B1509-3EE2-5B2B-DF54-F8A259626101}"/>
              </a:ext>
            </a:extLst>
          </p:cNvPr>
          <p:cNvPicPr>
            <a:picLocks noChangeAspect="1"/>
          </p:cNvPicPr>
          <p:nvPr/>
        </p:nvPicPr>
        <p:blipFill>
          <a:blip r:embed="rId3"/>
          <a:stretch>
            <a:fillRect/>
          </a:stretch>
        </p:blipFill>
        <p:spPr>
          <a:xfrm>
            <a:off x="6448565" y="1744824"/>
            <a:ext cx="5272221" cy="4159265"/>
          </a:xfrm>
          <a:prstGeom prst="rect">
            <a:avLst/>
          </a:prstGeom>
        </p:spPr>
      </p:pic>
    </p:spTree>
    <p:extLst>
      <p:ext uri="{BB962C8B-B14F-4D97-AF65-F5344CB8AC3E}">
        <p14:creationId xmlns:p14="http://schemas.microsoft.com/office/powerpoint/2010/main" val="15401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279918" y="484495"/>
            <a:ext cx="6168647" cy="784468"/>
          </a:xfrm>
          <a:solidFill>
            <a:schemeClr val="tx2">
              <a:lumMod val="75000"/>
              <a:lumOff val="25000"/>
            </a:schemeClr>
          </a:solidFill>
        </p:spPr>
        <p:txBody>
          <a:bodyPr/>
          <a:lstStyle/>
          <a:p>
            <a:r>
              <a:rPr lang="en-US" dirty="0">
                <a:solidFill>
                  <a:schemeClr val="bg1"/>
                </a:solidFill>
              </a:rPr>
              <a:t>Freedom</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91440" y="1508760"/>
            <a:ext cx="6431139" cy="4611523"/>
          </a:xfrm>
        </p:spPr>
        <p:txBody>
          <a:bodyPr>
            <a:normAutofit/>
          </a:bodyPr>
          <a:lstStyle/>
          <a:p>
            <a:pPr>
              <a:spcBef>
                <a:spcPts val="1800"/>
              </a:spcBef>
              <a:spcAft>
                <a:spcPts val="1800"/>
              </a:spcAft>
            </a:pPr>
            <a:r>
              <a:rPr lang="en-US" sz="2600" b="1" dirty="0">
                <a:latin typeface="+mj-lt"/>
              </a:rPr>
              <a:t>It’s Not Just An Individual Experience</a:t>
            </a:r>
          </a:p>
          <a:p>
            <a:pPr marL="457200" indent="-457200">
              <a:spcBef>
                <a:spcPts val="600"/>
              </a:spcBef>
              <a:spcAft>
                <a:spcPts val="600"/>
              </a:spcAft>
              <a:buFont typeface="Arial" panose="020B0604020202020204" pitchFamily="34" charset="0"/>
              <a:buChar char="•"/>
            </a:pPr>
            <a:r>
              <a:rPr lang="en-US" b="1" dirty="0">
                <a:latin typeface="+mj-lt"/>
              </a:rPr>
              <a:t>It’s A Relational Experience</a:t>
            </a:r>
          </a:p>
          <a:p>
            <a:pPr marL="1028700" lvl="1" indent="-342900">
              <a:spcBef>
                <a:spcPts val="600"/>
              </a:spcBef>
              <a:spcAft>
                <a:spcPts val="600"/>
              </a:spcAft>
            </a:pPr>
            <a:r>
              <a:rPr lang="en-US" b="1" dirty="0"/>
              <a:t>Do good, be rich in helping others, be extravagantly generous.(I Timothy 6:18)</a:t>
            </a:r>
          </a:p>
          <a:p>
            <a:pPr marL="1028700" lvl="1" indent="-342900"/>
            <a:r>
              <a:rPr lang="en-US" b="1" dirty="0"/>
              <a:t>The world of the generous gets larger and larger; the world of the stingy gets smaller and smaller. The one who blesses others is abundantly blessed; those who help others are helped. (Proverbs 11:24-25)</a:t>
            </a:r>
          </a:p>
          <a:p>
            <a:pPr marL="1143000" lvl="1" indent="-457200">
              <a:spcBef>
                <a:spcPts val="600"/>
              </a:spcBef>
              <a:spcAft>
                <a:spcPts val="600"/>
              </a:spcAft>
            </a:pPr>
            <a:endParaRPr lang="en-US" b="1" dirty="0">
              <a:latin typeface="+mj-lt"/>
            </a:endParaRP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endParaRPr lang="en-US" noProof="0" dirty="0"/>
          </a:p>
        </p:txBody>
      </p:sp>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7</a:t>
            </a:fld>
            <a:endParaRPr lang="en-US" noProof="0" dirty="0"/>
          </a:p>
        </p:txBody>
      </p:sp>
      <p:pic>
        <p:nvPicPr>
          <p:cNvPr id="5" name="Picture 4">
            <a:extLst>
              <a:ext uri="{FF2B5EF4-FFF2-40B4-BE49-F238E27FC236}">
                <a16:creationId xmlns:a16="http://schemas.microsoft.com/office/drawing/2014/main" id="{C201DFA3-415D-F5C9-ED8C-EA2E6517FDCB}"/>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949236" y="1508760"/>
            <a:ext cx="4416756" cy="3830884"/>
          </a:xfrm>
          <a:prstGeom prst="rect">
            <a:avLst/>
          </a:prstGeom>
        </p:spPr>
      </p:pic>
    </p:spTree>
    <p:extLst>
      <p:ext uri="{BB962C8B-B14F-4D97-AF65-F5344CB8AC3E}">
        <p14:creationId xmlns:p14="http://schemas.microsoft.com/office/powerpoint/2010/main" val="329105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279918" y="484495"/>
            <a:ext cx="6168647" cy="784468"/>
          </a:xfrm>
          <a:solidFill>
            <a:schemeClr val="tx2">
              <a:lumMod val="75000"/>
              <a:lumOff val="25000"/>
            </a:schemeClr>
          </a:solidFill>
        </p:spPr>
        <p:txBody>
          <a:bodyPr/>
          <a:lstStyle/>
          <a:p>
            <a:r>
              <a:rPr lang="en-US" dirty="0">
                <a:solidFill>
                  <a:schemeClr val="bg1"/>
                </a:solidFill>
              </a:rPr>
              <a:t>Freedom</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354563" y="1744824"/>
            <a:ext cx="6094005" cy="4375459"/>
          </a:xfrm>
        </p:spPr>
        <p:txBody>
          <a:bodyPr>
            <a:normAutofit/>
          </a:bodyPr>
          <a:lstStyle/>
          <a:p>
            <a:pPr>
              <a:spcBef>
                <a:spcPts val="1800"/>
              </a:spcBef>
              <a:spcAft>
                <a:spcPts val="1800"/>
              </a:spcAft>
            </a:pPr>
            <a:r>
              <a:rPr lang="en-US" sz="2600" b="1" dirty="0">
                <a:latin typeface="+mj-lt"/>
              </a:rPr>
              <a:t>It’s Not Just An Individual Experience</a:t>
            </a:r>
          </a:p>
          <a:p>
            <a:pPr marL="457200" indent="-457200">
              <a:spcBef>
                <a:spcPts val="600"/>
              </a:spcBef>
              <a:spcAft>
                <a:spcPts val="600"/>
              </a:spcAft>
              <a:buFont typeface="Arial" panose="020B0604020202020204" pitchFamily="34" charset="0"/>
              <a:buChar char="•"/>
            </a:pPr>
            <a:r>
              <a:rPr lang="en-US" b="1" dirty="0">
                <a:latin typeface="+mj-lt"/>
              </a:rPr>
              <a:t>It’s An Economic Experience</a:t>
            </a:r>
          </a:p>
          <a:p>
            <a:pPr marL="942975" lvl="1" indent="-257175">
              <a:spcBef>
                <a:spcPts val="600"/>
              </a:spcBef>
              <a:spcAft>
                <a:spcPts val="600"/>
              </a:spcAft>
            </a:pPr>
            <a:r>
              <a:rPr lang="en-US" b="1" dirty="0"/>
              <a:t>I’ve learned by now to be quite content whatever my circumstances. I’m just as happy with little as with much, with much as with little. (Phil 4:12)</a:t>
            </a:r>
          </a:p>
          <a:p>
            <a:pPr marL="942975" lvl="1" indent="-257175">
              <a:spcBef>
                <a:spcPts val="600"/>
              </a:spcBef>
              <a:spcAft>
                <a:spcPts val="600"/>
              </a:spcAft>
            </a:pPr>
            <a:r>
              <a:rPr lang="en-US" b="1" dirty="0"/>
              <a:t>A generous person will prosper; whoever refreshes others will be refreshed. (Proverbs 11:25)</a:t>
            </a:r>
          </a:p>
          <a:p>
            <a:pPr marL="1400175" lvl="2" indent="-257175">
              <a:spcBef>
                <a:spcPts val="600"/>
              </a:spcBef>
              <a:spcAft>
                <a:spcPts val="600"/>
              </a:spcAft>
            </a:pPr>
            <a:endParaRPr lang="en-US" sz="2000" b="1" dirty="0">
              <a:latin typeface="+mj-lt"/>
            </a:endParaRP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199277" y="6356350"/>
            <a:ext cx="3877423" cy="365125"/>
          </a:xfrm>
        </p:spPr>
        <p:txBody>
          <a:bodyPr/>
          <a:lstStyle/>
          <a:p>
            <a:pPr lvl="0"/>
            <a:endParaRPr lang="en-US" noProof="0" dirty="0"/>
          </a:p>
        </p:txBody>
      </p:sp>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8</a:t>
            </a:fld>
            <a:endParaRPr lang="en-US" noProof="0" dirty="0"/>
          </a:p>
        </p:txBody>
      </p:sp>
      <p:pic>
        <p:nvPicPr>
          <p:cNvPr id="7" name="Picture 6" descr="A person holding money in front of her face&#10;&#10;Description automatically generated">
            <a:extLst>
              <a:ext uri="{FF2B5EF4-FFF2-40B4-BE49-F238E27FC236}">
                <a16:creationId xmlns:a16="http://schemas.microsoft.com/office/drawing/2014/main" id="{3037ABE6-7F39-DB3C-2CA4-165E3984C927}"/>
              </a:ext>
            </a:extLst>
          </p:cNvPr>
          <p:cNvPicPr>
            <a:picLocks noChangeAspect="1"/>
          </p:cNvPicPr>
          <p:nvPr/>
        </p:nvPicPr>
        <p:blipFill>
          <a:blip r:embed="rId3"/>
          <a:stretch>
            <a:fillRect/>
          </a:stretch>
        </p:blipFill>
        <p:spPr>
          <a:xfrm>
            <a:off x="6640915" y="1744824"/>
            <a:ext cx="4831845" cy="4489170"/>
          </a:xfrm>
          <a:prstGeom prst="rect">
            <a:avLst/>
          </a:prstGeom>
        </p:spPr>
      </p:pic>
    </p:spTree>
    <p:extLst>
      <p:ext uri="{BB962C8B-B14F-4D97-AF65-F5344CB8AC3E}">
        <p14:creationId xmlns:p14="http://schemas.microsoft.com/office/powerpoint/2010/main" val="388580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195073" y="4907903"/>
            <a:ext cx="8631686" cy="1448448"/>
          </a:xfrm>
        </p:spPr>
        <p:txBody>
          <a:bodyPr>
            <a:noAutofit/>
          </a:bodyPr>
          <a:lstStyle/>
          <a:p>
            <a:r>
              <a:rPr lang="en-US" sz="2800" dirty="0"/>
              <a:t>Christ has set us free to live a free life.</a:t>
            </a:r>
            <a:r>
              <a:rPr lang="en-US" sz="2800" baseline="30000" dirty="0"/>
              <a:t> </a:t>
            </a:r>
            <a:r>
              <a:rPr lang="en-US" sz="2800" dirty="0"/>
              <a:t>Just make sure that you don’t use this freedom as an excuse to do whatever you want and destroy your freedom. Rather, use your freedom to serve one another in love; that’s how freedom grows.</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209314" y="522513"/>
            <a:ext cx="2982685" cy="3144417"/>
          </a:xfrm>
        </p:spPr>
        <p:txBody>
          <a:bodyPr>
            <a:normAutofit/>
          </a:bodyPr>
          <a:lstStyle/>
          <a:p>
            <a:endParaRPr lang="en-US" sz="2800" dirty="0"/>
          </a:p>
          <a:p>
            <a:endParaRPr lang="en-US" dirty="0"/>
          </a:p>
          <a:p>
            <a:pPr algn="ctr"/>
            <a:r>
              <a:rPr lang="en-US" sz="3600" dirty="0"/>
              <a:t>Galatians 5:1, 13-14</a:t>
            </a:r>
          </a:p>
          <a:p>
            <a:pPr algn="ctr"/>
            <a:r>
              <a:rPr lang="en-US" dirty="0"/>
              <a:t>(The Message)</a:t>
            </a: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
            <a:ext cx="9143999" cy="4537956"/>
          </a:xfrm>
        </p:spPr>
      </p:pic>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143999" y="4532313"/>
            <a:ext cx="3048000" cy="2325687"/>
          </a:xfr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a:lstStyle/>
          <a:p>
            <a:pPr lvl="0"/>
            <a:r>
              <a:rPr lang="en-US" noProof="0" dirty="0"/>
              <a:t>2023</a:t>
            </a: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9</a:t>
            </a:fld>
            <a:endParaRPr lang="en-US" noProof="0" dirty="0"/>
          </a:p>
        </p:txBody>
      </p:sp>
    </p:spTree>
    <p:extLst>
      <p:ext uri="{BB962C8B-B14F-4D97-AF65-F5344CB8AC3E}">
        <p14:creationId xmlns:p14="http://schemas.microsoft.com/office/powerpoint/2010/main" val="767611276"/>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08757C30-AE9A-4680-90EB-19D282EC2B7C}">
  <ds:schemaRefs>
    <ds:schemaRef ds:uri="http://www.w3.org/XML/1998/namespace"/>
    <ds:schemaRef ds:uri="http://schemas.microsoft.com/office/2006/documentManagement/types"/>
    <ds:schemaRef ds:uri="16c05727-aa75-4e4a-9b5f-8a80a1165891"/>
    <ds:schemaRef ds:uri="71af3243-3dd4-4a8d-8c0d-dd76da1f02a5"/>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230e9df3-be65-4c73-a93b-d1236ebd677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4058</TotalTime>
  <Words>1961</Words>
  <Application>Microsoft Office PowerPoint</Application>
  <PresentationFormat>Widescreen</PresentationFormat>
  <Paragraphs>106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vt:lpstr>
      <vt:lpstr>Calibri</vt:lpstr>
      <vt:lpstr>Elephant</vt:lpstr>
      <vt:lpstr>ColorBlockVTI</vt:lpstr>
      <vt:lpstr>What Does It Mean To Be Free?</vt:lpstr>
      <vt:lpstr>Freedom</vt:lpstr>
      <vt:lpstr>Freedom</vt:lpstr>
      <vt:lpstr>Another Way To Think About Freedom</vt:lpstr>
      <vt:lpstr>Freedom</vt:lpstr>
      <vt:lpstr>Freedom</vt:lpstr>
      <vt:lpstr>Freedom</vt:lpstr>
      <vt:lpstr>Freedom</vt:lpstr>
      <vt:lpstr>Christ has set us free to live a free life. Just make sure that you don’t use this freedom as an excuse to do whatever you want and destroy your freedom. Rather, use your freedom to serve one another in love; that’s how freedom grows.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Free?</dc:title>
  <dc:creator>Bob Husband</dc:creator>
  <cp:lastModifiedBy>Bob Husband</cp:lastModifiedBy>
  <cp:revision>57</cp:revision>
  <cp:lastPrinted>2023-06-11T19:03:14Z</cp:lastPrinted>
  <dcterms:created xsi:type="dcterms:W3CDTF">2023-05-17T23:40:30Z</dcterms:created>
  <dcterms:modified xsi:type="dcterms:W3CDTF">2023-06-14T17:56:00Z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