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6" r:id="rId2"/>
    <p:sldId id="258" r:id="rId3"/>
    <p:sldId id="278" r:id="rId4"/>
    <p:sldId id="268" r:id="rId5"/>
    <p:sldId id="280" r:id="rId6"/>
    <p:sldId id="287" r:id="rId7"/>
    <p:sldId id="288" r:id="rId8"/>
    <p:sldId id="289" r:id="rId9"/>
    <p:sldId id="290" r:id="rId10"/>
    <p:sldId id="291" r:id="rId11"/>
    <p:sldId id="292" r:id="rId12"/>
    <p:sldId id="293" r:id="rId13"/>
    <p:sldId id="28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119" d="100"/>
          <a:sy n="119" d="100"/>
        </p:scale>
        <p:origin x="7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AD6520-C463-0A4C-80D7-B2FB5CBC290A}" type="datetimeFigureOut">
              <a:rPr lang="en-US" smtClean="0"/>
              <a:t>7/22/23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A50041-2E5B-0545-9368-6221542F9905}" type="slidenum">
              <a:rPr lang="en-US" smtClean="0"/>
              <a:t>‹#›</a:t>
            </a:fld>
            <a:endParaRPr lang="en-US"/>
          </a:p>
        </p:txBody>
      </p:sp>
    </p:spTree>
    <p:extLst>
      <p:ext uri="{BB962C8B-B14F-4D97-AF65-F5344CB8AC3E}">
        <p14:creationId xmlns:p14="http://schemas.microsoft.com/office/powerpoint/2010/main" val="1665324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a:t>
            </a:fld>
            <a:endParaRPr lang="en-US"/>
          </a:p>
        </p:txBody>
      </p:sp>
    </p:spTree>
    <p:extLst>
      <p:ext uri="{BB962C8B-B14F-4D97-AF65-F5344CB8AC3E}">
        <p14:creationId xmlns:p14="http://schemas.microsoft.com/office/powerpoint/2010/main" val="432245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10</a:t>
            </a:fld>
            <a:endParaRPr lang="en-US"/>
          </a:p>
        </p:txBody>
      </p:sp>
    </p:spTree>
    <p:extLst>
      <p:ext uri="{BB962C8B-B14F-4D97-AF65-F5344CB8AC3E}">
        <p14:creationId xmlns:p14="http://schemas.microsoft.com/office/powerpoint/2010/main" val="574345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11</a:t>
            </a:fld>
            <a:endParaRPr lang="en-US"/>
          </a:p>
        </p:txBody>
      </p:sp>
    </p:spTree>
    <p:extLst>
      <p:ext uri="{BB962C8B-B14F-4D97-AF65-F5344CB8AC3E}">
        <p14:creationId xmlns:p14="http://schemas.microsoft.com/office/powerpoint/2010/main" val="1552791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12</a:t>
            </a:fld>
            <a:endParaRPr lang="en-US"/>
          </a:p>
        </p:txBody>
      </p:sp>
    </p:spTree>
    <p:extLst>
      <p:ext uri="{BB962C8B-B14F-4D97-AF65-F5344CB8AC3E}">
        <p14:creationId xmlns:p14="http://schemas.microsoft.com/office/powerpoint/2010/main" val="265857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13</a:t>
            </a:fld>
            <a:endParaRPr lang="en-US"/>
          </a:p>
        </p:txBody>
      </p:sp>
    </p:spTree>
    <p:extLst>
      <p:ext uri="{BB962C8B-B14F-4D97-AF65-F5344CB8AC3E}">
        <p14:creationId xmlns:p14="http://schemas.microsoft.com/office/powerpoint/2010/main" val="1423394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2</a:t>
            </a:fld>
            <a:endParaRPr lang="en-US"/>
          </a:p>
        </p:txBody>
      </p:sp>
    </p:spTree>
    <p:extLst>
      <p:ext uri="{BB962C8B-B14F-4D97-AF65-F5344CB8AC3E}">
        <p14:creationId xmlns:p14="http://schemas.microsoft.com/office/powerpoint/2010/main" val="1424565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3</a:t>
            </a:fld>
            <a:endParaRPr lang="en-US"/>
          </a:p>
        </p:txBody>
      </p:sp>
    </p:spTree>
    <p:extLst>
      <p:ext uri="{BB962C8B-B14F-4D97-AF65-F5344CB8AC3E}">
        <p14:creationId xmlns:p14="http://schemas.microsoft.com/office/powerpoint/2010/main" val="699499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4</a:t>
            </a:fld>
            <a:endParaRPr lang="en-US"/>
          </a:p>
        </p:txBody>
      </p:sp>
    </p:spTree>
    <p:extLst>
      <p:ext uri="{BB962C8B-B14F-4D97-AF65-F5344CB8AC3E}">
        <p14:creationId xmlns:p14="http://schemas.microsoft.com/office/powerpoint/2010/main" val="1496423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5</a:t>
            </a:fld>
            <a:endParaRPr lang="en-US"/>
          </a:p>
        </p:txBody>
      </p:sp>
    </p:spTree>
    <p:extLst>
      <p:ext uri="{BB962C8B-B14F-4D97-AF65-F5344CB8AC3E}">
        <p14:creationId xmlns:p14="http://schemas.microsoft.com/office/powerpoint/2010/main" val="201747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6</a:t>
            </a:fld>
            <a:endParaRPr lang="en-US"/>
          </a:p>
        </p:txBody>
      </p:sp>
    </p:spTree>
    <p:extLst>
      <p:ext uri="{BB962C8B-B14F-4D97-AF65-F5344CB8AC3E}">
        <p14:creationId xmlns:p14="http://schemas.microsoft.com/office/powerpoint/2010/main" val="1334216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7</a:t>
            </a:fld>
            <a:endParaRPr lang="en-US"/>
          </a:p>
        </p:txBody>
      </p:sp>
    </p:spTree>
    <p:extLst>
      <p:ext uri="{BB962C8B-B14F-4D97-AF65-F5344CB8AC3E}">
        <p14:creationId xmlns:p14="http://schemas.microsoft.com/office/powerpoint/2010/main" val="2070164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8</a:t>
            </a:fld>
            <a:endParaRPr lang="en-US"/>
          </a:p>
        </p:txBody>
      </p:sp>
    </p:spTree>
    <p:extLst>
      <p:ext uri="{BB962C8B-B14F-4D97-AF65-F5344CB8AC3E}">
        <p14:creationId xmlns:p14="http://schemas.microsoft.com/office/powerpoint/2010/main" val="1718330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9</a:t>
            </a:fld>
            <a:endParaRPr lang="en-US"/>
          </a:p>
        </p:txBody>
      </p:sp>
    </p:spTree>
    <p:extLst>
      <p:ext uri="{BB962C8B-B14F-4D97-AF65-F5344CB8AC3E}">
        <p14:creationId xmlns:p14="http://schemas.microsoft.com/office/powerpoint/2010/main" val="1371343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7/22/23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871378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7/22/23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84500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7/22/23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428119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7/22/23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426855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E8EE70-C4F2-4DDD-9BBD-657AB975236D}" type="datetimeFigureOut">
              <a:rPr lang="en-US" smtClean="0"/>
              <a:t>7/22/23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52154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E8EE70-C4F2-4DDD-9BBD-657AB975236D}" type="datetimeFigureOut">
              <a:rPr lang="en-US" smtClean="0"/>
              <a:t>7/22/23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6031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E8EE70-C4F2-4DDD-9BBD-657AB975236D}" type="datetimeFigureOut">
              <a:rPr lang="en-US" smtClean="0"/>
              <a:t>7/22/23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1305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E8EE70-C4F2-4DDD-9BBD-657AB975236D}" type="datetimeFigureOut">
              <a:rPr lang="en-US" smtClean="0"/>
              <a:t>7/22/23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93963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8EE70-C4F2-4DDD-9BBD-657AB975236D}" type="datetimeFigureOut">
              <a:rPr lang="en-US" smtClean="0"/>
              <a:t>7/22/23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46232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E8EE70-C4F2-4DDD-9BBD-657AB975236D}" type="datetimeFigureOut">
              <a:rPr lang="en-US" smtClean="0"/>
              <a:t>7/22/23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94889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E8EE70-C4F2-4DDD-9BBD-657AB975236D}" type="datetimeFigureOut">
              <a:rPr lang="en-US" smtClean="0"/>
              <a:t>7/22/23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563544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8EE70-C4F2-4DDD-9BBD-657AB975236D}" type="datetimeFigureOut">
              <a:rPr lang="en-US" smtClean="0"/>
              <a:t>7/22/23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C22C37-4A26-4B7C-9D7D-BD7250B12B3C}" type="slidenum">
              <a:rPr lang="en-US" smtClean="0"/>
              <a:t>‹#›</a:t>
            </a:fld>
            <a:endParaRPr lang="en-US"/>
          </a:p>
        </p:txBody>
      </p:sp>
    </p:spTree>
    <p:extLst>
      <p:ext uri="{BB962C8B-B14F-4D97-AF65-F5344CB8AC3E}">
        <p14:creationId xmlns:p14="http://schemas.microsoft.com/office/powerpoint/2010/main" val="3248253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393927" y="-236665"/>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172121" y="86500"/>
            <a:ext cx="8767483" cy="5493812"/>
          </a:xfrm>
          <a:prstGeom prst="rect">
            <a:avLst/>
          </a:prstGeom>
        </p:spPr>
        <p:txBody>
          <a:bodyPr wrap="square">
            <a:spAutoFit/>
          </a:bodyPr>
          <a:lstStyle/>
          <a:p>
            <a:pPr algn="ctr">
              <a:lnSpc>
                <a:spcPct val="150000"/>
              </a:lnSpc>
            </a:pPr>
            <a:r>
              <a:rPr lang="en-US" sz="5400" b="1" dirty="0" smtClean="0">
                <a:solidFill>
                  <a:schemeClr val="bg1"/>
                </a:solidFill>
                <a:latin typeface="Arial" charset="0"/>
                <a:ea typeface="Arial" charset="0"/>
                <a:cs typeface="Arial" charset="0"/>
              </a:rPr>
              <a:t>LONGING FOR</a:t>
            </a:r>
          </a:p>
          <a:p>
            <a:pPr algn="ctr">
              <a:lnSpc>
                <a:spcPct val="150000"/>
              </a:lnSpc>
            </a:pPr>
            <a:r>
              <a:rPr lang="en-US" sz="5400" b="1" dirty="0" smtClean="0">
                <a:solidFill>
                  <a:schemeClr val="bg1"/>
                </a:solidFill>
                <a:latin typeface="Arial" charset="0"/>
                <a:ea typeface="Arial" charset="0"/>
                <a:cs typeface="Arial" charset="0"/>
              </a:rPr>
              <a:t>TRANSFORMATION</a:t>
            </a:r>
          </a:p>
          <a:p>
            <a:pPr algn="ctr">
              <a:lnSpc>
                <a:spcPct val="150000"/>
              </a:lnSpc>
            </a:pPr>
            <a:endParaRPr lang="en-US" sz="5400" b="1" dirty="0" smtClean="0">
              <a:solidFill>
                <a:schemeClr val="bg1"/>
              </a:solidFill>
              <a:latin typeface="Arial" charset="0"/>
              <a:ea typeface="Arial" charset="0"/>
              <a:cs typeface="Arial" charset="0"/>
            </a:endParaRPr>
          </a:p>
          <a:p>
            <a:pPr algn="ctr"/>
            <a:r>
              <a:rPr lang="en-US" sz="5400" b="1" dirty="0">
                <a:solidFill>
                  <a:schemeClr val="bg1"/>
                </a:solidFill>
                <a:latin typeface="Arial" charset="0"/>
                <a:ea typeface="Arial" charset="0"/>
                <a:cs typeface="Arial" charset="0"/>
              </a:rPr>
              <a:t>o</a:t>
            </a:r>
            <a:r>
              <a:rPr lang="en-US" sz="5400" b="1" dirty="0" smtClean="0">
                <a:solidFill>
                  <a:schemeClr val="bg1"/>
                </a:solidFill>
                <a:latin typeface="Arial" charset="0"/>
                <a:ea typeface="Arial" charset="0"/>
                <a:cs typeface="Arial" charset="0"/>
              </a:rPr>
              <a:t>f God’s children</a:t>
            </a:r>
          </a:p>
          <a:p>
            <a:pPr algn="ctr"/>
            <a:r>
              <a:rPr lang="en-US" sz="5400" b="1" dirty="0">
                <a:solidFill>
                  <a:schemeClr val="bg1"/>
                </a:solidFill>
                <a:latin typeface="Arial" charset="0"/>
                <a:ea typeface="Arial" charset="0"/>
                <a:cs typeface="Arial" charset="0"/>
              </a:rPr>
              <a:t>a</a:t>
            </a:r>
            <a:r>
              <a:rPr lang="en-US" sz="5400" b="1" dirty="0" smtClean="0">
                <a:solidFill>
                  <a:schemeClr val="bg1"/>
                </a:solidFill>
                <a:latin typeface="Arial" charset="0"/>
                <a:ea typeface="Arial" charset="0"/>
                <a:cs typeface="Arial" charset="0"/>
              </a:rPr>
              <a:t>nd the whole creation</a:t>
            </a:r>
            <a:endParaRPr lang="en-US" sz="5400" b="1" dirty="0" smtClean="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078942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523019" y="24742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290455" y="64549"/>
            <a:ext cx="8767483" cy="3416320"/>
          </a:xfrm>
          <a:prstGeom prst="rect">
            <a:avLst/>
          </a:prstGeom>
        </p:spPr>
        <p:txBody>
          <a:bodyPr wrap="square">
            <a:spAutoFit/>
          </a:bodyPr>
          <a:lstStyle/>
          <a:p>
            <a:pPr algn="ctr"/>
            <a:r>
              <a:rPr lang="en-US" sz="3600" dirty="0">
                <a:solidFill>
                  <a:schemeClr val="bg1"/>
                </a:solidFill>
              </a:rPr>
              <a:t>We who have already experienced the </a:t>
            </a:r>
            <a:r>
              <a:rPr lang="en-US" sz="3600" dirty="0" err="1">
                <a:solidFill>
                  <a:schemeClr val="bg1"/>
                </a:solidFill>
              </a:rPr>
              <a:t>firstfruits</a:t>
            </a:r>
            <a:r>
              <a:rPr lang="en-US" sz="3600" dirty="0">
                <a:solidFill>
                  <a:schemeClr val="bg1"/>
                </a:solidFill>
              </a:rPr>
              <a:t> of the Spirit also inwardly groan as we passionately long to experience our full status as God’s sons and daughters—including our physical bodies being transformed. For this is the hope of our salvation</a:t>
            </a:r>
            <a:r>
              <a:rPr lang="en-US" sz="3600"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1222184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523019" y="24742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290455" y="64549"/>
            <a:ext cx="8606543" cy="4524315"/>
          </a:xfrm>
          <a:prstGeom prst="rect">
            <a:avLst/>
          </a:prstGeom>
        </p:spPr>
        <p:txBody>
          <a:bodyPr wrap="square">
            <a:spAutoFit/>
          </a:bodyPr>
          <a:lstStyle/>
          <a:p>
            <a:r>
              <a:rPr lang="en-US" sz="3600" dirty="0">
                <a:solidFill>
                  <a:schemeClr val="bg1"/>
                </a:solidFill>
              </a:rPr>
              <a:t>But hope means that we must trust and wait for what is still unseen. For why would we need to hope for something we already have? So because our hope is set on what is yet to be seen, we patiently keep on waiting for its fulfillment.  </a:t>
            </a:r>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				Romans </a:t>
            </a:r>
            <a:r>
              <a:rPr lang="en-US" sz="3600" dirty="0">
                <a:solidFill>
                  <a:schemeClr val="bg1"/>
                </a:solidFill>
              </a:rPr>
              <a:t>8:23b-25 </a:t>
            </a:r>
            <a:r>
              <a:rPr lang="en-US" sz="2400" dirty="0">
                <a:solidFill>
                  <a:schemeClr val="bg1"/>
                </a:solidFill>
              </a:rPr>
              <a:t>(TPT</a:t>
            </a:r>
            <a:r>
              <a:rPr lang="en-US" sz="2400" dirty="0" smtClean="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1682226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523019" y="24742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290455" y="64549"/>
            <a:ext cx="8606543" cy="6186309"/>
          </a:xfrm>
          <a:prstGeom prst="rect">
            <a:avLst/>
          </a:prstGeom>
        </p:spPr>
        <p:txBody>
          <a:bodyPr wrap="square">
            <a:spAutoFit/>
          </a:bodyPr>
          <a:lstStyle/>
          <a:p>
            <a:r>
              <a:rPr lang="en-US" sz="3600" dirty="0">
                <a:solidFill>
                  <a:schemeClr val="bg1"/>
                </a:solidFill>
              </a:rPr>
              <a:t>For against its will the universe itself has had to endure the empty futility resulting from the consequences of human sin. But now, with eager expectation, all creation longs for freedom from its slavery to decay and to experience with us the wonderful freedom coming to God’s children. To this day we are aware of the universal agony and groaning of creation, as if it were in the contractions of labor for childbirth. </a:t>
            </a:r>
            <a:endParaRPr lang="en-US" sz="3600" dirty="0" smtClean="0">
              <a:solidFill>
                <a:schemeClr val="bg1"/>
              </a:solidFill>
            </a:endParaRPr>
          </a:p>
          <a:p>
            <a:r>
              <a:rPr lang="en-US" sz="3600" dirty="0">
                <a:solidFill>
                  <a:schemeClr val="bg1"/>
                </a:solidFill>
              </a:rPr>
              <a:t>	</a:t>
            </a:r>
            <a:r>
              <a:rPr lang="en-US" sz="3600" dirty="0" smtClean="0">
                <a:solidFill>
                  <a:schemeClr val="bg1"/>
                </a:solidFill>
              </a:rPr>
              <a:t>				Romans </a:t>
            </a:r>
            <a:r>
              <a:rPr lang="en-US" sz="3600" dirty="0">
                <a:solidFill>
                  <a:schemeClr val="bg1"/>
                </a:solidFill>
              </a:rPr>
              <a:t>8:20-22 </a:t>
            </a:r>
            <a:r>
              <a:rPr lang="en-US" sz="2400" dirty="0">
                <a:solidFill>
                  <a:schemeClr val="bg1"/>
                </a:solidFill>
              </a:rPr>
              <a:t>(TPT</a:t>
            </a:r>
            <a:r>
              <a:rPr lang="en-US" sz="2400" dirty="0" smtClean="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476098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393927" y="-236665"/>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0" y="86500"/>
            <a:ext cx="9068695" cy="6740307"/>
          </a:xfrm>
          <a:prstGeom prst="rect">
            <a:avLst/>
          </a:prstGeom>
        </p:spPr>
        <p:txBody>
          <a:bodyPr wrap="square">
            <a:spAutoFit/>
          </a:bodyPr>
          <a:lstStyle/>
          <a:p>
            <a:pPr algn="ctr"/>
            <a:r>
              <a:rPr lang="en-US" sz="4800" b="1" dirty="0" smtClean="0">
                <a:solidFill>
                  <a:schemeClr val="bg1"/>
                </a:solidFill>
                <a:latin typeface="Arial" charset="0"/>
                <a:ea typeface="Arial" charset="0"/>
                <a:cs typeface="Arial" charset="0"/>
              </a:rPr>
              <a:t>Identity as beloved children of God, joint heirs with Jesus</a:t>
            </a:r>
          </a:p>
          <a:p>
            <a:pPr algn="ctr"/>
            <a:endParaRPr lang="en-US" sz="4800" b="1" dirty="0">
              <a:solidFill>
                <a:schemeClr val="bg1"/>
              </a:solidFill>
              <a:latin typeface="Arial" charset="0"/>
              <a:ea typeface="Arial" charset="0"/>
              <a:cs typeface="Arial" charset="0"/>
            </a:endParaRPr>
          </a:p>
          <a:p>
            <a:pPr algn="ctr"/>
            <a:r>
              <a:rPr lang="en-US" sz="4800" b="1" dirty="0" smtClean="0">
                <a:solidFill>
                  <a:schemeClr val="bg1"/>
                </a:solidFill>
                <a:latin typeface="Arial" charset="0"/>
                <a:ea typeface="Arial" charset="0"/>
                <a:cs typeface="Arial" charset="0"/>
              </a:rPr>
              <a:t>Each given a piece of God’s heart for the world</a:t>
            </a:r>
          </a:p>
          <a:p>
            <a:pPr algn="ctr"/>
            <a:endParaRPr lang="en-US" sz="4800" b="1" dirty="0">
              <a:solidFill>
                <a:schemeClr val="bg1"/>
              </a:solidFill>
              <a:latin typeface="Arial" charset="0"/>
              <a:ea typeface="Arial" charset="0"/>
              <a:cs typeface="Arial" charset="0"/>
            </a:endParaRPr>
          </a:p>
          <a:p>
            <a:pPr algn="ctr"/>
            <a:r>
              <a:rPr lang="en-US" sz="4800" b="1" dirty="0" smtClean="0">
                <a:solidFill>
                  <a:schemeClr val="bg1"/>
                </a:solidFill>
                <a:latin typeface="Arial" charset="0"/>
                <a:ea typeface="Arial" charset="0"/>
                <a:cs typeface="Arial" charset="0"/>
              </a:rPr>
              <a:t>Together do</a:t>
            </a:r>
            <a:r>
              <a:rPr lang="en-US" sz="4800" b="1" dirty="0" smtClean="0">
                <a:solidFill>
                  <a:schemeClr val="bg1"/>
                </a:solidFill>
                <a:latin typeface="Arial" charset="0"/>
                <a:ea typeface="Arial" charset="0"/>
                <a:cs typeface="Arial" charset="0"/>
              </a:rPr>
              <a:t>ing justice, loving mercy, walking humbly with our </a:t>
            </a:r>
            <a:r>
              <a:rPr lang="en-US" sz="4800" b="1" smtClean="0">
                <a:solidFill>
                  <a:schemeClr val="bg1"/>
                </a:solidFill>
                <a:latin typeface="Arial" charset="0"/>
                <a:ea typeface="Arial" charset="0"/>
                <a:cs typeface="Arial" charset="0"/>
              </a:rPr>
              <a:t>God 	   </a:t>
            </a:r>
            <a:r>
              <a:rPr lang="en-US" sz="3600" b="1" smtClean="0">
                <a:solidFill>
                  <a:schemeClr val="bg1"/>
                </a:solidFill>
                <a:latin typeface="Arial" charset="0"/>
                <a:ea typeface="Arial" charset="0"/>
                <a:cs typeface="Arial" charset="0"/>
              </a:rPr>
              <a:t>(</a:t>
            </a:r>
            <a:r>
              <a:rPr lang="en-US" sz="3600" b="1" dirty="0" smtClean="0">
                <a:solidFill>
                  <a:schemeClr val="bg1"/>
                </a:solidFill>
                <a:latin typeface="Arial" charset="0"/>
                <a:ea typeface="Arial" charset="0"/>
                <a:cs typeface="Arial" charset="0"/>
              </a:rPr>
              <a:t>Micah 6:8)</a:t>
            </a:r>
            <a:endParaRPr lang="en-US" sz="3600" b="1" dirty="0" smtClean="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803347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0" y="64549"/>
            <a:ext cx="9144000" cy="6186309"/>
          </a:xfrm>
          <a:prstGeom prst="rect">
            <a:avLst/>
          </a:prstGeom>
        </p:spPr>
        <p:txBody>
          <a:bodyPr wrap="square">
            <a:spAutoFit/>
          </a:bodyPr>
          <a:lstStyle/>
          <a:p>
            <a:pPr algn="ctr"/>
            <a:r>
              <a:rPr lang="en-US" sz="3600" dirty="0">
                <a:solidFill>
                  <a:schemeClr val="bg1"/>
                </a:solidFill>
                <a:latin typeface="Arial" charset="0"/>
                <a:ea typeface="Arial" charset="0"/>
                <a:cs typeface="Arial" charset="0"/>
              </a:rPr>
              <a:t>You are saved by God’s grace because of your faith. This salvation is God’s gift. It’s not something you possessed. It’s not something you did that you can be proud of</a:t>
            </a:r>
            <a:r>
              <a:rPr lang="en-US" sz="3600" dirty="0" smtClean="0">
                <a:solidFill>
                  <a:schemeClr val="bg1"/>
                </a:solidFill>
                <a:latin typeface="Arial" charset="0"/>
                <a:ea typeface="Arial" charset="0"/>
                <a:cs typeface="Arial" charset="0"/>
              </a:rPr>
              <a:t>.</a:t>
            </a:r>
          </a:p>
          <a:p>
            <a:pPr algn="ctr"/>
            <a:r>
              <a:rPr lang="en-US" sz="3600" dirty="0">
                <a:solidFill>
                  <a:schemeClr val="bg1"/>
                </a:solidFill>
                <a:latin typeface="Arial" charset="0"/>
                <a:ea typeface="Arial" charset="0"/>
                <a:cs typeface="Arial" charset="0"/>
              </a:rPr>
              <a:t/>
            </a:r>
            <a:br>
              <a:rPr lang="en-US" sz="3600" dirty="0">
                <a:solidFill>
                  <a:schemeClr val="bg1"/>
                </a:solidFill>
                <a:latin typeface="Arial" charset="0"/>
                <a:ea typeface="Arial" charset="0"/>
                <a:cs typeface="Arial" charset="0"/>
              </a:rPr>
            </a:br>
            <a:r>
              <a:rPr lang="en-US" sz="3600" dirty="0" smtClean="0">
                <a:solidFill>
                  <a:schemeClr val="bg1"/>
                </a:solidFill>
                <a:latin typeface="Arial" charset="0"/>
                <a:ea typeface="Arial" charset="0"/>
                <a:cs typeface="Arial" charset="0"/>
              </a:rPr>
              <a:t>Instead</a:t>
            </a:r>
            <a:r>
              <a:rPr lang="en-US" sz="3600" dirty="0">
                <a:solidFill>
                  <a:schemeClr val="bg1"/>
                </a:solidFill>
                <a:latin typeface="Arial" charset="0"/>
                <a:ea typeface="Arial" charset="0"/>
                <a:cs typeface="Arial" charset="0"/>
              </a:rPr>
              <a:t>, we are God’s accomplishment, created in Messiah Jesus to do good things. God planned for these good things to be the way that we live our lives. </a:t>
            </a:r>
            <a:endParaRPr lang="en-US" sz="3600" dirty="0" smtClean="0">
              <a:solidFill>
                <a:schemeClr val="bg1"/>
              </a:solidFill>
              <a:latin typeface="Arial" charset="0"/>
              <a:ea typeface="Arial" charset="0"/>
              <a:cs typeface="Arial" charset="0"/>
            </a:endParaRPr>
          </a:p>
          <a:p>
            <a:endParaRPr lang="en-US" sz="3600" dirty="0">
              <a:solidFill>
                <a:schemeClr val="bg1"/>
              </a:solidFill>
              <a:latin typeface="Arial" charset="0"/>
              <a:ea typeface="Arial" charset="0"/>
              <a:cs typeface="Arial" charset="0"/>
            </a:endParaRPr>
          </a:p>
          <a:p>
            <a:r>
              <a:rPr lang="en-US" sz="3600" dirty="0" smtClean="0">
                <a:solidFill>
                  <a:schemeClr val="bg1"/>
                </a:solidFill>
                <a:latin typeface="Arial" charset="0"/>
                <a:ea typeface="Arial" charset="0"/>
                <a:cs typeface="Arial" charset="0"/>
              </a:rPr>
              <a:t>					Ephesians 2:8-10</a:t>
            </a:r>
            <a:endParaRPr lang="en-US" sz="36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960044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86062" y="64549"/>
            <a:ext cx="8928846" cy="5632311"/>
          </a:xfrm>
          <a:prstGeom prst="rect">
            <a:avLst/>
          </a:prstGeom>
        </p:spPr>
        <p:txBody>
          <a:bodyPr wrap="square">
            <a:spAutoFit/>
          </a:bodyPr>
          <a:lstStyle/>
          <a:p>
            <a:pPr algn="ctr"/>
            <a:r>
              <a:rPr lang="en-US" sz="3600" dirty="0">
                <a:solidFill>
                  <a:schemeClr val="bg1"/>
                </a:solidFill>
                <a:latin typeface="Arial" charset="0"/>
                <a:ea typeface="Arial" charset="0"/>
                <a:cs typeface="Arial" charset="0"/>
              </a:rPr>
              <a:t>So now every righteous requirement of the law can be fulfilled through the Anointed One living his life in us. And we are free to live, not according to our flesh, but by the dynamic power of the Holy Spirit! </a:t>
            </a:r>
            <a:endParaRPr lang="en-US" sz="3600" dirty="0" smtClean="0">
              <a:solidFill>
                <a:schemeClr val="bg1"/>
              </a:solidFill>
              <a:latin typeface="Arial" charset="0"/>
              <a:ea typeface="Arial" charset="0"/>
              <a:cs typeface="Arial" charset="0"/>
            </a:endParaRPr>
          </a:p>
          <a:p>
            <a:endParaRPr lang="en-US" sz="3600" dirty="0">
              <a:solidFill>
                <a:schemeClr val="bg1"/>
              </a:solidFill>
              <a:latin typeface="Arial" charset="0"/>
              <a:ea typeface="Arial" charset="0"/>
              <a:cs typeface="Arial" charset="0"/>
            </a:endParaRPr>
          </a:p>
          <a:p>
            <a:r>
              <a:rPr lang="en-US" sz="3600" dirty="0" smtClean="0">
                <a:solidFill>
                  <a:schemeClr val="bg1"/>
                </a:solidFill>
                <a:latin typeface="Arial" charset="0"/>
                <a:ea typeface="Arial" charset="0"/>
                <a:cs typeface="Arial" charset="0"/>
              </a:rPr>
              <a:t>				Romans </a:t>
            </a:r>
            <a:r>
              <a:rPr lang="en-US" sz="3600" dirty="0">
                <a:solidFill>
                  <a:schemeClr val="bg1"/>
                </a:solidFill>
                <a:latin typeface="Arial" charset="0"/>
                <a:ea typeface="Arial" charset="0"/>
                <a:cs typeface="Arial" charset="0"/>
              </a:rPr>
              <a:t>8:4 </a:t>
            </a:r>
            <a:r>
              <a:rPr lang="en-US" sz="2400" dirty="0">
                <a:solidFill>
                  <a:schemeClr val="bg1"/>
                </a:solidFill>
                <a:latin typeface="Arial" charset="0"/>
                <a:ea typeface="Arial" charset="0"/>
                <a:cs typeface="Arial" charset="0"/>
              </a:rPr>
              <a:t>(TPT)</a:t>
            </a:r>
            <a:endParaRPr lang="en-US" sz="2400" dirty="0">
              <a:solidFill>
                <a:schemeClr val="bg1"/>
              </a:solidFill>
              <a:latin typeface="Arial" charset="0"/>
              <a:ea typeface="Arial" charset="0"/>
              <a:cs typeface="Arial" charset="0"/>
            </a:endParaRPr>
          </a:p>
          <a:p>
            <a:r>
              <a:rPr lang="en-US" sz="3600" dirty="0">
                <a:solidFill>
                  <a:schemeClr val="bg1"/>
                </a:solidFill>
                <a:latin typeface="Arial" charset="0"/>
                <a:ea typeface="Arial" charset="0"/>
                <a:cs typeface="Arial" charset="0"/>
              </a:rPr>
              <a:t/>
            </a:r>
            <a:br>
              <a:rPr lang="en-US" sz="3600" dirty="0">
                <a:solidFill>
                  <a:schemeClr val="bg1"/>
                </a:solidFill>
                <a:latin typeface="Arial" charset="0"/>
                <a:ea typeface="Arial" charset="0"/>
                <a:cs typeface="Arial" charset="0"/>
              </a:rPr>
            </a:br>
            <a:r>
              <a:rPr lang="en-US" sz="3600" dirty="0">
                <a:solidFill>
                  <a:schemeClr val="bg1"/>
                </a:solidFill>
                <a:latin typeface="Arial" charset="0"/>
                <a:ea typeface="Arial" charset="0"/>
                <a:cs typeface="Arial" charset="0"/>
              </a:rPr>
              <a:t/>
            </a:r>
            <a:br>
              <a:rPr lang="en-US" sz="3600" dirty="0">
                <a:solidFill>
                  <a:schemeClr val="bg1"/>
                </a:solidFill>
                <a:latin typeface="Arial" charset="0"/>
                <a:ea typeface="Arial" charset="0"/>
                <a:cs typeface="Arial" charset="0"/>
              </a:rPr>
            </a:br>
            <a:endParaRPr lang="en-US" sz="36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107451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240205" y="86503"/>
            <a:ext cx="8806976" cy="6740307"/>
          </a:xfrm>
          <a:prstGeom prst="rect">
            <a:avLst/>
          </a:prstGeom>
        </p:spPr>
        <p:txBody>
          <a:bodyPr wrap="square">
            <a:spAutoFit/>
          </a:bodyPr>
          <a:lstStyle/>
          <a:p>
            <a:r>
              <a:rPr lang="en-US" sz="3600" dirty="0">
                <a:solidFill>
                  <a:schemeClr val="bg1"/>
                </a:solidFill>
              </a:rPr>
              <a:t>you did not receive the “spirit of religious duty,”  leading you back into the fear of never being good enough.  But you have received the “Spirit of full acceptance,”  enfolding you into the family of God. And you will never feel orphaned, for as he rises up within us, our spirits join him in saying the words of tender affection, “Beloved Father!”  For the Holy Spirit makes God’s fatherhood real to us as he whispers into our innermost being, “You are God’s beloved child!” </a:t>
            </a:r>
            <a:endParaRPr lang="en-US" sz="3600" dirty="0" smtClean="0">
              <a:solidFill>
                <a:schemeClr val="bg1"/>
              </a:solidFill>
            </a:endParaRPr>
          </a:p>
          <a:p>
            <a:r>
              <a:rPr lang="en-US" sz="3600" dirty="0">
                <a:solidFill>
                  <a:schemeClr val="bg1"/>
                </a:solidFill>
              </a:rPr>
              <a:t>	</a:t>
            </a:r>
            <a:r>
              <a:rPr lang="en-US" sz="3600" dirty="0" smtClean="0">
                <a:solidFill>
                  <a:schemeClr val="bg1"/>
                </a:solidFill>
              </a:rPr>
              <a:t>				Romans </a:t>
            </a:r>
            <a:r>
              <a:rPr lang="en-US" sz="3600" dirty="0">
                <a:solidFill>
                  <a:schemeClr val="bg1"/>
                </a:solidFill>
              </a:rPr>
              <a:t>8:15-16 </a:t>
            </a:r>
            <a:r>
              <a:rPr lang="en-US" sz="2400" dirty="0">
                <a:solidFill>
                  <a:schemeClr val="bg1"/>
                </a:solidFill>
              </a:rPr>
              <a:t>(TPT</a:t>
            </a:r>
            <a:r>
              <a:rPr lang="en-US" sz="2400" dirty="0" smtClean="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1896370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290456" y="64549"/>
            <a:ext cx="8681422" cy="3970318"/>
          </a:xfrm>
          <a:prstGeom prst="rect">
            <a:avLst/>
          </a:prstGeom>
        </p:spPr>
        <p:txBody>
          <a:bodyPr wrap="square">
            <a:spAutoFit/>
          </a:bodyPr>
          <a:lstStyle/>
          <a:p>
            <a:r>
              <a:rPr lang="en-US" sz="3600" dirty="0">
                <a:solidFill>
                  <a:schemeClr val="bg1"/>
                </a:solidFill>
              </a:rPr>
              <a:t>So then, brothers and sisters, we have an obligation, but it isn’t an obligation to ourselves to live our lives on the basis of selfishness. If you live on the basis of selfishness, you are going to die. </a:t>
            </a:r>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					Romans 8:12-13a</a:t>
            </a:r>
            <a:endParaRPr lang="en-US" sz="3600" dirty="0">
              <a:solidFill>
                <a:schemeClr val="bg1"/>
              </a:solidFill>
            </a:endParaRPr>
          </a:p>
        </p:txBody>
      </p:sp>
    </p:spTree>
    <p:extLst>
      <p:ext uri="{BB962C8B-B14F-4D97-AF65-F5344CB8AC3E}">
        <p14:creationId xmlns:p14="http://schemas.microsoft.com/office/powerpoint/2010/main" val="415147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290456" y="64549"/>
            <a:ext cx="8681422" cy="5078313"/>
          </a:xfrm>
          <a:prstGeom prst="rect">
            <a:avLst/>
          </a:prstGeom>
        </p:spPr>
        <p:txBody>
          <a:bodyPr wrap="square">
            <a:spAutoFit/>
          </a:bodyPr>
          <a:lstStyle/>
          <a:p>
            <a:r>
              <a:rPr lang="en-US" sz="3600" dirty="0">
                <a:solidFill>
                  <a:schemeClr val="bg1"/>
                </a:solidFill>
              </a:rPr>
              <a:t>And since we are his true children, we qualify to share all his treasures, for indeed, we are heirs of God himself. And since we are joined to Christ, we also inherit all that he is and all that he has.  We will experience being co-glorified with him provided that we accept his sufferings as our own. </a:t>
            </a:r>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					Romans </a:t>
            </a:r>
            <a:r>
              <a:rPr lang="en-US" sz="3600" dirty="0">
                <a:solidFill>
                  <a:schemeClr val="bg1"/>
                </a:solidFill>
              </a:rPr>
              <a:t>8:17 (TPT</a:t>
            </a:r>
            <a:r>
              <a:rPr lang="en-US" sz="3600"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76104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523019" y="24742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43031" y="64549"/>
            <a:ext cx="9100969" cy="4524315"/>
          </a:xfrm>
          <a:prstGeom prst="rect">
            <a:avLst/>
          </a:prstGeom>
        </p:spPr>
        <p:txBody>
          <a:bodyPr wrap="square">
            <a:spAutoFit/>
          </a:bodyPr>
          <a:lstStyle/>
          <a:p>
            <a:pPr algn="ctr"/>
            <a:r>
              <a:rPr lang="en-US" sz="3600" dirty="0">
                <a:solidFill>
                  <a:schemeClr val="bg1"/>
                </a:solidFill>
              </a:rPr>
              <a:t>I am convinced that any suffering we endure is less than nothing compared to the magnitude of glory that is about to be unveiled within us. The entire universe is standing on tiptoe, yearning to see the unveiling of God’s glorious sons and daughters! </a:t>
            </a:r>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				Romans </a:t>
            </a:r>
            <a:r>
              <a:rPr lang="en-US" sz="3600" dirty="0">
                <a:solidFill>
                  <a:schemeClr val="bg1"/>
                </a:solidFill>
              </a:rPr>
              <a:t>8:18-19 </a:t>
            </a:r>
            <a:r>
              <a:rPr lang="en-US" sz="2400" dirty="0">
                <a:solidFill>
                  <a:schemeClr val="bg1"/>
                </a:solidFill>
              </a:rPr>
              <a:t>(TPT</a:t>
            </a:r>
            <a:r>
              <a:rPr lang="en-US" sz="2400" dirty="0" smtClean="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538687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523019" y="24742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290456" y="64549"/>
            <a:ext cx="8606542" cy="6740307"/>
          </a:xfrm>
          <a:prstGeom prst="rect">
            <a:avLst/>
          </a:prstGeom>
        </p:spPr>
        <p:txBody>
          <a:bodyPr wrap="square">
            <a:spAutoFit/>
          </a:bodyPr>
          <a:lstStyle/>
          <a:p>
            <a:r>
              <a:rPr lang="en-US" sz="3600" dirty="0">
                <a:solidFill>
                  <a:schemeClr val="bg1"/>
                </a:solidFill>
              </a:rPr>
              <a:t>five times I received forty stripes minus one. Three times I was beaten with rods; once I was stoned; three times I was shipwrecked; a night and a day I have been in the deep; in journeys often, in perils of waters, in perils of robbers, in perils of my own countrymen, in perils of the Gentiles, in perils in the city, in perils in the wilderness, in perils in the sea, in perils among false brethren; in weariness and toil, in sleeplessness often, in hunger and thirst, in </a:t>
            </a:r>
            <a:r>
              <a:rPr lang="en-US" sz="3600" dirty="0" err="1">
                <a:solidFill>
                  <a:schemeClr val="bg1"/>
                </a:solidFill>
              </a:rPr>
              <a:t>fastings</a:t>
            </a:r>
            <a:r>
              <a:rPr lang="en-US" sz="3600" dirty="0">
                <a:solidFill>
                  <a:schemeClr val="bg1"/>
                </a:solidFill>
              </a:rPr>
              <a:t> often, in cold and nakedness— </a:t>
            </a:r>
            <a:endParaRPr lang="en-US" sz="2400" dirty="0">
              <a:solidFill>
                <a:schemeClr val="bg1"/>
              </a:solidFill>
            </a:endParaRPr>
          </a:p>
        </p:txBody>
      </p:sp>
    </p:spTree>
    <p:extLst>
      <p:ext uri="{BB962C8B-B14F-4D97-AF65-F5344CB8AC3E}">
        <p14:creationId xmlns:p14="http://schemas.microsoft.com/office/powerpoint/2010/main" val="299219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523019" y="24742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a16="http://schemas.microsoft.com/office/drawing/2014/main" xmlns="" id="{A9C7FE80-DE48-410E-BF46-9D9B9E60B5DB}"/>
              </a:ext>
            </a:extLst>
          </p:cNvPr>
          <p:cNvSpPr/>
          <p:nvPr/>
        </p:nvSpPr>
        <p:spPr>
          <a:xfrm>
            <a:off x="290456" y="64549"/>
            <a:ext cx="8606542" cy="4893647"/>
          </a:xfrm>
          <a:prstGeom prst="rect">
            <a:avLst/>
          </a:prstGeom>
        </p:spPr>
        <p:txBody>
          <a:bodyPr wrap="square">
            <a:spAutoFit/>
          </a:bodyPr>
          <a:lstStyle/>
          <a:p>
            <a:r>
              <a:rPr lang="en-US" sz="3600" dirty="0" smtClean="0">
                <a:solidFill>
                  <a:schemeClr val="bg1"/>
                </a:solidFill>
              </a:rPr>
              <a:t>— </a:t>
            </a:r>
            <a:r>
              <a:rPr lang="en-US" sz="3600" dirty="0">
                <a:solidFill>
                  <a:schemeClr val="bg1"/>
                </a:solidFill>
              </a:rPr>
              <a:t>besides the other things, what comes upon me daily: my deep concern for all the churches. Who is weak, and I am not weak? Who is made to stumble, and I do not burn with indignation? </a:t>
            </a:r>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			2 </a:t>
            </a:r>
            <a:r>
              <a:rPr lang="en-US" sz="3600" dirty="0">
                <a:solidFill>
                  <a:schemeClr val="bg1"/>
                </a:solidFill>
              </a:rPr>
              <a:t>Corinthians 11:24b-29 </a:t>
            </a:r>
            <a:r>
              <a:rPr lang="en-US" sz="2400" dirty="0">
                <a:solidFill>
                  <a:schemeClr val="bg1"/>
                </a:solidFill>
              </a:rPr>
              <a:t>(NKJ)</a:t>
            </a:r>
            <a:endParaRPr lang="en-US" sz="2400" dirty="0">
              <a:solidFill>
                <a:schemeClr val="bg1"/>
              </a:solidFill>
            </a:endParaRPr>
          </a:p>
          <a:p>
            <a:r>
              <a:rPr lang="en-US" sz="3600" dirty="0"/>
              <a:t/>
            </a:r>
            <a:br>
              <a:rPr lang="en-US" sz="3600" dirty="0"/>
            </a:br>
            <a:endParaRPr lang="en-US" sz="2400" dirty="0">
              <a:solidFill>
                <a:schemeClr val="bg1"/>
              </a:solidFill>
            </a:endParaRPr>
          </a:p>
        </p:txBody>
      </p:sp>
    </p:spTree>
    <p:extLst>
      <p:ext uri="{BB962C8B-B14F-4D97-AF65-F5344CB8AC3E}">
        <p14:creationId xmlns:p14="http://schemas.microsoft.com/office/powerpoint/2010/main" val="703089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139324</TotalTime>
  <Words>614</Words>
  <Application>Microsoft Macintosh PowerPoint</Application>
  <PresentationFormat>On-screen Show (4:3)</PresentationFormat>
  <Paragraphs>66</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Calibri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Renee Antrosio</dc:creator>
  <cp:lastModifiedBy>new.covenant.fellowship.cu@gmail.com</cp:lastModifiedBy>
  <cp:revision>108</cp:revision>
  <dcterms:created xsi:type="dcterms:W3CDTF">2018-12-16T12:40:02Z</dcterms:created>
  <dcterms:modified xsi:type="dcterms:W3CDTF">2023-07-22T15:55:48Z</dcterms:modified>
</cp:coreProperties>
</file>