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6" r:id="rId2"/>
    <p:sldId id="258" r:id="rId3"/>
    <p:sldId id="278" r:id="rId4"/>
    <p:sldId id="279" r:id="rId5"/>
    <p:sldId id="285" r:id="rId6"/>
    <p:sldId id="268" r:id="rId7"/>
    <p:sldId id="280" r:id="rId8"/>
    <p:sldId id="281" r:id="rId9"/>
    <p:sldId id="282" r:id="rId10"/>
    <p:sldId id="283" r:id="rId11"/>
    <p:sldId id="28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119" d="100"/>
          <a:sy n="119" d="100"/>
        </p:scale>
        <p:origin x="7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D6520-C463-0A4C-80D7-B2FB5CBC290A}" type="datetimeFigureOut">
              <a:rPr lang="en-US" smtClean="0"/>
              <a:t>7/8/23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A50041-2E5B-0545-9368-6221542F9905}" type="slidenum">
              <a:rPr lang="en-US" smtClean="0"/>
              <a:t>‹#›</a:t>
            </a:fld>
            <a:endParaRPr lang="en-US"/>
          </a:p>
        </p:txBody>
      </p:sp>
    </p:spTree>
    <p:extLst>
      <p:ext uri="{BB962C8B-B14F-4D97-AF65-F5344CB8AC3E}">
        <p14:creationId xmlns:p14="http://schemas.microsoft.com/office/powerpoint/2010/main" val="1665324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a:t>
            </a:fld>
            <a:endParaRPr lang="en-US"/>
          </a:p>
        </p:txBody>
      </p:sp>
    </p:spTree>
    <p:extLst>
      <p:ext uri="{BB962C8B-B14F-4D97-AF65-F5344CB8AC3E}">
        <p14:creationId xmlns:p14="http://schemas.microsoft.com/office/powerpoint/2010/main" val="432245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10</a:t>
            </a:fld>
            <a:endParaRPr lang="en-US"/>
          </a:p>
        </p:txBody>
      </p:sp>
    </p:spTree>
    <p:extLst>
      <p:ext uri="{BB962C8B-B14F-4D97-AF65-F5344CB8AC3E}">
        <p14:creationId xmlns:p14="http://schemas.microsoft.com/office/powerpoint/2010/main" val="211855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11</a:t>
            </a:fld>
            <a:endParaRPr lang="en-US"/>
          </a:p>
        </p:txBody>
      </p:sp>
    </p:spTree>
    <p:extLst>
      <p:ext uri="{BB962C8B-B14F-4D97-AF65-F5344CB8AC3E}">
        <p14:creationId xmlns:p14="http://schemas.microsoft.com/office/powerpoint/2010/main" val="1423394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2</a:t>
            </a:fld>
            <a:endParaRPr lang="en-US"/>
          </a:p>
        </p:txBody>
      </p:sp>
    </p:spTree>
    <p:extLst>
      <p:ext uri="{BB962C8B-B14F-4D97-AF65-F5344CB8AC3E}">
        <p14:creationId xmlns:p14="http://schemas.microsoft.com/office/powerpoint/2010/main" val="1424565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3</a:t>
            </a:fld>
            <a:endParaRPr lang="en-US"/>
          </a:p>
        </p:txBody>
      </p:sp>
    </p:spTree>
    <p:extLst>
      <p:ext uri="{BB962C8B-B14F-4D97-AF65-F5344CB8AC3E}">
        <p14:creationId xmlns:p14="http://schemas.microsoft.com/office/powerpoint/2010/main" val="69949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4</a:t>
            </a:fld>
            <a:endParaRPr lang="en-US"/>
          </a:p>
        </p:txBody>
      </p:sp>
    </p:spTree>
    <p:extLst>
      <p:ext uri="{BB962C8B-B14F-4D97-AF65-F5344CB8AC3E}">
        <p14:creationId xmlns:p14="http://schemas.microsoft.com/office/powerpoint/2010/main" val="1313332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5</a:t>
            </a:fld>
            <a:endParaRPr lang="en-US"/>
          </a:p>
        </p:txBody>
      </p:sp>
    </p:spTree>
    <p:extLst>
      <p:ext uri="{BB962C8B-B14F-4D97-AF65-F5344CB8AC3E}">
        <p14:creationId xmlns:p14="http://schemas.microsoft.com/office/powerpoint/2010/main" val="1345613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6</a:t>
            </a:fld>
            <a:endParaRPr lang="en-US"/>
          </a:p>
        </p:txBody>
      </p:sp>
    </p:spTree>
    <p:extLst>
      <p:ext uri="{BB962C8B-B14F-4D97-AF65-F5344CB8AC3E}">
        <p14:creationId xmlns:p14="http://schemas.microsoft.com/office/powerpoint/2010/main" val="1496423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7</a:t>
            </a:fld>
            <a:endParaRPr lang="en-US"/>
          </a:p>
        </p:txBody>
      </p:sp>
    </p:spTree>
    <p:extLst>
      <p:ext uri="{BB962C8B-B14F-4D97-AF65-F5344CB8AC3E}">
        <p14:creationId xmlns:p14="http://schemas.microsoft.com/office/powerpoint/2010/main" val="201747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8</a:t>
            </a:fld>
            <a:endParaRPr lang="en-US"/>
          </a:p>
        </p:txBody>
      </p:sp>
    </p:spTree>
    <p:extLst>
      <p:ext uri="{BB962C8B-B14F-4D97-AF65-F5344CB8AC3E}">
        <p14:creationId xmlns:p14="http://schemas.microsoft.com/office/powerpoint/2010/main" val="580362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9</a:t>
            </a:fld>
            <a:endParaRPr lang="en-US"/>
          </a:p>
        </p:txBody>
      </p:sp>
    </p:spTree>
    <p:extLst>
      <p:ext uri="{BB962C8B-B14F-4D97-AF65-F5344CB8AC3E}">
        <p14:creationId xmlns:p14="http://schemas.microsoft.com/office/powerpoint/2010/main" val="28416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87137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84500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8119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6855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E8EE70-C4F2-4DDD-9BBD-657AB975236D}" type="datetimeFigureOut">
              <a:rPr lang="en-US" smtClean="0"/>
              <a:t>7/8/23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52154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E8EE70-C4F2-4DDD-9BBD-657AB975236D}"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6031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E8EE70-C4F2-4DDD-9BBD-657AB975236D}" type="datetimeFigureOut">
              <a:rPr lang="en-US" smtClean="0"/>
              <a:t>7/8/23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1305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E8EE70-C4F2-4DDD-9BBD-657AB975236D}" type="datetimeFigureOut">
              <a:rPr lang="en-US" smtClean="0"/>
              <a:t>7/8/23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3963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8EE70-C4F2-4DDD-9BBD-657AB975236D}" type="datetimeFigureOut">
              <a:rPr lang="en-US" smtClean="0"/>
              <a:t>7/8/23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46232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4889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7/8/23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5635447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8EE70-C4F2-4DDD-9BBD-657AB975236D}" type="datetimeFigureOut">
              <a:rPr lang="en-US" smtClean="0"/>
              <a:t>7/8/23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C22C37-4A26-4B7C-9D7D-BD7250B12B3C}" type="slidenum">
              <a:rPr lang="en-US" smtClean="0"/>
              <a:t>‹#›</a:t>
            </a:fld>
            <a:endParaRPr lang="en-US"/>
          </a:p>
        </p:txBody>
      </p:sp>
    </p:spTree>
    <p:extLst>
      <p:ext uri="{BB962C8B-B14F-4D97-AF65-F5344CB8AC3E}">
        <p14:creationId xmlns:p14="http://schemas.microsoft.com/office/powerpoint/2010/main" val="3248253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93927" y="-236665"/>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72121" y="86500"/>
            <a:ext cx="8767483" cy="5493812"/>
          </a:xfrm>
          <a:prstGeom prst="rect">
            <a:avLst/>
          </a:prstGeom>
        </p:spPr>
        <p:txBody>
          <a:bodyPr wrap="square">
            <a:spAutoFit/>
          </a:bodyPr>
          <a:lstStyle/>
          <a:p>
            <a:pPr algn="ctr">
              <a:lnSpc>
                <a:spcPct val="150000"/>
              </a:lnSpc>
            </a:pPr>
            <a:r>
              <a:rPr lang="en-US" sz="5400" b="1" dirty="0" smtClean="0">
                <a:solidFill>
                  <a:schemeClr val="bg1"/>
                </a:solidFill>
                <a:latin typeface="Arial" charset="0"/>
                <a:ea typeface="Arial" charset="0"/>
                <a:cs typeface="Arial" charset="0"/>
              </a:rPr>
              <a:t>Sin and Shadow</a:t>
            </a:r>
          </a:p>
          <a:p>
            <a:pPr algn="ctr"/>
            <a:r>
              <a:rPr lang="en-US" sz="5400" b="1" dirty="0" smtClean="0">
                <a:solidFill>
                  <a:schemeClr val="bg1"/>
                </a:solidFill>
                <a:latin typeface="Arial" charset="0"/>
                <a:ea typeface="Arial" charset="0"/>
                <a:cs typeface="Arial" charset="0"/>
              </a:rPr>
              <a:t>1</a:t>
            </a:r>
            <a:r>
              <a:rPr lang="en-US" sz="5400" b="1" baseline="30000" dirty="0" smtClean="0">
                <a:solidFill>
                  <a:schemeClr val="bg1"/>
                </a:solidFill>
                <a:latin typeface="Arial" charset="0"/>
                <a:ea typeface="Arial" charset="0"/>
                <a:cs typeface="Arial" charset="0"/>
              </a:rPr>
              <a:t>st</a:t>
            </a:r>
            <a:r>
              <a:rPr lang="en-US" sz="5400" b="1" dirty="0" smtClean="0">
                <a:solidFill>
                  <a:schemeClr val="bg1"/>
                </a:solidFill>
                <a:latin typeface="Arial" charset="0"/>
                <a:ea typeface="Arial" charset="0"/>
                <a:cs typeface="Arial" charset="0"/>
              </a:rPr>
              <a:t> Half and 2</a:t>
            </a:r>
            <a:r>
              <a:rPr lang="en-US" sz="5400" b="1" baseline="30000" dirty="0" smtClean="0">
                <a:solidFill>
                  <a:schemeClr val="bg1"/>
                </a:solidFill>
                <a:latin typeface="Arial" charset="0"/>
                <a:ea typeface="Arial" charset="0"/>
                <a:cs typeface="Arial" charset="0"/>
              </a:rPr>
              <a:t>nd</a:t>
            </a:r>
            <a:r>
              <a:rPr lang="en-US" sz="5400" b="1" dirty="0" smtClean="0">
                <a:solidFill>
                  <a:schemeClr val="bg1"/>
                </a:solidFill>
                <a:latin typeface="Arial" charset="0"/>
                <a:ea typeface="Arial" charset="0"/>
                <a:cs typeface="Arial" charset="0"/>
              </a:rPr>
              <a:t> Half</a:t>
            </a:r>
          </a:p>
          <a:p>
            <a:pPr algn="ctr"/>
            <a:r>
              <a:rPr lang="en-US" sz="5400" b="1" dirty="0" smtClean="0">
                <a:solidFill>
                  <a:schemeClr val="bg1"/>
                </a:solidFill>
                <a:latin typeface="Arial" charset="0"/>
                <a:ea typeface="Arial" charset="0"/>
                <a:cs typeface="Arial" charset="0"/>
              </a:rPr>
              <a:t>(</a:t>
            </a:r>
            <a:r>
              <a:rPr lang="en-US" sz="5400" b="1" dirty="0">
                <a:solidFill>
                  <a:schemeClr val="bg1"/>
                </a:solidFill>
                <a:latin typeface="Arial" charset="0"/>
                <a:ea typeface="Arial" charset="0"/>
                <a:cs typeface="Arial" charset="0"/>
              </a:rPr>
              <a:t>of Life and of Religion)</a:t>
            </a:r>
            <a:endParaRPr lang="en-US" sz="5400" dirty="0">
              <a:solidFill>
                <a:schemeClr val="bg1"/>
              </a:solidFill>
              <a:latin typeface="Arial" charset="0"/>
              <a:ea typeface="Arial" charset="0"/>
              <a:cs typeface="Arial" charset="0"/>
            </a:endParaRPr>
          </a:p>
          <a:p>
            <a:pPr algn="ctr"/>
            <a:endParaRPr lang="en-US" sz="5400" dirty="0">
              <a:solidFill>
                <a:schemeClr val="bg1"/>
              </a:solidFill>
              <a:latin typeface="Arial" charset="0"/>
              <a:ea typeface="Arial" charset="0"/>
              <a:cs typeface="Arial" charset="0"/>
            </a:endParaRPr>
          </a:p>
          <a:p>
            <a:pPr algn="ctr"/>
            <a:r>
              <a:rPr lang="en-US" sz="5400" b="1" dirty="0">
                <a:solidFill>
                  <a:schemeClr val="bg1"/>
                </a:solidFill>
                <a:latin typeface="Arial" charset="0"/>
                <a:ea typeface="Arial" charset="0"/>
                <a:cs typeface="Arial" charset="0"/>
              </a:rPr>
              <a:t>Jesus the Messiah</a:t>
            </a:r>
            <a:endParaRPr lang="en-US" sz="5400" dirty="0">
              <a:solidFill>
                <a:schemeClr val="bg1"/>
              </a:solidFill>
              <a:latin typeface="Arial" charset="0"/>
              <a:ea typeface="Arial" charset="0"/>
              <a:cs typeface="Arial" charset="0"/>
            </a:endParaRPr>
          </a:p>
          <a:p>
            <a:pPr algn="ctr"/>
            <a:r>
              <a:rPr lang="en-US" sz="5400" b="1" dirty="0">
                <a:solidFill>
                  <a:schemeClr val="bg1"/>
                </a:solidFill>
                <a:latin typeface="Arial" charset="0"/>
                <a:ea typeface="Arial" charset="0"/>
                <a:cs typeface="Arial" charset="0"/>
              </a:rPr>
              <a:t>and the Apostle </a:t>
            </a:r>
            <a:r>
              <a:rPr lang="en-US" sz="5400" b="1" dirty="0" smtClean="0">
                <a:solidFill>
                  <a:schemeClr val="bg1"/>
                </a:solidFill>
                <a:latin typeface="Arial" charset="0"/>
                <a:ea typeface="Arial" charset="0"/>
                <a:cs typeface="Arial" charset="0"/>
              </a:rPr>
              <a:t>Paul</a:t>
            </a:r>
          </a:p>
        </p:txBody>
      </p:sp>
    </p:spTree>
    <p:extLst>
      <p:ext uri="{BB962C8B-B14F-4D97-AF65-F5344CB8AC3E}">
        <p14:creationId xmlns:p14="http://schemas.microsoft.com/office/powerpoint/2010/main" val="1078942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79" y="129093"/>
            <a:ext cx="8778241" cy="5632311"/>
          </a:xfrm>
          <a:prstGeom prst="rect">
            <a:avLst/>
          </a:prstGeom>
        </p:spPr>
        <p:txBody>
          <a:bodyPr wrap="square">
            <a:spAutoFit/>
          </a:bodyPr>
          <a:lstStyle/>
          <a:p>
            <a:r>
              <a:rPr lang="en-US" sz="3600" dirty="0"/>
              <a:t>We cannot really get rid of the shadow; we can only expose its game—which is, in great part, to get rid of its effects. Or as it states in Ephesians, “Anything exposed to the light turns into light itself” (5:14). The cause of our unrecognized and fully operative evil is our egocentricity, not our weaknesses. Only those who are converted can say like Paul, “When I am weak, I am strong” (2 Corinthians 12:10). </a:t>
            </a:r>
            <a:r>
              <a:rPr lang="en-US" sz="3600" dirty="0"/>
              <a:t/>
            </a:r>
            <a:br>
              <a:rPr lang="en-US" sz="3600" dirty="0"/>
            </a:br>
            <a:endParaRPr lang="en-US" sz="3600" dirty="0"/>
          </a:p>
        </p:txBody>
      </p:sp>
    </p:spTree>
    <p:extLst>
      <p:ext uri="{BB962C8B-B14F-4D97-AF65-F5344CB8AC3E}">
        <p14:creationId xmlns:p14="http://schemas.microsoft.com/office/powerpoint/2010/main" val="56998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93927" y="-236665"/>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72121" y="86500"/>
            <a:ext cx="8767483" cy="5493812"/>
          </a:xfrm>
          <a:prstGeom prst="rect">
            <a:avLst/>
          </a:prstGeom>
        </p:spPr>
        <p:txBody>
          <a:bodyPr wrap="square">
            <a:spAutoFit/>
          </a:bodyPr>
          <a:lstStyle/>
          <a:p>
            <a:pPr algn="ctr">
              <a:lnSpc>
                <a:spcPct val="150000"/>
              </a:lnSpc>
            </a:pPr>
            <a:r>
              <a:rPr lang="en-US" sz="5400" b="1" dirty="0" smtClean="0">
                <a:solidFill>
                  <a:schemeClr val="bg1"/>
                </a:solidFill>
                <a:latin typeface="Arial" charset="0"/>
                <a:ea typeface="Arial" charset="0"/>
                <a:cs typeface="Arial" charset="0"/>
              </a:rPr>
              <a:t>Sin </a:t>
            </a:r>
            <a:r>
              <a:rPr lang="en-US" sz="5400" b="1" smtClean="0">
                <a:solidFill>
                  <a:schemeClr val="bg1"/>
                </a:solidFill>
                <a:latin typeface="Arial" charset="0"/>
                <a:ea typeface="Arial" charset="0"/>
                <a:cs typeface="Arial" charset="0"/>
              </a:rPr>
              <a:t>and Shadow</a:t>
            </a:r>
            <a:endParaRPr lang="en-US" sz="5400" b="1" dirty="0" smtClean="0">
              <a:solidFill>
                <a:schemeClr val="bg1"/>
              </a:solidFill>
              <a:latin typeface="Arial" charset="0"/>
              <a:ea typeface="Arial" charset="0"/>
              <a:cs typeface="Arial" charset="0"/>
            </a:endParaRPr>
          </a:p>
          <a:p>
            <a:pPr algn="ctr"/>
            <a:r>
              <a:rPr lang="en-US" sz="5400" b="1" dirty="0" smtClean="0">
                <a:solidFill>
                  <a:schemeClr val="bg1"/>
                </a:solidFill>
                <a:latin typeface="Arial" charset="0"/>
                <a:ea typeface="Arial" charset="0"/>
                <a:cs typeface="Arial" charset="0"/>
              </a:rPr>
              <a:t>1</a:t>
            </a:r>
            <a:r>
              <a:rPr lang="en-US" sz="5400" b="1" baseline="30000" dirty="0" smtClean="0">
                <a:solidFill>
                  <a:schemeClr val="bg1"/>
                </a:solidFill>
                <a:latin typeface="Arial" charset="0"/>
                <a:ea typeface="Arial" charset="0"/>
                <a:cs typeface="Arial" charset="0"/>
              </a:rPr>
              <a:t>st</a:t>
            </a:r>
            <a:r>
              <a:rPr lang="en-US" sz="5400" b="1" dirty="0" smtClean="0">
                <a:solidFill>
                  <a:schemeClr val="bg1"/>
                </a:solidFill>
                <a:latin typeface="Arial" charset="0"/>
                <a:ea typeface="Arial" charset="0"/>
                <a:cs typeface="Arial" charset="0"/>
              </a:rPr>
              <a:t> Half and 2</a:t>
            </a:r>
            <a:r>
              <a:rPr lang="en-US" sz="5400" b="1" baseline="30000" dirty="0" smtClean="0">
                <a:solidFill>
                  <a:schemeClr val="bg1"/>
                </a:solidFill>
                <a:latin typeface="Arial" charset="0"/>
                <a:ea typeface="Arial" charset="0"/>
                <a:cs typeface="Arial" charset="0"/>
              </a:rPr>
              <a:t>nd</a:t>
            </a:r>
            <a:r>
              <a:rPr lang="en-US" sz="5400" b="1" dirty="0" smtClean="0">
                <a:solidFill>
                  <a:schemeClr val="bg1"/>
                </a:solidFill>
                <a:latin typeface="Arial" charset="0"/>
                <a:ea typeface="Arial" charset="0"/>
                <a:cs typeface="Arial" charset="0"/>
              </a:rPr>
              <a:t> Half</a:t>
            </a:r>
          </a:p>
          <a:p>
            <a:pPr algn="ctr"/>
            <a:r>
              <a:rPr lang="en-US" sz="5400" b="1" dirty="0" smtClean="0">
                <a:solidFill>
                  <a:schemeClr val="bg1"/>
                </a:solidFill>
                <a:latin typeface="Arial" charset="0"/>
                <a:ea typeface="Arial" charset="0"/>
                <a:cs typeface="Arial" charset="0"/>
              </a:rPr>
              <a:t>(</a:t>
            </a:r>
            <a:r>
              <a:rPr lang="en-US" sz="5400" b="1" dirty="0">
                <a:solidFill>
                  <a:schemeClr val="bg1"/>
                </a:solidFill>
                <a:latin typeface="Arial" charset="0"/>
                <a:ea typeface="Arial" charset="0"/>
                <a:cs typeface="Arial" charset="0"/>
              </a:rPr>
              <a:t>of Life and of Religion)</a:t>
            </a:r>
            <a:endParaRPr lang="en-US" sz="5400" dirty="0">
              <a:solidFill>
                <a:schemeClr val="bg1"/>
              </a:solidFill>
              <a:latin typeface="Arial" charset="0"/>
              <a:ea typeface="Arial" charset="0"/>
              <a:cs typeface="Arial" charset="0"/>
            </a:endParaRPr>
          </a:p>
          <a:p>
            <a:pPr algn="ctr"/>
            <a:endParaRPr lang="en-US" sz="5400" dirty="0">
              <a:solidFill>
                <a:schemeClr val="bg1"/>
              </a:solidFill>
              <a:latin typeface="Arial" charset="0"/>
              <a:ea typeface="Arial" charset="0"/>
              <a:cs typeface="Arial" charset="0"/>
            </a:endParaRPr>
          </a:p>
          <a:p>
            <a:pPr algn="ctr"/>
            <a:r>
              <a:rPr lang="en-US" sz="5400" b="1" dirty="0">
                <a:solidFill>
                  <a:schemeClr val="bg1"/>
                </a:solidFill>
                <a:latin typeface="Arial" charset="0"/>
                <a:ea typeface="Arial" charset="0"/>
                <a:cs typeface="Arial" charset="0"/>
              </a:rPr>
              <a:t>Jesus the Messiah</a:t>
            </a:r>
            <a:endParaRPr lang="en-US" sz="5400" dirty="0">
              <a:solidFill>
                <a:schemeClr val="bg1"/>
              </a:solidFill>
              <a:latin typeface="Arial" charset="0"/>
              <a:ea typeface="Arial" charset="0"/>
              <a:cs typeface="Arial" charset="0"/>
            </a:endParaRPr>
          </a:p>
          <a:p>
            <a:pPr algn="ctr"/>
            <a:r>
              <a:rPr lang="en-US" sz="5400" b="1" dirty="0">
                <a:solidFill>
                  <a:schemeClr val="bg1"/>
                </a:solidFill>
                <a:latin typeface="Arial" charset="0"/>
                <a:ea typeface="Arial" charset="0"/>
                <a:cs typeface="Arial" charset="0"/>
              </a:rPr>
              <a:t>and the Apostle </a:t>
            </a:r>
            <a:r>
              <a:rPr lang="en-US" sz="5400" b="1" dirty="0" smtClean="0">
                <a:solidFill>
                  <a:schemeClr val="bg1"/>
                </a:solidFill>
                <a:latin typeface="Arial" charset="0"/>
                <a:ea typeface="Arial" charset="0"/>
                <a:cs typeface="Arial" charset="0"/>
              </a:rPr>
              <a:t>Paul</a:t>
            </a:r>
          </a:p>
        </p:txBody>
      </p:sp>
    </p:spTree>
    <p:extLst>
      <p:ext uri="{BB962C8B-B14F-4D97-AF65-F5344CB8AC3E}">
        <p14:creationId xmlns:p14="http://schemas.microsoft.com/office/powerpoint/2010/main" val="180334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82880" y="64549"/>
            <a:ext cx="8693533" cy="5632311"/>
          </a:xfrm>
          <a:prstGeom prst="rect">
            <a:avLst/>
          </a:prstGeom>
        </p:spPr>
        <p:txBody>
          <a:bodyPr wrap="square">
            <a:spAutoFit/>
          </a:bodyPr>
          <a:lstStyle/>
          <a:p>
            <a:r>
              <a:rPr lang="en-US" sz="3600" dirty="0">
                <a:solidFill>
                  <a:schemeClr val="bg1"/>
                </a:solidFill>
              </a:rPr>
              <a:t>So the Torah is holy; that is, the commandment is holy, just and good.</a:t>
            </a:r>
            <a:endParaRPr lang="en-US" sz="3600" dirty="0">
              <a:solidFill>
                <a:schemeClr val="bg1"/>
              </a:solidFill>
            </a:endParaRPr>
          </a:p>
          <a:p>
            <a:r>
              <a:rPr lang="en-US" sz="3600" dirty="0">
                <a:solidFill>
                  <a:schemeClr val="bg1"/>
                </a:solidFill>
              </a:rPr>
              <a:t/>
            </a:r>
            <a:br>
              <a:rPr lang="en-US" sz="3600" dirty="0">
                <a:solidFill>
                  <a:schemeClr val="bg1"/>
                </a:solidFill>
              </a:rPr>
            </a:br>
            <a:r>
              <a:rPr lang="en-US" sz="3600" dirty="0">
                <a:solidFill>
                  <a:schemeClr val="bg1"/>
                </a:solidFill>
              </a:rPr>
              <a:t>Then did something good become for me the source of death? Heaven forbid! Rather, it was sin working death in me through something good, so that sin might be clearly exposed as sin, so that sin through the commandment might come to be experienced as sinful beyond measure. </a:t>
            </a:r>
            <a:endParaRPr lang="en-US" sz="3600" dirty="0">
              <a:solidFill>
                <a:schemeClr val="bg1"/>
              </a:solidFill>
            </a:endParaRPr>
          </a:p>
        </p:txBody>
      </p:sp>
    </p:spTree>
    <p:extLst>
      <p:ext uri="{BB962C8B-B14F-4D97-AF65-F5344CB8AC3E}">
        <p14:creationId xmlns:p14="http://schemas.microsoft.com/office/powerpoint/2010/main" val="960044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82880" y="64549"/>
            <a:ext cx="8693533" cy="5078313"/>
          </a:xfrm>
          <a:prstGeom prst="rect">
            <a:avLst/>
          </a:prstGeom>
        </p:spPr>
        <p:txBody>
          <a:bodyPr wrap="square">
            <a:spAutoFit/>
          </a:bodyPr>
          <a:lstStyle/>
          <a:p>
            <a:r>
              <a:rPr lang="en-US" sz="3600" dirty="0" smtClean="0">
                <a:solidFill>
                  <a:schemeClr val="bg1"/>
                </a:solidFill>
              </a:rPr>
              <a:t>For </a:t>
            </a:r>
            <a:r>
              <a:rPr lang="en-US" sz="3600" dirty="0">
                <a:solidFill>
                  <a:schemeClr val="bg1"/>
                </a:solidFill>
              </a:rPr>
              <a:t>we know that the Torah is of the Spirit; but as for me, I am bound to the old nature, sold to sin as a slave. I don’t understand my own behavior — I don’t do what I want to do; instead, I do the very thing I hate! </a:t>
            </a:r>
            <a:endParaRPr lang="en-US" sz="3600" dirty="0" smtClean="0">
              <a:solidFill>
                <a:schemeClr val="bg1"/>
              </a:solidFill>
            </a:endParaRPr>
          </a:p>
          <a:p>
            <a:endParaRPr lang="en-US" sz="3600" dirty="0">
              <a:solidFill>
                <a:schemeClr val="bg1"/>
              </a:solidFill>
            </a:endParaRPr>
          </a:p>
          <a:p>
            <a:r>
              <a:rPr lang="en-US" sz="3600" dirty="0" smtClean="0">
                <a:solidFill>
                  <a:schemeClr val="bg1"/>
                </a:solidFill>
              </a:rPr>
              <a:t>Romans </a:t>
            </a:r>
            <a:r>
              <a:rPr lang="en-US" sz="3600" dirty="0">
                <a:solidFill>
                  <a:schemeClr val="bg1"/>
                </a:solidFill>
              </a:rPr>
              <a:t>7:12-15 (</a:t>
            </a:r>
            <a:r>
              <a:rPr lang="en-US" sz="3600" dirty="0" smtClean="0">
                <a:solidFill>
                  <a:schemeClr val="bg1"/>
                </a:solidFill>
              </a:rPr>
              <a:t>Complete Jewish Bible)</a:t>
            </a:r>
            <a:endParaRPr lang="en-US" sz="3600" dirty="0">
              <a:solidFill>
                <a:schemeClr val="bg1"/>
              </a:solidFill>
            </a:endParaRPr>
          </a:p>
          <a:p>
            <a:r>
              <a:rPr lang="en-US" sz="3600" dirty="0"/>
              <a:t/>
            </a:r>
            <a:br>
              <a:rPr lang="en-US" sz="3600" dirty="0"/>
            </a:br>
            <a:endParaRPr lang="en-US" sz="3600" dirty="0">
              <a:solidFill>
                <a:schemeClr val="bg1"/>
              </a:solidFill>
            </a:endParaRPr>
          </a:p>
        </p:txBody>
      </p:sp>
    </p:spTree>
    <p:extLst>
      <p:ext uri="{BB962C8B-B14F-4D97-AF65-F5344CB8AC3E}">
        <p14:creationId xmlns:p14="http://schemas.microsoft.com/office/powerpoint/2010/main" val="1107451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19" y="96819"/>
            <a:ext cx="8971877" cy="4524315"/>
          </a:xfrm>
          <a:prstGeom prst="rect">
            <a:avLst/>
          </a:prstGeom>
        </p:spPr>
        <p:txBody>
          <a:bodyPr wrap="square">
            <a:spAutoFit/>
          </a:bodyPr>
          <a:lstStyle/>
          <a:p>
            <a:pPr algn="ctr"/>
            <a:r>
              <a:rPr lang="en-US" sz="3600" dirty="0">
                <a:solidFill>
                  <a:srgbClr val="000000"/>
                </a:solidFill>
                <a:latin typeface="Arial" charset="0"/>
                <a:ea typeface="Arial" charset="0"/>
                <a:cs typeface="Arial" charset="0"/>
              </a:rPr>
              <a:t>The shadow self is not of itself evil; it just allows us to do evil without recognizing it as evil! In fact, we often believe that we’re doing something good. That’s the power of the shadow! That is why Jesus criticizes hypocrisy more than anything else. Jesus is never upset with sinners, but only with people who pretend they are not sinners</a:t>
            </a:r>
            <a:r>
              <a:rPr lang="en-US" sz="3600" dirty="0" smtClean="0">
                <a:solidFill>
                  <a:srgbClr val="000000"/>
                </a:solidFill>
                <a:latin typeface="Arial" charset="0"/>
                <a:ea typeface="Arial" charset="0"/>
                <a:cs typeface="Arial" charset="0"/>
              </a:rPr>
              <a:t>.</a:t>
            </a:r>
            <a:r>
              <a:rPr lang="mr-IN" sz="3600" dirty="0" smtClean="0">
                <a:solidFill>
                  <a:srgbClr val="000000"/>
                </a:solidFill>
                <a:latin typeface="Arial" charset="0"/>
                <a:ea typeface="Arial" charset="0"/>
                <a:cs typeface="Arial" charset="0"/>
              </a:rPr>
              <a:t>…</a:t>
            </a:r>
            <a:endParaRPr lang="en-US" sz="3600" dirty="0"/>
          </a:p>
        </p:txBody>
      </p:sp>
    </p:spTree>
    <p:extLst>
      <p:ext uri="{BB962C8B-B14F-4D97-AF65-F5344CB8AC3E}">
        <p14:creationId xmlns:p14="http://schemas.microsoft.com/office/powerpoint/2010/main" val="163311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19" y="96819"/>
            <a:ext cx="8681421" cy="5078313"/>
          </a:xfrm>
          <a:prstGeom prst="rect">
            <a:avLst/>
          </a:prstGeom>
        </p:spPr>
        <p:txBody>
          <a:bodyPr wrap="square">
            <a:spAutoFit/>
          </a:bodyPr>
          <a:lstStyle/>
          <a:p>
            <a:pPr algn="ctr"/>
            <a:r>
              <a:rPr lang="en-US" sz="3600" dirty="0" smtClean="0">
                <a:solidFill>
                  <a:srgbClr val="000000"/>
                </a:solidFill>
                <a:latin typeface="Arial" charset="0"/>
                <a:ea typeface="Arial" charset="0"/>
                <a:cs typeface="Arial" charset="0"/>
              </a:rPr>
              <a:t>.</a:t>
            </a:r>
            <a:r>
              <a:rPr lang="mr-IN" sz="3600" dirty="0" smtClean="0">
                <a:solidFill>
                  <a:srgbClr val="000000"/>
                </a:solidFill>
                <a:latin typeface="Arial" charset="0"/>
                <a:ea typeface="Arial" charset="0"/>
                <a:cs typeface="Arial" charset="0"/>
              </a:rPr>
              <a:t>…</a:t>
            </a:r>
            <a:r>
              <a:rPr lang="en-US" sz="3600" dirty="0" smtClean="0">
                <a:solidFill>
                  <a:srgbClr val="000000"/>
                </a:solidFill>
                <a:latin typeface="Arial" charset="0"/>
                <a:ea typeface="Arial" charset="0"/>
                <a:cs typeface="Arial" charset="0"/>
              </a:rPr>
              <a:t>religion </a:t>
            </a:r>
            <a:r>
              <a:rPr lang="en-US" sz="3600" dirty="0">
                <a:solidFill>
                  <a:srgbClr val="000000"/>
                </a:solidFill>
                <a:latin typeface="Arial" charset="0"/>
                <a:ea typeface="Arial" charset="0"/>
                <a:cs typeface="Arial" charset="0"/>
              </a:rPr>
              <a:t>often can’t see its own shadow and projects it elsewhere. Thus, the high degree of morally judgmental people among most religious groups, which allows them to remain untouched in their self-sufficiency, racism, militarism, and materialism. </a:t>
            </a:r>
            <a:endParaRPr lang="en-US" sz="3600" dirty="0" smtClean="0">
              <a:solidFill>
                <a:srgbClr val="000000"/>
              </a:solidFill>
              <a:latin typeface="Arial" charset="0"/>
              <a:ea typeface="Arial" charset="0"/>
              <a:cs typeface="Arial" charset="0"/>
            </a:endParaRPr>
          </a:p>
          <a:p>
            <a:pPr algn="ctr"/>
            <a:endParaRPr lang="en-US" sz="3600" dirty="0">
              <a:solidFill>
                <a:srgbClr val="000000"/>
              </a:solidFill>
              <a:latin typeface="Arial" charset="0"/>
              <a:ea typeface="Arial" charset="0"/>
              <a:cs typeface="Arial" charset="0"/>
            </a:endParaRPr>
          </a:p>
          <a:p>
            <a:pPr algn="ctr"/>
            <a:r>
              <a:rPr lang="en-US" sz="3600" dirty="0" smtClean="0">
                <a:solidFill>
                  <a:srgbClr val="000000"/>
                </a:solidFill>
                <a:latin typeface="Arial" charset="0"/>
                <a:ea typeface="Arial" charset="0"/>
                <a:cs typeface="Arial" charset="0"/>
              </a:rPr>
              <a:t>	</a:t>
            </a:r>
            <a:r>
              <a:rPr lang="en-US" sz="3600" dirty="0" smtClean="0">
                <a:solidFill>
                  <a:srgbClr val="000000"/>
                </a:solidFill>
                <a:latin typeface="Arial" charset="0"/>
              </a:rPr>
              <a:t>- </a:t>
            </a:r>
            <a:r>
              <a:rPr lang="en-US" sz="3600" dirty="0">
                <a:solidFill>
                  <a:srgbClr val="000000"/>
                </a:solidFill>
                <a:latin typeface="Arial" charset="0"/>
              </a:rPr>
              <a:t>Richard </a:t>
            </a:r>
            <a:r>
              <a:rPr lang="en-US" sz="3600" dirty="0" smtClean="0">
                <a:solidFill>
                  <a:srgbClr val="000000"/>
                </a:solidFill>
                <a:latin typeface="Arial" charset="0"/>
              </a:rPr>
              <a:t>Rohr</a:t>
            </a:r>
            <a:endParaRPr lang="en-US" sz="3600" dirty="0"/>
          </a:p>
        </p:txBody>
      </p:sp>
    </p:spTree>
    <p:extLst>
      <p:ext uri="{BB962C8B-B14F-4D97-AF65-F5344CB8AC3E}">
        <p14:creationId xmlns:p14="http://schemas.microsoft.com/office/powerpoint/2010/main" val="102427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290456" y="64549"/>
            <a:ext cx="8477450" cy="6186309"/>
          </a:xfrm>
          <a:prstGeom prst="rect">
            <a:avLst/>
          </a:prstGeom>
        </p:spPr>
        <p:txBody>
          <a:bodyPr wrap="square">
            <a:spAutoFit/>
          </a:bodyPr>
          <a:lstStyle/>
          <a:p>
            <a:r>
              <a:rPr lang="en-US" sz="3600" dirty="0">
                <a:solidFill>
                  <a:schemeClr val="bg1"/>
                </a:solidFill>
              </a:rPr>
              <a:t>“How terrible it will be for you Torah-teachers and church leaders! Hypocrites! You give to God a tenth of mint, dill, and cumin, but you forget about the more important matters of the Law: justice, peace, and faith. You ought to give a tenth but without forgetting about those more important matters. You blind guides! You filter out an ant but swallow a camel.</a:t>
            </a:r>
            <a:endParaRPr lang="en-US" sz="3600" dirty="0">
              <a:solidFill>
                <a:schemeClr val="bg1"/>
              </a:solidFill>
            </a:endParaRPr>
          </a:p>
          <a:p>
            <a:r>
              <a:rPr lang="en-US" sz="3600" dirty="0">
                <a:solidFill>
                  <a:schemeClr val="bg1"/>
                </a:solidFill>
              </a:rPr>
              <a:t/>
            </a:r>
            <a:br>
              <a:rPr lang="en-US" sz="3600" dirty="0">
                <a:solidFill>
                  <a:schemeClr val="bg1"/>
                </a:solidFill>
              </a:rPr>
            </a:br>
            <a:endParaRPr lang="en-US" sz="3600" dirty="0">
              <a:solidFill>
                <a:schemeClr val="bg1"/>
              </a:solidFill>
            </a:endParaRPr>
          </a:p>
        </p:txBody>
      </p:sp>
    </p:spTree>
    <p:extLst>
      <p:ext uri="{BB962C8B-B14F-4D97-AF65-F5344CB8AC3E}">
        <p14:creationId xmlns:p14="http://schemas.microsoft.com/office/powerpoint/2010/main" val="1896370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290456" y="64549"/>
            <a:ext cx="8681422" cy="3416320"/>
          </a:xfrm>
          <a:prstGeom prst="rect">
            <a:avLst/>
          </a:prstGeom>
        </p:spPr>
        <p:txBody>
          <a:bodyPr wrap="square">
            <a:spAutoFit/>
          </a:bodyPr>
          <a:lstStyle/>
          <a:p>
            <a:r>
              <a:rPr lang="en-US" sz="3600" dirty="0" smtClean="0">
                <a:solidFill>
                  <a:schemeClr val="bg1"/>
                </a:solidFill>
              </a:rPr>
              <a:t>“</a:t>
            </a:r>
            <a:r>
              <a:rPr lang="en-US" sz="3600" dirty="0">
                <a:solidFill>
                  <a:schemeClr val="bg1"/>
                </a:solidFill>
              </a:rPr>
              <a:t>Woe to you, scribes and Pharisees, hypocrites! For you clean the outside of the cup and of the dish, but inside they are full of robbery and self-indulgence. </a:t>
            </a:r>
            <a:endParaRPr lang="en-US" sz="3600" dirty="0" smtClean="0">
              <a:solidFill>
                <a:schemeClr val="bg1"/>
              </a:solidFill>
            </a:endParaRPr>
          </a:p>
          <a:p>
            <a:endParaRPr lang="en-US" sz="3600" dirty="0">
              <a:solidFill>
                <a:schemeClr val="bg1"/>
              </a:solidFill>
            </a:endParaRPr>
          </a:p>
          <a:p>
            <a:r>
              <a:rPr lang="en-US" sz="3600" dirty="0" smtClean="0">
                <a:solidFill>
                  <a:schemeClr val="bg1"/>
                </a:solidFill>
              </a:rPr>
              <a:t>Matthew 23:23-25 (combined translations)</a:t>
            </a:r>
            <a:endParaRPr lang="en-US" sz="3600" dirty="0">
              <a:solidFill>
                <a:schemeClr val="bg1"/>
              </a:solidFill>
            </a:endParaRPr>
          </a:p>
        </p:txBody>
      </p:sp>
    </p:spTree>
    <p:extLst>
      <p:ext uri="{BB962C8B-B14F-4D97-AF65-F5344CB8AC3E}">
        <p14:creationId xmlns:p14="http://schemas.microsoft.com/office/powerpoint/2010/main" val="415147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214" y="139850"/>
            <a:ext cx="8842786" cy="6863417"/>
          </a:xfrm>
          <a:prstGeom prst="rect">
            <a:avLst/>
          </a:prstGeom>
        </p:spPr>
        <p:txBody>
          <a:bodyPr wrap="square">
            <a:spAutoFit/>
          </a:bodyPr>
          <a:lstStyle/>
          <a:p>
            <a:r>
              <a:rPr lang="en-US" sz="3400" dirty="0">
                <a:solidFill>
                  <a:srgbClr val="000000"/>
                </a:solidFill>
                <a:latin typeface="Arial" charset="0"/>
              </a:rPr>
              <a:t>When Jesus does oppose human sinfulness, it is the sins of malice with which he has no patience; the sins of weakness are always patiently </a:t>
            </a:r>
            <a:r>
              <a:rPr lang="en-US" sz="3400" dirty="0" smtClean="0">
                <a:solidFill>
                  <a:srgbClr val="000000"/>
                </a:solidFill>
                <a:latin typeface="Arial" charset="0"/>
              </a:rPr>
              <a:t>healed</a:t>
            </a:r>
            <a:r>
              <a:rPr lang="mr-IN" sz="3400" dirty="0" smtClean="0">
                <a:solidFill>
                  <a:srgbClr val="000000"/>
                </a:solidFill>
                <a:latin typeface="Arial" charset="0"/>
              </a:rPr>
              <a:t>…</a:t>
            </a:r>
            <a:r>
              <a:rPr lang="en-US" sz="3400" dirty="0" smtClean="0">
                <a:solidFill>
                  <a:srgbClr val="000000"/>
                </a:solidFill>
                <a:latin typeface="Arial" charset="0"/>
              </a:rPr>
              <a:t>. Jesus </a:t>
            </a:r>
            <a:r>
              <a:rPr lang="en-US" sz="3400" dirty="0">
                <a:solidFill>
                  <a:srgbClr val="000000"/>
                </a:solidFill>
                <a:latin typeface="Arial" charset="0"/>
              </a:rPr>
              <a:t>and the prophets deal with the root cause, which is always our radical egocentricity. Our problem is not usually our shadow self nearly as much as our over-defended ego, which always sees, hates, and attacks its own faults in other people, and thus avoids its own conversion. </a:t>
            </a:r>
            <a:endParaRPr lang="en-US" sz="3400" dirty="0" smtClean="0">
              <a:solidFill>
                <a:srgbClr val="000000"/>
              </a:solidFill>
              <a:latin typeface="Arial" charset="0"/>
            </a:endParaRPr>
          </a:p>
          <a:p>
            <a:endParaRPr lang="en-US" sz="3200" dirty="0">
              <a:solidFill>
                <a:srgbClr val="000000"/>
              </a:solidFill>
              <a:latin typeface="Arial" charset="0"/>
            </a:endParaRPr>
          </a:p>
          <a:p>
            <a:r>
              <a:rPr lang="en-US" sz="3200" dirty="0" smtClean="0">
                <a:solidFill>
                  <a:srgbClr val="000000"/>
                </a:solidFill>
                <a:latin typeface="Arial" charset="0"/>
              </a:rPr>
              <a:t>- </a:t>
            </a:r>
            <a:r>
              <a:rPr lang="en-US" sz="3200" dirty="0">
                <a:solidFill>
                  <a:srgbClr val="000000"/>
                </a:solidFill>
                <a:latin typeface="Arial" charset="0"/>
              </a:rPr>
              <a:t>Richard Rohr</a:t>
            </a:r>
            <a:endParaRPr lang="en-US" sz="3200" dirty="0"/>
          </a:p>
          <a:p>
            <a:r>
              <a:rPr lang="en-US" dirty="0"/>
              <a:t/>
            </a:r>
            <a:br>
              <a:rPr lang="en-US" dirty="0"/>
            </a:br>
            <a:endParaRPr lang="en-US" dirty="0"/>
          </a:p>
        </p:txBody>
      </p:sp>
    </p:spTree>
    <p:extLst>
      <p:ext uri="{BB962C8B-B14F-4D97-AF65-F5344CB8AC3E}">
        <p14:creationId xmlns:p14="http://schemas.microsoft.com/office/powerpoint/2010/main" val="91436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79" y="129093"/>
            <a:ext cx="8778241" cy="6340197"/>
          </a:xfrm>
          <a:prstGeom prst="rect">
            <a:avLst/>
          </a:prstGeom>
        </p:spPr>
        <p:txBody>
          <a:bodyPr wrap="square">
            <a:spAutoFit/>
          </a:bodyPr>
          <a:lstStyle/>
          <a:p>
            <a:r>
              <a:rPr lang="en-US" sz="3400" dirty="0">
                <a:solidFill>
                  <a:srgbClr val="000000"/>
                </a:solidFill>
                <a:latin typeface="Arial" charset="0"/>
              </a:rPr>
              <a:t>On a cultural level, shadow means what our group, our tribe, our religion, our political party deems negative, out of bounds, to be shunned, to be improved, or to be punished. Behind every social oppression lurks a piece of group shadow whose members are exporting it onto others who are not of their tribe. When the shadow part is not faced, it goes unconscious and lives there. </a:t>
            </a:r>
            <a:endParaRPr lang="en-US" sz="3400" dirty="0" smtClean="0">
              <a:solidFill>
                <a:srgbClr val="000000"/>
              </a:solidFill>
              <a:latin typeface="Arial" charset="0"/>
            </a:endParaRPr>
          </a:p>
          <a:p>
            <a:r>
              <a:rPr lang="en-US" sz="3200" i="1" dirty="0">
                <a:solidFill>
                  <a:srgbClr val="000000"/>
                </a:solidFill>
                <a:latin typeface="Arial" charset="0"/>
              </a:rPr>
              <a:t>	</a:t>
            </a:r>
            <a:r>
              <a:rPr lang="en-US" sz="3200" i="1" dirty="0" smtClean="0">
                <a:solidFill>
                  <a:srgbClr val="000000"/>
                </a:solidFill>
                <a:latin typeface="Arial" charset="0"/>
              </a:rPr>
              <a:t>		</a:t>
            </a:r>
          </a:p>
          <a:p>
            <a:r>
              <a:rPr lang="en-US" sz="3200" i="1" dirty="0" smtClean="0">
                <a:solidFill>
                  <a:srgbClr val="000000"/>
                </a:solidFill>
                <a:latin typeface="Arial" charset="0"/>
              </a:rPr>
              <a:t>					-</a:t>
            </a:r>
            <a:r>
              <a:rPr lang="en-US" sz="3200" i="1" dirty="0">
                <a:solidFill>
                  <a:srgbClr val="000000"/>
                </a:solidFill>
                <a:latin typeface="Arial" charset="0"/>
              </a:rPr>
              <a:t>Ann Belford </a:t>
            </a:r>
            <a:r>
              <a:rPr lang="en-US" sz="3200" i="1" dirty="0" err="1">
                <a:solidFill>
                  <a:srgbClr val="000000"/>
                </a:solidFill>
                <a:latin typeface="Arial" charset="0"/>
              </a:rPr>
              <a:t>Ulanov</a:t>
            </a:r>
            <a:endParaRPr lang="en-US" sz="3200" dirty="0"/>
          </a:p>
          <a:p>
            <a:r>
              <a:rPr lang="en-US" dirty="0"/>
              <a:t/>
            </a:r>
            <a:br>
              <a:rPr lang="en-US" dirty="0"/>
            </a:br>
            <a:endParaRPr lang="en-US" dirty="0"/>
          </a:p>
        </p:txBody>
      </p:sp>
    </p:spTree>
    <p:extLst>
      <p:ext uri="{BB962C8B-B14F-4D97-AF65-F5344CB8AC3E}">
        <p14:creationId xmlns:p14="http://schemas.microsoft.com/office/powerpoint/2010/main" val="14067075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139305</TotalTime>
  <Words>537</Words>
  <Application>Microsoft Macintosh PowerPoint</Application>
  <PresentationFormat>On-screen Show (4:3)</PresentationFormat>
  <Paragraphs>53</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Calibri Light</vt:lpstr>
      <vt:lpstr>Mangal</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Renee Antrosio</dc:creator>
  <cp:lastModifiedBy>new.covenant.fellowship.cu@gmail.com</cp:lastModifiedBy>
  <cp:revision>102</cp:revision>
  <dcterms:created xsi:type="dcterms:W3CDTF">2018-12-16T12:40:02Z</dcterms:created>
  <dcterms:modified xsi:type="dcterms:W3CDTF">2023-07-08T21:50:51Z</dcterms:modified>
</cp:coreProperties>
</file>