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6" r:id="rId2"/>
    <p:sldId id="257" r:id="rId3"/>
    <p:sldId id="258" r:id="rId4"/>
    <p:sldId id="268" r:id="rId5"/>
    <p:sldId id="260" r:id="rId6"/>
    <p:sldId id="269" r:id="rId7"/>
    <p:sldId id="270" r:id="rId8"/>
    <p:sldId id="261" r:id="rId9"/>
    <p:sldId id="262" r:id="rId10"/>
    <p:sldId id="259" r:id="rId11"/>
    <p:sldId id="276" r:id="rId12"/>
    <p:sldId id="277" r:id="rId13"/>
    <p:sldId id="263" r:id="rId14"/>
    <p:sldId id="273" r:id="rId15"/>
    <p:sldId id="274"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119" d="100"/>
          <a:sy n="119" d="100"/>
        </p:scale>
        <p:origin x="7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D6520-C463-0A4C-80D7-B2FB5CBC290A}" type="datetimeFigureOut">
              <a:rPr lang="en-US" smtClean="0"/>
              <a:t>7/1/23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A50041-2E5B-0545-9368-6221542F9905}" type="slidenum">
              <a:rPr lang="en-US" smtClean="0"/>
              <a:t>‹#›</a:t>
            </a:fld>
            <a:endParaRPr lang="en-US"/>
          </a:p>
        </p:txBody>
      </p:sp>
    </p:spTree>
    <p:extLst>
      <p:ext uri="{BB962C8B-B14F-4D97-AF65-F5344CB8AC3E}">
        <p14:creationId xmlns:p14="http://schemas.microsoft.com/office/powerpoint/2010/main" val="1665324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a:t>
            </a:fld>
            <a:endParaRPr lang="en-US"/>
          </a:p>
        </p:txBody>
      </p:sp>
    </p:spTree>
    <p:extLst>
      <p:ext uri="{BB962C8B-B14F-4D97-AF65-F5344CB8AC3E}">
        <p14:creationId xmlns:p14="http://schemas.microsoft.com/office/powerpoint/2010/main" val="432245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11</a:t>
            </a:fld>
            <a:endParaRPr lang="en-US"/>
          </a:p>
        </p:txBody>
      </p:sp>
    </p:spTree>
    <p:extLst>
      <p:ext uri="{BB962C8B-B14F-4D97-AF65-F5344CB8AC3E}">
        <p14:creationId xmlns:p14="http://schemas.microsoft.com/office/powerpoint/2010/main" val="1370541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12</a:t>
            </a:fld>
            <a:endParaRPr lang="en-US"/>
          </a:p>
        </p:txBody>
      </p:sp>
    </p:spTree>
    <p:extLst>
      <p:ext uri="{BB962C8B-B14F-4D97-AF65-F5344CB8AC3E}">
        <p14:creationId xmlns:p14="http://schemas.microsoft.com/office/powerpoint/2010/main" val="1591912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13</a:t>
            </a:fld>
            <a:endParaRPr lang="en-US"/>
          </a:p>
        </p:txBody>
      </p:sp>
    </p:spTree>
    <p:extLst>
      <p:ext uri="{BB962C8B-B14F-4D97-AF65-F5344CB8AC3E}">
        <p14:creationId xmlns:p14="http://schemas.microsoft.com/office/powerpoint/2010/main" val="326265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14</a:t>
            </a:fld>
            <a:endParaRPr lang="en-US"/>
          </a:p>
        </p:txBody>
      </p:sp>
    </p:spTree>
    <p:extLst>
      <p:ext uri="{BB962C8B-B14F-4D97-AF65-F5344CB8AC3E}">
        <p14:creationId xmlns:p14="http://schemas.microsoft.com/office/powerpoint/2010/main" val="1469258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15</a:t>
            </a:fld>
            <a:endParaRPr lang="en-US"/>
          </a:p>
        </p:txBody>
      </p:sp>
    </p:spTree>
    <p:extLst>
      <p:ext uri="{BB962C8B-B14F-4D97-AF65-F5344CB8AC3E}">
        <p14:creationId xmlns:p14="http://schemas.microsoft.com/office/powerpoint/2010/main" val="1750510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16</a:t>
            </a:fld>
            <a:endParaRPr lang="en-US"/>
          </a:p>
        </p:txBody>
      </p:sp>
    </p:spTree>
    <p:extLst>
      <p:ext uri="{BB962C8B-B14F-4D97-AF65-F5344CB8AC3E}">
        <p14:creationId xmlns:p14="http://schemas.microsoft.com/office/powerpoint/2010/main" val="174060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2</a:t>
            </a:fld>
            <a:endParaRPr lang="en-US"/>
          </a:p>
        </p:txBody>
      </p:sp>
    </p:spTree>
    <p:extLst>
      <p:ext uri="{BB962C8B-B14F-4D97-AF65-F5344CB8AC3E}">
        <p14:creationId xmlns:p14="http://schemas.microsoft.com/office/powerpoint/2010/main" val="94893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3</a:t>
            </a:fld>
            <a:endParaRPr lang="en-US"/>
          </a:p>
        </p:txBody>
      </p:sp>
    </p:spTree>
    <p:extLst>
      <p:ext uri="{BB962C8B-B14F-4D97-AF65-F5344CB8AC3E}">
        <p14:creationId xmlns:p14="http://schemas.microsoft.com/office/powerpoint/2010/main" val="1424565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4</a:t>
            </a:fld>
            <a:endParaRPr lang="en-US"/>
          </a:p>
        </p:txBody>
      </p:sp>
    </p:spTree>
    <p:extLst>
      <p:ext uri="{BB962C8B-B14F-4D97-AF65-F5344CB8AC3E}">
        <p14:creationId xmlns:p14="http://schemas.microsoft.com/office/powerpoint/2010/main" val="1496423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5</a:t>
            </a:fld>
            <a:endParaRPr lang="en-US"/>
          </a:p>
        </p:txBody>
      </p:sp>
    </p:spTree>
    <p:extLst>
      <p:ext uri="{BB962C8B-B14F-4D97-AF65-F5344CB8AC3E}">
        <p14:creationId xmlns:p14="http://schemas.microsoft.com/office/powerpoint/2010/main" val="1352932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6</a:t>
            </a:fld>
            <a:endParaRPr lang="en-US"/>
          </a:p>
        </p:txBody>
      </p:sp>
    </p:spTree>
    <p:extLst>
      <p:ext uri="{BB962C8B-B14F-4D97-AF65-F5344CB8AC3E}">
        <p14:creationId xmlns:p14="http://schemas.microsoft.com/office/powerpoint/2010/main" val="1244448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8</a:t>
            </a:fld>
            <a:endParaRPr lang="en-US"/>
          </a:p>
        </p:txBody>
      </p:sp>
    </p:spTree>
    <p:extLst>
      <p:ext uri="{BB962C8B-B14F-4D97-AF65-F5344CB8AC3E}">
        <p14:creationId xmlns:p14="http://schemas.microsoft.com/office/powerpoint/2010/main" val="1793901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9</a:t>
            </a:fld>
            <a:endParaRPr lang="en-US"/>
          </a:p>
        </p:txBody>
      </p:sp>
    </p:spTree>
    <p:extLst>
      <p:ext uri="{BB962C8B-B14F-4D97-AF65-F5344CB8AC3E}">
        <p14:creationId xmlns:p14="http://schemas.microsoft.com/office/powerpoint/2010/main" val="334541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10</a:t>
            </a:fld>
            <a:endParaRPr lang="en-US"/>
          </a:p>
        </p:txBody>
      </p:sp>
    </p:spTree>
    <p:extLst>
      <p:ext uri="{BB962C8B-B14F-4D97-AF65-F5344CB8AC3E}">
        <p14:creationId xmlns:p14="http://schemas.microsoft.com/office/powerpoint/2010/main" val="2049482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87137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84500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8119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6855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E8EE70-C4F2-4DDD-9BBD-657AB975236D}" type="datetimeFigureOut">
              <a:rPr lang="en-US" smtClean="0"/>
              <a:t>7/1/23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52154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E8EE70-C4F2-4DDD-9BBD-657AB975236D}" type="datetimeFigureOut">
              <a:rPr lang="en-US" smtClean="0"/>
              <a:t>7/1/23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6031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E8EE70-C4F2-4DDD-9BBD-657AB975236D}" type="datetimeFigureOut">
              <a:rPr lang="en-US" smtClean="0"/>
              <a:t>7/1/23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1305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E8EE70-C4F2-4DDD-9BBD-657AB975236D}" type="datetimeFigureOut">
              <a:rPr lang="en-US" smtClean="0"/>
              <a:t>7/1/23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3963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8EE70-C4F2-4DDD-9BBD-657AB975236D}" type="datetimeFigureOut">
              <a:rPr lang="en-US" smtClean="0"/>
              <a:t>7/1/23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46232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7/1/23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4889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7/1/23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5635447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8EE70-C4F2-4DDD-9BBD-657AB975236D}" type="datetimeFigureOut">
              <a:rPr lang="en-US" smtClean="0"/>
              <a:t>7/1/23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C22C37-4A26-4B7C-9D7D-BD7250B12B3C}" type="slidenum">
              <a:rPr lang="en-US" smtClean="0"/>
              <a:t>‹#›</a:t>
            </a:fld>
            <a:endParaRPr lang="en-US"/>
          </a:p>
        </p:txBody>
      </p:sp>
    </p:spTree>
    <p:extLst>
      <p:ext uri="{BB962C8B-B14F-4D97-AF65-F5344CB8AC3E}">
        <p14:creationId xmlns:p14="http://schemas.microsoft.com/office/powerpoint/2010/main" val="3248253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93927" y="-236665"/>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72121" y="86500"/>
            <a:ext cx="8767483" cy="5770811"/>
          </a:xfrm>
          <a:prstGeom prst="rect">
            <a:avLst/>
          </a:prstGeom>
        </p:spPr>
        <p:txBody>
          <a:bodyPr wrap="square">
            <a:spAutoFit/>
          </a:bodyPr>
          <a:lstStyle/>
          <a:p>
            <a:pPr algn="ctr">
              <a:lnSpc>
                <a:spcPct val="150000"/>
              </a:lnSpc>
            </a:pPr>
            <a:r>
              <a:rPr lang="en-US" sz="5400" b="1" dirty="0" smtClean="0">
                <a:solidFill>
                  <a:schemeClr val="bg1"/>
                </a:solidFill>
                <a:latin typeface="Arial" charset="0"/>
                <a:ea typeface="Arial" charset="0"/>
                <a:cs typeface="Arial" charset="0"/>
              </a:rPr>
              <a:t>Staying Salty</a:t>
            </a:r>
          </a:p>
          <a:p>
            <a:endParaRPr lang="en-US" sz="2800" dirty="0" smtClean="0">
              <a:solidFill>
                <a:schemeClr val="bg1"/>
              </a:solidFill>
            </a:endParaRPr>
          </a:p>
          <a:p>
            <a:r>
              <a:rPr lang="en-US" sz="2800" dirty="0" smtClean="0">
                <a:solidFill>
                  <a:schemeClr val="bg1"/>
                </a:solidFill>
              </a:rPr>
              <a:t>“</a:t>
            </a:r>
            <a:r>
              <a:rPr lang="en-US" sz="2800" dirty="0">
                <a:solidFill>
                  <a:schemeClr val="bg1"/>
                </a:solidFill>
              </a:rPr>
              <a:t>You are the salt of the earth; but if the salt has become tasteless, how can it be made salty again? It is no longer good for anything, except to be thrown out and trampled underfoot by people</a:t>
            </a:r>
            <a:r>
              <a:rPr lang="en-US" sz="2800" dirty="0" smtClean="0">
                <a:solidFill>
                  <a:schemeClr val="bg1"/>
                </a:solidFill>
              </a:rPr>
              <a:t>. 		Matthew 5:13</a:t>
            </a:r>
            <a:endParaRPr lang="en-US" sz="2800" dirty="0">
              <a:solidFill>
                <a:schemeClr val="bg1"/>
              </a:solidFill>
            </a:endParaRPr>
          </a:p>
          <a:p>
            <a:r>
              <a:rPr lang="en-US" sz="2800" dirty="0">
                <a:solidFill>
                  <a:schemeClr val="bg1"/>
                </a:solidFill>
              </a:rPr>
              <a:t/>
            </a:r>
            <a:br>
              <a:rPr lang="en-US" sz="2800" dirty="0">
                <a:solidFill>
                  <a:schemeClr val="bg1"/>
                </a:solidFill>
              </a:rPr>
            </a:br>
            <a:r>
              <a:rPr lang="en-US" sz="2800" dirty="0" smtClean="0">
                <a:solidFill>
                  <a:schemeClr val="bg1"/>
                </a:solidFill>
              </a:rPr>
              <a:t>“Salt </a:t>
            </a:r>
            <a:r>
              <a:rPr lang="en-US" sz="2800" dirty="0">
                <a:solidFill>
                  <a:schemeClr val="bg1"/>
                </a:solidFill>
              </a:rPr>
              <a:t>is good; but if the salt becomes </a:t>
            </a:r>
            <a:r>
              <a:rPr lang="en-US" sz="2800" dirty="0" err="1">
                <a:solidFill>
                  <a:schemeClr val="bg1"/>
                </a:solidFill>
              </a:rPr>
              <a:t>unsalty</a:t>
            </a:r>
            <a:r>
              <a:rPr lang="en-US" sz="2800" dirty="0">
                <a:solidFill>
                  <a:schemeClr val="bg1"/>
                </a:solidFill>
              </a:rPr>
              <a:t>, with what will you make it salty again? Have salt in yourselves, and be at peace with one another.” </a:t>
            </a:r>
            <a:r>
              <a:rPr lang="en-US" sz="2800" dirty="0" smtClean="0">
                <a:solidFill>
                  <a:schemeClr val="bg1"/>
                </a:solidFill>
              </a:rPr>
              <a:t>	Mark 9:50</a:t>
            </a:r>
            <a:endParaRPr lang="en-US" sz="2800" b="1" dirty="0">
              <a:solidFill>
                <a:schemeClr val="bg1"/>
              </a:solidFill>
              <a:latin typeface="Arial" charset="0"/>
              <a:ea typeface="Arial" charset="0"/>
              <a:cs typeface="Arial" charset="0"/>
            </a:endParaRPr>
          </a:p>
          <a:p>
            <a:pPr algn="ctr"/>
            <a:endParaRPr lang="en-US" sz="3600" dirty="0">
              <a:solidFill>
                <a:schemeClr val="bg1"/>
              </a:solidFill>
            </a:endParaRPr>
          </a:p>
        </p:txBody>
      </p:sp>
    </p:spTree>
    <p:extLst>
      <p:ext uri="{BB962C8B-B14F-4D97-AF65-F5344CB8AC3E}">
        <p14:creationId xmlns:p14="http://schemas.microsoft.com/office/powerpoint/2010/main" val="1078942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86061" y="64549"/>
            <a:ext cx="8778241" cy="6370975"/>
          </a:xfrm>
          <a:prstGeom prst="rect">
            <a:avLst/>
          </a:prstGeom>
        </p:spPr>
        <p:txBody>
          <a:bodyPr wrap="square">
            <a:spAutoFit/>
          </a:bodyPr>
          <a:lstStyle/>
          <a:p>
            <a:r>
              <a:rPr lang="en-US" sz="3400" dirty="0">
                <a:solidFill>
                  <a:schemeClr val="bg1"/>
                </a:solidFill>
              </a:rPr>
              <a:t>The Egyptians urged the people to hurry and leave the land because they thought, We’ll all be dead. So the people picked up their bread dough before the yeast made it rise, with their bread pans wrapped in their robes on their shoulders. The Israelites did as Moses had told them and asked the Egyptians for their silver and gold jewelry as well as their clothing. The Lord made sure that the Egyptians were kind to the people so that they let them have whatever they asked for. And so they robbed the Egyptians. </a:t>
            </a:r>
            <a:endParaRPr lang="en-US" sz="3400" dirty="0" smtClean="0">
              <a:solidFill>
                <a:schemeClr val="bg1"/>
              </a:solidFill>
            </a:endParaRPr>
          </a:p>
          <a:p>
            <a:r>
              <a:rPr lang="en-US" sz="3400" dirty="0">
                <a:solidFill>
                  <a:schemeClr val="bg1"/>
                </a:solidFill>
              </a:rPr>
              <a:t>	</a:t>
            </a:r>
            <a:r>
              <a:rPr lang="en-US" sz="3400" dirty="0" smtClean="0">
                <a:solidFill>
                  <a:schemeClr val="bg1"/>
                </a:solidFill>
              </a:rPr>
              <a:t>				Ex</a:t>
            </a:r>
            <a:r>
              <a:rPr lang="en-US" sz="3400" dirty="0">
                <a:solidFill>
                  <a:schemeClr val="bg1"/>
                </a:solidFill>
              </a:rPr>
              <a:t>: </a:t>
            </a:r>
            <a:r>
              <a:rPr lang="en-US" sz="3400" dirty="0" smtClean="0">
                <a:solidFill>
                  <a:schemeClr val="bg1"/>
                </a:solidFill>
              </a:rPr>
              <a:t>12:33-35</a:t>
            </a:r>
            <a:endParaRPr lang="en-US" sz="3400" dirty="0">
              <a:solidFill>
                <a:schemeClr val="bg1"/>
              </a:solidFill>
            </a:endParaRPr>
          </a:p>
        </p:txBody>
      </p:sp>
    </p:spTree>
    <p:extLst>
      <p:ext uri="{BB962C8B-B14F-4D97-AF65-F5344CB8AC3E}">
        <p14:creationId xmlns:p14="http://schemas.microsoft.com/office/powerpoint/2010/main" val="286206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98784" y="64549"/>
            <a:ext cx="8825946" cy="6186309"/>
          </a:xfrm>
          <a:prstGeom prst="rect">
            <a:avLst/>
          </a:prstGeom>
        </p:spPr>
        <p:txBody>
          <a:bodyPr wrap="square">
            <a:spAutoFit/>
          </a:bodyPr>
          <a:lstStyle/>
          <a:p>
            <a:r>
              <a:rPr lang="en-US" sz="3600" dirty="0" smtClean="0">
                <a:solidFill>
                  <a:schemeClr val="bg1"/>
                </a:solidFill>
              </a:rPr>
              <a:t>But </a:t>
            </a:r>
            <a:r>
              <a:rPr lang="en-US" sz="3600" dirty="0">
                <a:solidFill>
                  <a:schemeClr val="bg1"/>
                </a:solidFill>
              </a:rPr>
              <a:t>I say to you that </a:t>
            </a:r>
            <a:r>
              <a:rPr lang="en-US" sz="3600" dirty="0" err="1">
                <a:solidFill>
                  <a:schemeClr val="bg1"/>
                </a:solidFill>
              </a:rPr>
              <a:t>Tyre</a:t>
            </a:r>
            <a:r>
              <a:rPr lang="en-US" sz="3600" dirty="0">
                <a:solidFill>
                  <a:schemeClr val="bg1"/>
                </a:solidFill>
              </a:rPr>
              <a:t> and Sidon will be better off on Judgment Day than you. And you, Capernaum, will you be honored by being raised up to heaven? No, you will be thrown down to the place of the dead. After all, if the miracles that were done among you had been done in Sodom, it would still be here today. But I say to you that it will be better for the land of Sodom on the Judgment Day than it will be for you.” </a:t>
            </a:r>
            <a:endParaRPr lang="en-US" sz="3600" dirty="0" smtClean="0">
              <a:solidFill>
                <a:schemeClr val="bg1"/>
              </a:solidFill>
            </a:endParaRPr>
          </a:p>
          <a:p>
            <a:r>
              <a:rPr lang="en-US" sz="3600" dirty="0" smtClean="0">
                <a:solidFill>
                  <a:schemeClr val="bg1"/>
                </a:solidFill>
              </a:rPr>
              <a:t>				Matthew 11:20-24</a:t>
            </a:r>
            <a:endParaRPr lang="en-US" sz="3600" dirty="0">
              <a:solidFill>
                <a:schemeClr val="bg1"/>
              </a:solidFill>
            </a:endParaRPr>
          </a:p>
        </p:txBody>
      </p:sp>
    </p:spTree>
    <p:extLst>
      <p:ext uri="{BB962C8B-B14F-4D97-AF65-F5344CB8AC3E}">
        <p14:creationId xmlns:p14="http://schemas.microsoft.com/office/powerpoint/2010/main" val="2124182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98784" y="64549"/>
            <a:ext cx="8825946" cy="6186309"/>
          </a:xfrm>
          <a:prstGeom prst="rect">
            <a:avLst/>
          </a:prstGeom>
        </p:spPr>
        <p:txBody>
          <a:bodyPr wrap="square">
            <a:spAutoFit/>
          </a:bodyPr>
          <a:lstStyle/>
          <a:p>
            <a:r>
              <a:rPr lang="en-US" sz="3600" dirty="0">
                <a:solidFill>
                  <a:schemeClr val="bg1"/>
                </a:solidFill>
              </a:rPr>
              <a:t>When you go into a house, say, ‘Peace!’ If the house is worthy, give it your blessing of peace. But if the house isn’t worthy, take back your blessing. If anyone refuses to welcome you or listen to your words, shake the dust off your feet as you leave that house or city. I assure you that it will be more bearable for the land of Sodom and Gomorrah on Judgment Day than it will be for that city.</a:t>
            </a:r>
          </a:p>
          <a:p>
            <a:r>
              <a:rPr lang="en-US" sz="3600" dirty="0">
                <a:solidFill>
                  <a:schemeClr val="bg1"/>
                </a:solidFill>
              </a:rPr>
              <a:t/>
            </a:r>
            <a:br>
              <a:rPr lang="en-US" sz="3600" dirty="0">
                <a:solidFill>
                  <a:schemeClr val="bg1"/>
                </a:solidFill>
              </a:rPr>
            </a:br>
            <a:r>
              <a:rPr lang="en-US" sz="3600" dirty="0">
                <a:solidFill>
                  <a:schemeClr val="bg1"/>
                </a:solidFill>
              </a:rPr>
              <a:t> </a:t>
            </a:r>
            <a:r>
              <a:rPr lang="en-US" sz="3600" dirty="0" smtClean="0">
                <a:solidFill>
                  <a:schemeClr val="bg1"/>
                </a:solidFill>
              </a:rPr>
              <a:t>				Matthew 10:12-15</a:t>
            </a:r>
            <a:endParaRPr lang="en-US" sz="3600" dirty="0">
              <a:solidFill>
                <a:schemeClr val="bg1"/>
              </a:solidFill>
            </a:endParaRPr>
          </a:p>
        </p:txBody>
      </p:sp>
    </p:spTree>
    <p:extLst>
      <p:ext uri="{BB962C8B-B14F-4D97-AF65-F5344CB8AC3E}">
        <p14:creationId xmlns:p14="http://schemas.microsoft.com/office/powerpoint/2010/main" val="1988372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18334" y="64549"/>
            <a:ext cx="9025666" cy="6586418"/>
          </a:xfrm>
          <a:prstGeom prst="rect">
            <a:avLst/>
          </a:prstGeom>
        </p:spPr>
        <p:txBody>
          <a:bodyPr wrap="square">
            <a:spAutoFit/>
          </a:bodyPr>
          <a:lstStyle/>
          <a:p>
            <a:r>
              <a:rPr lang="en-US" sz="3500" dirty="0" smtClean="0">
                <a:solidFill>
                  <a:schemeClr val="bg1"/>
                </a:solidFill>
              </a:rPr>
              <a:t>Jesus read from the scroll of Isaiah in Luke 4 </a:t>
            </a:r>
          </a:p>
          <a:p>
            <a:endParaRPr lang="en-US" sz="3500" i="1" dirty="0">
              <a:solidFill>
                <a:schemeClr val="bg1"/>
              </a:solidFill>
            </a:endParaRPr>
          </a:p>
          <a:p>
            <a:r>
              <a:rPr lang="en-US" sz="3500" i="1" dirty="0" smtClean="0">
                <a:solidFill>
                  <a:schemeClr val="bg1"/>
                </a:solidFill>
              </a:rPr>
              <a:t>The </a:t>
            </a:r>
            <a:r>
              <a:rPr lang="en-US" sz="3500" i="1" dirty="0">
                <a:solidFill>
                  <a:schemeClr val="bg1"/>
                </a:solidFill>
              </a:rPr>
              <a:t>Spirit of the Lord is upon me,</a:t>
            </a:r>
            <a:br>
              <a:rPr lang="en-US" sz="3500" i="1" dirty="0">
                <a:solidFill>
                  <a:schemeClr val="bg1"/>
                </a:solidFill>
              </a:rPr>
            </a:br>
            <a:r>
              <a:rPr lang="en-US" sz="3500" dirty="0">
                <a:solidFill>
                  <a:schemeClr val="bg1"/>
                </a:solidFill>
              </a:rPr>
              <a:t>    </a:t>
            </a:r>
            <a:r>
              <a:rPr lang="en-US" sz="3500" i="1" dirty="0">
                <a:solidFill>
                  <a:schemeClr val="bg1"/>
                </a:solidFill>
              </a:rPr>
              <a:t>because the Lord has anointed me</a:t>
            </a:r>
            <a:r>
              <a:rPr lang="en-US" sz="3500" dirty="0">
                <a:solidFill>
                  <a:schemeClr val="bg1"/>
                </a:solidFill>
              </a:rPr>
              <a:t>.</a:t>
            </a:r>
            <a:br>
              <a:rPr lang="en-US" sz="3500" dirty="0">
                <a:solidFill>
                  <a:schemeClr val="bg1"/>
                </a:solidFill>
              </a:rPr>
            </a:br>
            <a:r>
              <a:rPr lang="en-US" sz="3500" i="1" dirty="0">
                <a:solidFill>
                  <a:schemeClr val="bg1"/>
                </a:solidFill>
              </a:rPr>
              <a:t>He has sent me to preach good news to the poor,</a:t>
            </a:r>
            <a:br>
              <a:rPr lang="en-US" sz="3500" i="1" dirty="0">
                <a:solidFill>
                  <a:schemeClr val="bg1"/>
                </a:solidFill>
              </a:rPr>
            </a:br>
            <a:r>
              <a:rPr lang="en-US" sz="3500" dirty="0">
                <a:solidFill>
                  <a:schemeClr val="bg1"/>
                </a:solidFill>
              </a:rPr>
              <a:t>    </a:t>
            </a:r>
            <a:r>
              <a:rPr lang="en-US" sz="3500" i="1" dirty="0">
                <a:solidFill>
                  <a:schemeClr val="bg1"/>
                </a:solidFill>
              </a:rPr>
              <a:t>to proclaim release to the prisoners</a:t>
            </a:r>
            <a:br>
              <a:rPr lang="en-US" sz="3500" i="1" dirty="0">
                <a:solidFill>
                  <a:schemeClr val="bg1"/>
                </a:solidFill>
              </a:rPr>
            </a:br>
            <a:r>
              <a:rPr lang="en-US" sz="3500" dirty="0">
                <a:solidFill>
                  <a:schemeClr val="bg1"/>
                </a:solidFill>
              </a:rPr>
              <a:t>    </a:t>
            </a:r>
            <a:r>
              <a:rPr lang="en-US" sz="3500" i="1" dirty="0">
                <a:solidFill>
                  <a:schemeClr val="bg1"/>
                </a:solidFill>
              </a:rPr>
              <a:t>and recovery of sight to the blind,</a:t>
            </a:r>
            <a:br>
              <a:rPr lang="en-US" sz="3500" i="1" dirty="0">
                <a:solidFill>
                  <a:schemeClr val="bg1"/>
                </a:solidFill>
              </a:rPr>
            </a:br>
            <a:r>
              <a:rPr lang="en-US" sz="3500" dirty="0">
                <a:solidFill>
                  <a:schemeClr val="bg1"/>
                </a:solidFill>
              </a:rPr>
              <a:t>    </a:t>
            </a:r>
            <a:r>
              <a:rPr lang="en-US" sz="3500" i="1" dirty="0">
                <a:solidFill>
                  <a:schemeClr val="bg1"/>
                </a:solidFill>
              </a:rPr>
              <a:t>to liberate the oppressed,</a:t>
            </a:r>
            <a:r>
              <a:rPr lang="en-US" sz="3500" dirty="0">
                <a:solidFill>
                  <a:schemeClr val="bg1"/>
                </a:solidFill>
              </a:rPr>
              <a:t> </a:t>
            </a:r>
            <a:endParaRPr lang="en-US" sz="3500" dirty="0">
              <a:solidFill>
                <a:schemeClr val="bg1"/>
              </a:solidFill>
            </a:endParaRPr>
          </a:p>
          <a:p>
            <a:r>
              <a:rPr lang="en-US" sz="3500" i="1" dirty="0">
                <a:solidFill>
                  <a:schemeClr val="bg1"/>
                </a:solidFill>
              </a:rPr>
              <a:t>and to proclaim the year of the Lord’s favor</a:t>
            </a:r>
            <a:r>
              <a:rPr lang="en-US" sz="3500" i="1" dirty="0" smtClean="0">
                <a:solidFill>
                  <a:schemeClr val="bg1"/>
                </a:solidFill>
              </a:rPr>
              <a:t>.</a:t>
            </a:r>
          </a:p>
          <a:p>
            <a:r>
              <a:rPr lang="en-US" sz="3500" dirty="0" smtClean="0">
                <a:solidFill>
                  <a:schemeClr val="bg1"/>
                </a:solidFill>
              </a:rPr>
              <a:t>							</a:t>
            </a:r>
            <a:r>
              <a:rPr lang="en-US" sz="3400" dirty="0" smtClean="0">
                <a:solidFill>
                  <a:schemeClr val="bg1"/>
                </a:solidFill>
              </a:rPr>
              <a:t>Isaiah 61:1-2</a:t>
            </a:r>
          </a:p>
          <a:p>
            <a:r>
              <a:rPr lang="en-US" sz="3600" dirty="0">
                <a:solidFill>
                  <a:schemeClr val="bg1"/>
                </a:solidFill>
              </a:rPr>
              <a:t>“Today, this scripture has been fulfilled just as you heard it</a:t>
            </a:r>
            <a:r>
              <a:rPr lang="en-US" sz="3600" dirty="0" smtClean="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2075183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50607" y="64549"/>
            <a:ext cx="8832028" cy="6186309"/>
          </a:xfrm>
          <a:prstGeom prst="rect">
            <a:avLst/>
          </a:prstGeom>
        </p:spPr>
        <p:txBody>
          <a:bodyPr wrap="square">
            <a:spAutoFit/>
          </a:bodyPr>
          <a:lstStyle/>
          <a:p>
            <a:r>
              <a:rPr lang="en-US" sz="3600" dirty="0">
                <a:solidFill>
                  <a:schemeClr val="bg1"/>
                </a:solidFill>
              </a:rPr>
              <a:t>After Jesus finished presenting all his words among the people, he entered Capernaum. A centurion had a servant who was very important to him, but the servant was ill and about to die. When the centurion heard about Jesus, he sent some Jewish elders to Jesus to ask him to come and heal his servant. When they came to Jesus, they earnestly pleaded with Jesus. “He deserves to have you do this for him,” they said. “He loves our people and he built our synagogue for us.” </a:t>
            </a:r>
            <a:r>
              <a:rPr lang="en-US" sz="3600" dirty="0" smtClean="0">
                <a:solidFill>
                  <a:schemeClr val="bg1"/>
                </a:solidFill>
              </a:rPr>
              <a:t>     Luke </a:t>
            </a:r>
            <a:r>
              <a:rPr lang="en-US" sz="3600" dirty="0">
                <a:solidFill>
                  <a:schemeClr val="bg1"/>
                </a:solidFill>
              </a:rPr>
              <a:t>7:1-5 </a:t>
            </a:r>
            <a:endParaRPr lang="en-US" sz="3600" dirty="0">
              <a:solidFill>
                <a:schemeClr val="bg1"/>
              </a:solidFill>
            </a:endParaRPr>
          </a:p>
        </p:txBody>
      </p:sp>
    </p:spTree>
    <p:extLst>
      <p:ext uri="{BB962C8B-B14F-4D97-AF65-F5344CB8AC3E}">
        <p14:creationId xmlns:p14="http://schemas.microsoft.com/office/powerpoint/2010/main" val="2090456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50607" y="64549"/>
            <a:ext cx="8832028" cy="5078313"/>
          </a:xfrm>
          <a:prstGeom prst="rect">
            <a:avLst/>
          </a:prstGeom>
        </p:spPr>
        <p:txBody>
          <a:bodyPr wrap="square">
            <a:spAutoFit/>
          </a:bodyPr>
          <a:lstStyle/>
          <a:p>
            <a:r>
              <a:rPr lang="en-US" sz="3600" dirty="0" smtClean="0">
                <a:solidFill>
                  <a:schemeClr val="bg1"/>
                </a:solidFill>
              </a:rPr>
              <a:t>There </a:t>
            </a:r>
            <a:r>
              <a:rPr lang="en-US" sz="3600" dirty="0">
                <a:solidFill>
                  <a:schemeClr val="bg1"/>
                </a:solidFill>
              </a:rPr>
              <a:t>was a man in Caesarea named Cornelius, a centurion in the Italian Company. He and his whole household were pious, Gentile God-worshippers. He gave generously to those in need among the Jewish people and prayed to God constantly. One day at nearly three o’clock in the afternoon, he clearly saw an angel from God in a vision. The angel came to him and said, “Cornelius</a:t>
            </a:r>
            <a:r>
              <a:rPr lang="en-US" sz="3600" dirty="0" smtClean="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1204366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50607" y="64549"/>
            <a:ext cx="8832028" cy="4524315"/>
          </a:xfrm>
          <a:prstGeom prst="rect">
            <a:avLst/>
          </a:prstGeom>
        </p:spPr>
        <p:txBody>
          <a:bodyPr wrap="square">
            <a:spAutoFit/>
          </a:bodyPr>
          <a:lstStyle/>
          <a:p>
            <a:r>
              <a:rPr lang="en-US" sz="3600" dirty="0" smtClean="0">
                <a:solidFill>
                  <a:schemeClr val="bg1"/>
                </a:solidFill>
              </a:rPr>
              <a:t>Startled</a:t>
            </a:r>
            <a:r>
              <a:rPr lang="en-US" sz="3600" dirty="0">
                <a:solidFill>
                  <a:schemeClr val="bg1"/>
                </a:solidFill>
              </a:rPr>
              <a:t>, he stared at the angel and replied, “What is it, Lord?”</a:t>
            </a:r>
            <a:endParaRPr lang="en-US" sz="3600" dirty="0">
              <a:solidFill>
                <a:schemeClr val="bg1"/>
              </a:solidFill>
            </a:endParaRPr>
          </a:p>
          <a:p>
            <a:r>
              <a:rPr lang="en-US" sz="3600" dirty="0">
                <a:solidFill>
                  <a:schemeClr val="bg1"/>
                </a:solidFill>
              </a:rPr>
              <a:t/>
            </a:r>
            <a:br>
              <a:rPr lang="en-US" sz="3600" dirty="0">
                <a:solidFill>
                  <a:schemeClr val="bg1"/>
                </a:solidFill>
              </a:rPr>
            </a:br>
            <a:r>
              <a:rPr lang="en-US" sz="3600" dirty="0">
                <a:solidFill>
                  <a:schemeClr val="bg1"/>
                </a:solidFill>
              </a:rPr>
              <a:t>The angel said, “Your prayers and your compassionate acts are like a memorial offering to God. Send messengers to Joppa at once and summon a certain Simon, the one known as Peter</a:t>
            </a:r>
            <a:r>
              <a:rPr lang="en-US" sz="3600" dirty="0" smtClean="0">
                <a:solidFill>
                  <a:schemeClr val="bg1"/>
                </a:solidFill>
              </a:rPr>
              <a:t>. 			Acts </a:t>
            </a:r>
            <a:r>
              <a:rPr lang="en-US" sz="3600" dirty="0">
                <a:solidFill>
                  <a:schemeClr val="bg1"/>
                </a:solidFill>
              </a:rPr>
              <a:t>10:1-5</a:t>
            </a:r>
          </a:p>
        </p:txBody>
      </p:sp>
    </p:spTree>
    <p:extLst>
      <p:ext uri="{BB962C8B-B14F-4D97-AF65-F5344CB8AC3E}">
        <p14:creationId xmlns:p14="http://schemas.microsoft.com/office/powerpoint/2010/main" val="1408419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92766" y="64549"/>
            <a:ext cx="9051234" cy="5632311"/>
          </a:xfrm>
          <a:prstGeom prst="rect">
            <a:avLst/>
          </a:prstGeom>
        </p:spPr>
        <p:txBody>
          <a:bodyPr wrap="square">
            <a:spAutoFit/>
          </a:bodyPr>
          <a:lstStyle/>
          <a:p>
            <a:pPr algn="ctr"/>
            <a:r>
              <a:rPr lang="en-US" sz="3600" dirty="0" smtClean="0">
                <a:latin typeface="Arial" charset="0"/>
                <a:ea typeface="Arial" charset="0"/>
                <a:cs typeface="Arial" charset="0"/>
              </a:rPr>
              <a:t>Separation from God</a:t>
            </a:r>
          </a:p>
          <a:p>
            <a:pPr algn="ctr"/>
            <a:endParaRPr lang="en-US" sz="3600" dirty="0">
              <a:latin typeface="Arial" charset="0"/>
              <a:ea typeface="Arial" charset="0"/>
              <a:cs typeface="Arial" charset="0"/>
            </a:endParaRPr>
          </a:p>
          <a:p>
            <a:pPr algn="ctr"/>
            <a:r>
              <a:rPr lang="en-US" sz="3600" dirty="0" smtClean="0">
                <a:latin typeface="Arial" charset="0"/>
                <a:ea typeface="Arial" charset="0"/>
                <a:cs typeface="Arial" charset="0"/>
              </a:rPr>
              <a:t>OR</a:t>
            </a:r>
          </a:p>
          <a:p>
            <a:pPr algn="ctr"/>
            <a:endParaRPr lang="en-US" sz="3600" dirty="0">
              <a:latin typeface="Arial" charset="0"/>
              <a:ea typeface="Arial" charset="0"/>
              <a:cs typeface="Arial" charset="0"/>
            </a:endParaRPr>
          </a:p>
          <a:p>
            <a:pPr algn="ctr"/>
            <a:r>
              <a:rPr lang="en-US" sz="3600" dirty="0" smtClean="0">
                <a:latin typeface="Arial" charset="0"/>
                <a:ea typeface="Arial" charset="0"/>
                <a:cs typeface="Arial" charset="0"/>
              </a:rPr>
              <a:t>“Unbelief </a:t>
            </a:r>
            <a:r>
              <a:rPr lang="en-US" sz="3600" dirty="0">
                <a:latin typeface="Arial" charset="0"/>
                <a:ea typeface="Arial" charset="0"/>
                <a:cs typeface="Arial" charset="0"/>
              </a:rPr>
              <a:t>or disobedience </a:t>
            </a:r>
            <a:endParaRPr lang="en-US" sz="3600" dirty="0" smtClean="0">
              <a:latin typeface="Arial" charset="0"/>
              <a:ea typeface="Arial" charset="0"/>
              <a:cs typeface="Arial" charset="0"/>
            </a:endParaRPr>
          </a:p>
          <a:p>
            <a:pPr algn="ctr"/>
            <a:r>
              <a:rPr lang="en-US" sz="3600" dirty="0" smtClean="0">
                <a:latin typeface="Arial" charset="0"/>
                <a:ea typeface="Arial" charset="0"/>
                <a:cs typeface="Arial" charset="0"/>
              </a:rPr>
              <a:t>in </a:t>
            </a:r>
            <a:r>
              <a:rPr lang="en-US" sz="3600" dirty="0">
                <a:latin typeface="Arial" charset="0"/>
                <a:ea typeface="Arial" charset="0"/>
                <a:cs typeface="Arial" charset="0"/>
              </a:rPr>
              <a:t>thought, desire, word or deed; </a:t>
            </a:r>
            <a:endParaRPr lang="en-US" sz="3600" dirty="0" smtClean="0">
              <a:latin typeface="Arial" charset="0"/>
              <a:ea typeface="Arial" charset="0"/>
              <a:cs typeface="Arial" charset="0"/>
            </a:endParaRPr>
          </a:p>
          <a:p>
            <a:pPr algn="ctr"/>
            <a:r>
              <a:rPr lang="en-US" sz="3600" dirty="0" smtClean="0">
                <a:latin typeface="Arial" charset="0"/>
                <a:ea typeface="Arial" charset="0"/>
                <a:cs typeface="Arial" charset="0"/>
              </a:rPr>
              <a:t>whereby </a:t>
            </a:r>
            <a:r>
              <a:rPr lang="en-US" sz="3600" dirty="0">
                <a:latin typeface="Arial" charset="0"/>
                <a:ea typeface="Arial" charset="0"/>
                <a:cs typeface="Arial" charset="0"/>
              </a:rPr>
              <a:t>evil is done or good neglected.” </a:t>
            </a:r>
            <a:endParaRPr lang="en-US" sz="3600" dirty="0" smtClean="0">
              <a:latin typeface="Arial" charset="0"/>
              <a:ea typeface="Arial" charset="0"/>
              <a:cs typeface="Arial" charset="0"/>
            </a:endParaRPr>
          </a:p>
          <a:p>
            <a:endParaRPr lang="en-US" sz="3600" dirty="0">
              <a:latin typeface="Arial" charset="0"/>
              <a:ea typeface="Arial" charset="0"/>
              <a:cs typeface="Arial" charset="0"/>
            </a:endParaRPr>
          </a:p>
          <a:p>
            <a:r>
              <a:rPr lang="en-US" sz="3600" dirty="0" smtClean="0">
                <a:latin typeface="Arial" charset="0"/>
                <a:ea typeface="Arial" charset="0"/>
                <a:cs typeface="Arial" charset="0"/>
              </a:rPr>
              <a:t>-</a:t>
            </a:r>
            <a:r>
              <a:rPr lang="en-US" sz="3600" dirty="0">
                <a:latin typeface="Arial" charset="0"/>
                <a:ea typeface="Arial" charset="0"/>
                <a:cs typeface="Arial" charset="0"/>
              </a:rPr>
              <a:t>Evangelical </a:t>
            </a:r>
            <a:r>
              <a:rPr lang="en-US" sz="3600" dirty="0" smtClean="0">
                <a:latin typeface="Arial" charset="0"/>
                <a:ea typeface="Arial" charset="0"/>
                <a:cs typeface="Arial" charset="0"/>
              </a:rPr>
              <a:t>Catechism</a:t>
            </a:r>
          </a:p>
          <a:p>
            <a:r>
              <a:rPr lang="en-US" sz="3600" dirty="0" smtClean="0">
                <a:latin typeface="Arial" charset="0"/>
                <a:ea typeface="Arial" charset="0"/>
                <a:cs typeface="Arial" charset="0"/>
              </a:rPr>
              <a:t>United </a:t>
            </a:r>
            <a:r>
              <a:rPr lang="en-US" sz="3600" dirty="0">
                <a:latin typeface="Arial" charset="0"/>
                <a:ea typeface="Arial" charset="0"/>
                <a:cs typeface="Arial" charset="0"/>
              </a:rPr>
              <a:t>Church of Christ</a:t>
            </a:r>
            <a:endParaRPr lang="en-US" sz="2200"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4145596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285419" y="183818"/>
            <a:ext cx="8590994" cy="5078313"/>
          </a:xfrm>
          <a:prstGeom prst="rect">
            <a:avLst/>
          </a:prstGeom>
        </p:spPr>
        <p:txBody>
          <a:bodyPr wrap="square">
            <a:spAutoFit/>
          </a:bodyPr>
          <a:lstStyle/>
          <a:p>
            <a:r>
              <a:rPr lang="en-US" sz="3600" dirty="0">
                <a:solidFill>
                  <a:schemeClr val="bg1"/>
                </a:solidFill>
              </a:rPr>
              <a:t>Then Jesus began to scold the cities where he had done his greatest miracles because they didn’t change their hearts and lives. “How terrible it will be for you, </a:t>
            </a:r>
            <a:r>
              <a:rPr lang="en-US" sz="3600" dirty="0" err="1">
                <a:solidFill>
                  <a:schemeClr val="bg1"/>
                </a:solidFill>
              </a:rPr>
              <a:t>Chorazin</a:t>
            </a:r>
            <a:r>
              <a:rPr lang="en-US" sz="3600" dirty="0">
                <a:solidFill>
                  <a:schemeClr val="bg1"/>
                </a:solidFill>
              </a:rPr>
              <a:t>! How terrible it will be for you, Bethsaida! For if the miracles done among you had been done in </a:t>
            </a:r>
            <a:r>
              <a:rPr lang="en-US" sz="3600" dirty="0" err="1">
                <a:solidFill>
                  <a:schemeClr val="bg1"/>
                </a:solidFill>
              </a:rPr>
              <a:t>Tyre</a:t>
            </a:r>
            <a:r>
              <a:rPr lang="en-US" sz="3600" dirty="0">
                <a:solidFill>
                  <a:schemeClr val="bg1"/>
                </a:solidFill>
              </a:rPr>
              <a:t> and Sidon, they would have changed their hearts and lives and put on funeral clothes and ashes a long time ago. </a:t>
            </a:r>
            <a:endParaRPr lang="en-US" sz="3600" dirty="0">
              <a:solidFill>
                <a:schemeClr val="bg1"/>
              </a:solidFill>
            </a:endParaRPr>
          </a:p>
        </p:txBody>
      </p:sp>
    </p:spTree>
    <p:extLst>
      <p:ext uri="{BB962C8B-B14F-4D97-AF65-F5344CB8AC3E}">
        <p14:creationId xmlns:p14="http://schemas.microsoft.com/office/powerpoint/2010/main" val="960044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98784" y="64549"/>
            <a:ext cx="8825946" cy="6186309"/>
          </a:xfrm>
          <a:prstGeom prst="rect">
            <a:avLst/>
          </a:prstGeom>
        </p:spPr>
        <p:txBody>
          <a:bodyPr wrap="square">
            <a:spAutoFit/>
          </a:bodyPr>
          <a:lstStyle/>
          <a:p>
            <a:r>
              <a:rPr lang="en-US" sz="3600" dirty="0" smtClean="0">
                <a:solidFill>
                  <a:schemeClr val="bg1"/>
                </a:solidFill>
              </a:rPr>
              <a:t>But </a:t>
            </a:r>
            <a:r>
              <a:rPr lang="en-US" sz="3600" dirty="0">
                <a:solidFill>
                  <a:schemeClr val="bg1"/>
                </a:solidFill>
              </a:rPr>
              <a:t>I say to you that </a:t>
            </a:r>
            <a:r>
              <a:rPr lang="en-US" sz="3600" dirty="0" err="1">
                <a:solidFill>
                  <a:schemeClr val="bg1"/>
                </a:solidFill>
              </a:rPr>
              <a:t>Tyre</a:t>
            </a:r>
            <a:r>
              <a:rPr lang="en-US" sz="3600" dirty="0">
                <a:solidFill>
                  <a:schemeClr val="bg1"/>
                </a:solidFill>
              </a:rPr>
              <a:t> and Sidon will be better off on Judgment Day than you. And you, Capernaum, will you be honored by being raised up to heaven? No, you will be thrown down to the place of the dead. After all, if the miracles that were done among you had been done in Sodom, it would still be here today. But I say to you that it will be better for the land of Sodom on the Judgment Day than it will be for you.” </a:t>
            </a:r>
            <a:endParaRPr lang="en-US" sz="3600" dirty="0" smtClean="0">
              <a:solidFill>
                <a:schemeClr val="bg1"/>
              </a:solidFill>
            </a:endParaRPr>
          </a:p>
          <a:p>
            <a:r>
              <a:rPr lang="en-US" sz="3600" dirty="0" smtClean="0">
                <a:solidFill>
                  <a:schemeClr val="bg1"/>
                </a:solidFill>
              </a:rPr>
              <a:t>				Matthew 11:20-24</a:t>
            </a:r>
            <a:endParaRPr lang="en-US" sz="3600" dirty="0">
              <a:solidFill>
                <a:schemeClr val="bg1"/>
              </a:solidFill>
            </a:endParaRPr>
          </a:p>
        </p:txBody>
      </p:sp>
    </p:spTree>
    <p:extLst>
      <p:ext uri="{BB962C8B-B14F-4D97-AF65-F5344CB8AC3E}">
        <p14:creationId xmlns:p14="http://schemas.microsoft.com/office/powerpoint/2010/main" val="189637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225288" y="64549"/>
            <a:ext cx="8918712" cy="6186309"/>
          </a:xfrm>
          <a:prstGeom prst="rect">
            <a:avLst/>
          </a:prstGeom>
        </p:spPr>
        <p:txBody>
          <a:bodyPr wrap="square">
            <a:spAutoFit/>
          </a:bodyPr>
          <a:lstStyle/>
          <a:p>
            <a:r>
              <a:rPr lang="en-US" sz="3600" dirty="0">
                <a:solidFill>
                  <a:schemeClr val="bg1"/>
                </a:solidFill>
              </a:rPr>
              <a:t>11 ‘As a complaint against you, we brush off the dust of your city that has collected on our feet. But know this: God’s kingdom has come to you.’ </a:t>
            </a:r>
            <a:r>
              <a:rPr lang="en-US" sz="3600" b="1" dirty="0">
                <a:solidFill>
                  <a:schemeClr val="bg1"/>
                </a:solidFill>
              </a:rPr>
              <a:t>12 I assure you that Sodom will be better off on Judgment Day than that city.</a:t>
            </a:r>
            <a:endParaRPr lang="en-US" sz="3600" dirty="0">
              <a:solidFill>
                <a:schemeClr val="bg1"/>
              </a:solidFill>
            </a:endParaRPr>
          </a:p>
          <a:p>
            <a:r>
              <a:rPr lang="en-US" sz="3600" dirty="0">
                <a:solidFill>
                  <a:schemeClr val="bg1"/>
                </a:solidFill>
              </a:rPr>
              <a:t/>
            </a:r>
            <a:br>
              <a:rPr lang="en-US" sz="3600" dirty="0">
                <a:solidFill>
                  <a:schemeClr val="bg1"/>
                </a:solidFill>
              </a:rPr>
            </a:br>
            <a:r>
              <a:rPr lang="en-US" sz="3600" b="1" dirty="0">
                <a:solidFill>
                  <a:schemeClr val="bg1"/>
                </a:solidFill>
              </a:rPr>
              <a:t>13 “How terrible it will be for you, </a:t>
            </a:r>
            <a:r>
              <a:rPr lang="en-US" sz="3600" b="1" dirty="0" err="1">
                <a:solidFill>
                  <a:schemeClr val="bg1"/>
                </a:solidFill>
              </a:rPr>
              <a:t>Chorazin</a:t>
            </a:r>
            <a:r>
              <a:rPr lang="en-US" sz="3600" b="1" dirty="0">
                <a:solidFill>
                  <a:schemeClr val="bg1"/>
                </a:solidFill>
              </a:rPr>
              <a:t>. How terrible it will be for you, Bethsaida. If the miracles done among you had been done in </a:t>
            </a:r>
            <a:r>
              <a:rPr lang="en-US" sz="3600" b="1" dirty="0" err="1">
                <a:solidFill>
                  <a:schemeClr val="bg1"/>
                </a:solidFill>
              </a:rPr>
              <a:t>Tyre</a:t>
            </a:r>
            <a:r>
              <a:rPr lang="en-US" sz="3600" b="1" dirty="0">
                <a:solidFill>
                  <a:schemeClr val="bg1"/>
                </a:solidFill>
              </a:rPr>
              <a:t> and Sidon, they would have changed their hearts and lives long ago. </a:t>
            </a:r>
            <a:endParaRPr lang="en-US" sz="3600" dirty="0">
              <a:solidFill>
                <a:schemeClr val="bg1"/>
              </a:solidFill>
            </a:endParaRPr>
          </a:p>
        </p:txBody>
      </p:sp>
    </p:spTree>
    <p:extLst>
      <p:ext uri="{BB962C8B-B14F-4D97-AF65-F5344CB8AC3E}">
        <p14:creationId xmlns:p14="http://schemas.microsoft.com/office/powerpoint/2010/main" val="1142628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59026" y="64549"/>
            <a:ext cx="8746435" cy="5078313"/>
          </a:xfrm>
          <a:prstGeom prst="rect">
            <a:avLst/>
          </a:prstGeom>
        </p:spPr>
        <p:txBody>
          <a:bodyPr wrap="square">
            <a:spAutoFit/>
          </a:bodyPr>
          <a:lstStyle/>
          <a:p>
            <a:r>
              <a:rPr lang="en-US" sz="3600" b="1" smtClean="0">
                <a:solidFill>
                  <a:schemeClr val="bg1"/>
                </a:solidFill>
              </a:rPr>
              <a:t>They </a:t>
            </a:r>
            <a:r>
              <a:rPr lang="en-US" sz="3600" b="1" dirty="0">
                <a:solidFill>
                  <a:schemeClr val="bg1"/>
                </a:solidFill>
              </a:rPr>
              <a:t>would have sat around in funeral clothes and ashes. 14 But </a:t>
            </a:r>
            <a:r>
              <a:rPr lang="en-US" sz="3600" b="1" dirty="0" err="1">
                <a:solidFill>
                  <a:schemeClr val="bg1"/>
                </a:solidFill>
              </a:rPr>
              <a:t>Tyre</a:t>
            </a:r>
            <a:r>
              <a:rPr lang="en-US" sz="3600" b="1" dirty="0">
                <a:solidFill>
                  <a:schemeClr val="bg1"/>
                </a:solidFill>
              </a:rPr>
              <a:t> and Sidon will be better off at the judgment than you. 15 And you, Capernaum, will you be honored by being raised up to heaven? No, you will be cast down to the place of the dead.</a:t>
            </a:r>
            <a:r>
              <a:rPr lang="en-US" sz="3600" dirty="0">
                <a:solidFill>
                  <a:schemeClr val="bg1"/>
                </a:solidFill>
              </a:rPr>
              <a:t> 16 Whoever listens to you listens to me. Whoever rejects you rejects me. Whoever rejects me rejects the one who sent me</a:t>
            </a:r>
            <a:r>
              <a:rPr lang="en-US" sz="3600" dirty="0" smtClean="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1945037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942" y="129092"/>
            <a:ext cx="8724452" cy="5693866"/>
          </a:xfrm>
          <a:prstGeom prst="rect">
            <a:avLst/>
          </a:prstGeom>
          <a:noFill/>
        </p:spPr>
        <p:txBody>
          <a:bodyPr wrap="square" rtlCol="0">
            <a:spAutoFit/>
          </a:bodyPr>
          <a:lstStyle/>
          <a:p>
            <a:r>
              <a:rPr lang="en-US" sz="2800" u="sng" dirty="0"/>
              <a:t>United States</a:t>
            </a:r>
            <a:endParaRPr lang="en-US" sz="2800" dirty="0"/>
          </a:p>
          <a:p>
            <a:r>
              <a:rPr lang="en-US" sz="2800" dirty="0"/>
              <a:t>American Baptist Churches, USA</a:t>
            </a:r>
            <a:endParaRPr lang="en-US" sz="2800" dirty="0"/>
          </a:p>
          <a:p>
            <a:r>
              <a:rPr lang="en-US" sz="2800" dirty="0"/>
              <a:t>Christian Church (Disciples of Christ)</a:t>
            </a:r>
            <a:endParaRPr lang="en-US" sz="2800" dirty="0"/>
          </a:p>
          <a:p>
            <a:r>
              <a:rPr lang="en-US" sz="2800" dirty="0"/>
              <a:t>Christian Fellowship of the Unitarian Universalist </a:t>
            </a:r>
            <a:r>
              <a:rPr lang="en-US" sz="2800" dirty="0" smtClean="0"/>
              <a:t>Assoc.</a:t>
            </a:r>
            <a:endParaRPr lang="en-US" sz="2800" dirty="0"/>
          </a:p>
          <a:p>
            <a:r>
              <a:rPr lang="en-US" sz="2800" dirty="0"/>
              <a:t>Christian Reformed Church in North America</a:t>
            </a:r>
            <a:endParaRPr lang="en-US" sz="2800" dirty="0"/>
          </a:p>
          <a:p>
            <a:r>
              <a:rPr lang="en-US" sz="2800" dirty="0"/>
              <a:t>The Episcopal Church (alongside 1979 BCP lectionary)</a:t>
            </a:r>
            <a:endParaRPr lang="en-US" sz="2800" dirty="0"/>
          </a:p>
          <a:p>
            <a:r>
              <a:rPr lang="en-US" sz="2800" dirty="0"/>
              <a:t>Evangelical Lutheran Church in America</a:t>
            </a:r>
            <a:endParaRPr lang="en-US" sz="2800" dirty="0"/>
          </a:p>
          <a:p>
            <a:r>
              <a:rPr lang="en-US" sz="2800" dirty="0"/>
              <a:t>Lutheran Church Missouri </a:t>
            </a:r>
            <a:r>
              <a:rPr lang="en-US" sz="2800" dirty="0" smtClean="0"/>
              <a:t>Synod</a:t>
            </a:r>
            <a:endParaRPr lang="en-US" sz="2800" dirty="0"/>
          </a:p>
          <a:p>
            <a:r>
              <a:rPr lang="en-US" sz="2800" dirty="0"/>
              <a:t>Moravian Church in America</a:t>
            </a:r>
            <a:endParaRPr lang="en-US" sz="2800" dirty="0"/>
          </a:p>
          <a:p>
            <a:r>
              <a:rPr lang="en-US" sz="2800" dirty="0"/>
              <a:t>Presbyterian Church (U.S.A.)</a:t>
            </a:r>
            <a:endParaRPr lang="en-US" sz="2800" dirty="0"/>
          </a:p>
          <a:p>
            <a:r>
              <a:rPr lang="en-US" sz="2800" dirty="0"/>
              <a:t>Reformed Church in America</a:t>
            </a:r>
            <a:endParaRPr lang="en-US" sz="2800" dirty="0"/>
          </a:p>
          <a:p>
            <a:r>
              <a:rPr lang="en-US" sz="2800" dirty="0"/>
              <a:t>The United Methodist Church</a:t>
            </a:r>
            <a:endParaRPr lang="en-US" sz="2800" dirty="0"/>
          </a:p>
          <a:p>
            <a:r>
              <a:rPr lang="en-US" sz="2800" dirty="0"/>
              <a:t>United Church of </a:t>
            </a:r>
            <a:r>
              <a:rPr lang="en-US" sz="2800" dirty="0" smtClean="0"/>
              <a:t>Christ</a:t>
            </a:r>
            <a:endParaRPr lang="en-US" sz="2800" dirty="0"/>
          </a:p>
        </p:txBody>
      </p:sp>
    </p:spTree>
    <p:extLst>
      <p:ext uri="{BB962C8B-B14F-4D97-AF65-F5344CB8AC3E}">
        <p14:creationId xmlns:p14="http://schemas.microsoft.com/office/powerpoint/2010/main" val="30287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72122" y="204399"/>
            <a:ext cx="8896574" cy="5632311"/>
          </a:xfrm>
          <a:prstGeom prst="rect">
            <a:avLst/>
          </a:prstGeom>
        </p:spPr>
        <p:txBody>
          <a:bodyPr wrap="square">
            <a:spAutoFit/>
          </a:bodyPr>
          <a:lstStyle/>
          <a:p>
            <a:r>
              <a:rPr lang="en-US" sz="3600" dirty="0">
                <a:solidFill>
                  <a:schemeClr val="bg1"/>
                </a:solidFill>
              </a:rPr>
              <a:t>“I’ll make it so that when you leave Egypt, the Egyptians will be kind to you and you won’t go away empty-handed. Every woman will ask her neighbor along with the immigrant in her household for their silver and their gold jewelry as well as their clothing. Then you will put it on your sons and daughters, and you will rob the Egyptians.” </a:t>
            </a:r>
            <a:endParaRPr lang="en-US" sz="3600" dirty="0" smtClean="0">
              <a:solidFill>
                <a:schemeClr val="bg1"/>
              </a:solidFill>
            </a:endParaRPr>
          </a:p>
          <a:p>
            <a:endParaRPr lang="en-US" sz="3600" dirty="0" smtClean="0">
              <a:solidFill>
                <a:schemeClr val="bg1"/>
              </a:solidFill>
            </a:endParaRPr>
          </a:p>
          <a:p>
            <a:r>
              <a:rPr lang="en-US" sz="3600" dirty="0" smtClean="0">
                <a:solidFill>
                  <a:schemeClr val="bg1"/>
                </a:solidFill>
              </a:rPr>
              <a:t>						Exodus 3:21-22</a:t>
            </a:r>
            <a:endParaRPr lang="en-US" sz="3600" dirty="0">
              <a:solidFill>
                <a:schemeClr val="bg1"/>
              </a:solidFill>
            </a:endParaRPr>
          </a:p>
        </p:txBody>
      </p:sp>
    </p:spTree>
    <p:extLst>
      <p:ext uri="{BB962C8B-B14F-4D97-AF65-F5344CB8AC3E}">
        <p14:creationId xmlns:p14="http://schemas.microsoft.com/office/powerpoint/2010/main" val="1077362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a16="http://schemas.microsoft.com/office/drawing/2014/main" xmlns="" id="{A9C7FE80-DE48-410E-BF46-9D9B9E60B5DB}"/>
              </a:ext>
            </a:extLst>
          </p:cNvPr>
          <p:cNvSpPr/>
          <p:nvPr/>
        </p:nvSpPr>
        <p:spPr>
          <a:xfrm>
            <a:off x="182880" y="117693"/>
            <a:ext cx="8875059" cy="6186309"/>
          </a:xfrm>
          <a:prstGeom prst="rect">
            <a:avLst/>
          </a:prstGeom>
        </p:spPr>
        <p:txBody>
          <a:bodyPr wrap="square">
            <a:spAutoFit/>
          </a:bodyPr>
          <a:lstStyle/>
          <a:p>
            <a:r>
              <a:rPr lang="en-US" sz="3600" dirty="0">
                <a:solidFill>
                  <a:schemeClr val="bg1"/>
                </a:solidFill>
              </a:rPr>
              <a:t>The Lord said to Moses, “I’ll bring one more disaster on Pharaoh and on Egypt. After that, he’ll let you go from here. In fact, when he lets you go, he’ll eagerly chase you out of here. Tell every man to ask his neighbor and every woman to ask her neighbor for all their silver and gold jewelry.” The Lord made sure that the Egyptians were kind to the Hebrew people. In addition, Pharaoh’s officials and the Egyptian people even came to honor Moses as a great and important man in the land. </a:t>
            </a:r>
            <a:r>
              <a:rPr lang="en-US" sz="3600" dirty="0" smtClean="0">
                <a:solidFill>
                  <a:schemeClr val="bg1"/>
                </a:solidFill>
              </a:rPr>
              <a:t>    Ex</a:t>
            </a:r>
            <a:r>
              <a:rPr lang="en-US" sz="3600" dirty="0">
                <a:solidFill>
                  <a:schemeClr val="bg1"/>
                </a:solidFill>
              </a:rPr>
              <a:t>. </a:t>
            </a:r>
            <a:r>
              <a:rPr lang="en-US" sz="3600" dirty="0" smtClean="0">
                <a:solidFill>
                  <a:schemeClr val="bg1"/>
                </a:solidFill>
              </a:rPr>
              <a:t>11:1-3</a:t>
            </a:r>
            <a:endParaRPr lang="en-US" sz="3600" dirty="0">
              <a:solidFill>
                <a:schemeClr val="bg1"/>
              </a:solidFill>
            </a:endParaRPr>
          </a:p>
        </p:txBody>
      </p:sp>
    </p:spTree>
    <p:extLst>
      <p:ext uri="{BB962C8B-B14F-4D97-AF65-F5344CB8AC3E}">
        <p14:creationId xmlns:p14="http://schemas.microsoft.com/office/powerpoint/2010/main" val="704305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139273</TotalTime>
  <Words>1074</Words>
  <Application>Microsoft Macintosh PowerPoint</Application>
  <PresentationFormat>On-screen Show (4:3)</PresentationFormat>
  <Paragraphs>83</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Renee Antrosio</dc:creator>
  <cp:lastModifiedBy>new.covenant.fellowship.cu@gmail.com</cp:lastModifiedBy>
  <cp:revision>97</cp:revision>
  <dcterms:created xsi:type="dcterms:W3CDTF">2018-12-16T12:40:02Z</dcterms:created>
  <dcterms:modified xsi:type="dcterms:W3CDTF">2023-07-02T13:47:58Z</dcterms:modified>
</cp:coreProperties>
</file>