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615" r:id="rId2"/>
    <p:sldId id="616" r:id="rId3"/>
    <p:sldId id="256" r:id="rId4"/>
    <p:sldId id="584" r:id="rId5"/>
    <p:sldId id="575" r:id="rId6"/>
    <p:sldId id="614" r:id="rId7"/>
    <p:sldId id="604" r:id="rId8"/>
    <p:sldId id="617" r:id="rId9"/>
    <p:sldId id="618" r:id="rId10"/>
    <p:sldId id="619" r:id="rId11"/>
    <p:sldId id="620" r:id="rId12"/>
    <p:sldId id="596" r:id="rId13"/>
    <p:sldId id="622" r:id="rId14"/>
    <p:sldId id="608" r:id="rId15"/>
    <p:sldId id="597" r:id="rId16"/>
    <p:sldId id="623" r:id="rId17"/>
    <p:sldId id="609" r:id="rId18"/>
    <p:sldId id="621" r:id="rId19"/>
    <p:sldId id="598" r:id="rId20"/>
    <p:sldId id="599" r:id="rId21"/>
    <p:sldId id="610" r:id="rId22"/>
    <p:sldId id="60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Trask" initials="JT" lastIdx="8" clrIdx="0">
    <p:extLst>
      <p:ext uri="{19B8F6BF-5375-455C-9EA6-DF929625EA0E}">
        <p15:presenceInfo xmlns:p15="http://schemas.microsoft.com/office/powerpoint/2012/main" userId="f21af94da9129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77483" autoAdjust="0"/>
  </p:normalViewPr>
  <p:slideViewPr>
    <p:cSldViewPr snapToGrid="0">
      <p:cViewPr varScale="1">
        <p:scale>
          <a:sx n="97" d="100"/>
          <a:sy n="97" d="100"/>
        </p:scale>
        <p:origin x="1456" y="200"/>
      </p:cViewPr>
      <p:guideLst/>
    </p:cSldViewPr>
  </p:slideViewPr>
  <p:notesTextViewPr>
    <p:cViewPr>
      <p:scale>
        <a:sx n="1" d="1"/>
        <a:sy n="1" d="1"/>
      </p:scale>
      <p:origin x="0" y="0"/>
    </p:cViewPr>
  </p:notesTextViewPr>
  <p:notesViewPr>
    <p:cSldViewPr snapToGrid="0">
      <p:cViewPr varScale="1">
        <p:scale>
          <a:sx n="42" d="100"/>
          <a:sy n="42" d="100"/>
        </p:scale>
        <p:origin x="264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hyperlink" Target="https://www.christmasstockimages.com/free/decorations/slides/poinsettias.htm" TargetMode="External"/><Relationship Id="rId3" Type="http://schemas.openxmlformats.org/officeDocument/2006/relationships/image" Target="../media/image19.jpg"/><Relationship Id="rId7" Type="http://schemas.openxmlformats.org/officeDocument/2006/relationships/image" Target="../media/image21.jpg"/><Relationship Id="rId2" Type="http://schemas.openxmlformats.org/officeDocument/2006/relationships/hyperlink" Target="https://www.publicdomainpictures.net/en/view-image.php?image=243079&amp;picture=flock-of-birds" TargetMode="External"/><Relationship Id="rId1" Type="http://schemas.openxmlformats.org/officeDocument/2006/relationships/image" Target="../media/image18.jpg"/><Relationship Id="rId6" Type="http://schemas.openxmlformats.org/officeDocument/2006/relationships/hyperlink" Target="https://publicdomainpictures.net/view-image.php?image=16239&amp;picture=&amp;large=1&amp;jazyk=cn" TargetMode="External"/><Relationship Id="rId5" Type="http://schemas.openxmlformats.org/officeDocument/2006/relationships/image" Target="../media/image20.jpg"/><Relationship Id="rId4" Type="http://schemas.openxmlformats.org/officeDocument/2006/relationships/hyperlink" Target="https://www.publicdomainpictures.net/en/view-image.php?image=212245&amp;picture=dry-agricultural-brown-soil"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8" Type="http://schemas.openxmlformats.org/officeDocument/2006/relationships/hyperlink" Target="https://www.christmasstockimages.com/free/decorations/slides/poinsettias.htm" TargetMode="External"/><Relationship Id="rId3" Type="http://schemas.openxmlformats.org/officeDocument/2006/relationships/image" Target="../media/image19.jpg"/><Relationship Id="rId7" Type="http://schemas.openxmlformats.org/officeDocument/2006/relationships/image" Target="../media/image21.jpg"/><Relationship Id="rId2" Type="http://schemas.openxmlformats.org/officeDocument/2006/relationships/hyperlink" Target="https://www.publicdomainpictures.net/en/view-image.php?image=243079&amp;picture=flock-of-birds" TargetMode="External"/><Relationship Id="rId1" Type="http://schemas.openxmlformats.org/officeDocument/2006/relationships/image" Target="../media/image18.jpg"/><Relationship Id="rId6" Type="http://schemas.openxmlformats.org/officeDocument/2006/relationships/hyperlink" Target="https://publicdomainpictures.net/view-image.php?image=16239&amp;picture=&amp;large=1&amp;jazyk=cn" TargetMode="External"/><Relationship Id="rId5" Type="http://schemas.openxmlformats.org/officeDocument/2006/relationships/image" Target="../media/image20.jpg"/><Relationship Id="rId4" Type="http://schemas.openxmlformats.org/officeDocument/2006/relationships/hyperlink" Target="https://www.publicdomainpictures.net/en/view-image.php?image=212245&amp;picture=dry-agricultural-brown-soil"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9FE78-3A56-466F-880C-D2D39ED4719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AFE17C7-A052-49C2-BF13-A464A86E6CE0}">
      <dgm:prSet/>
      <dgm:spPr/>
      <dgm:t>
        <a:bodyPr/>
        <a:lstStyle/>
        <a:p>
          <a:r>
            <a:rPr lang="en-US" b="0" i="0"/>
            <a:t>Mugshots were used in coverage of 45% of cases involving Black people accused of crimes compared to only 8% of cases involving white defendants</a:t>
          </a:r>
          <a:endParaRPr lang="en-US"/>
        </a:p>
      </dgm:t>
    </dgm:pt>
    <dgm:pt modelId="{3C49F57F-F276-43E5-87F5-CCCF7FB6E0CA}" type="parTrans" cxnId="{054501ED-484B-41C3-BE34-31C4EAAB4D15}">
      <dgm:prSet/>
      <dgm:spPr/>
      <dgm:t>
        <a:bodyPr/>
        <a:lstStyle/>
        <a:p>
          <a:endParaRPr lang="en-US"/>
        </a:p>
      </dgm:t>
    </dgm:pt>
    <dgm:pt modelId="{3F6A73D4-2D78-49E3-8874-5B8005FF130B}" type="sibTrans" cxnId="{054501ED-484B-41C3-BE34-31C4EAAB4D15}">
      <dgm:prSet/>
      <dgm:spPr/>
      <dgm:t>
        <a:bodyPr/>
        <a:lstStyle/>
        <a:p>
          <a:endParaRPr lang="en-US"/>
        </a:p>
      </dgm:t>
    </dgm:pt>
    <dgm:pt modelId="{FE86ECC0-248D-4F1A-A099-F2F35865785A}">
      <dgm:prSet/>
      <dgm:spPr/>
      <dgm:t>
        <a:bodyPr/>
        <a:lstStyle/>
        <a:p>
          <a:r>
            <a:rPr lang="en-US" b="0" i="0"/>
            <a:t>White victims were nearly four times more likely to be presented in photos with friends and family than Black people victimized by crime</a:t>
          </a:r>
          <a:endParaRPr lang="en-US"/>
        </a:p>
      </dgm:t>
    </dgm:pt>
    <dgm:pt modelId="{96AAF0E6-3392-4387-80FC-D50486133EB6}" type="parTrans" cxnId="{CA08DA15-AAB3-41D8-8972-57B47676AB57}">
      <dgm:prSet/>
      <dgm:spPr/>
      <dgm:t>
        <a:bodyPr/>
        <a:lstStyle/>
        <a:p>
          <a:endParaRPr lang="en-US"/>
        </a:p>
      </dgm:t>
    </dgm:pt>
    <dgm:pt modelId="{4BA623FB-537C-498B-9B33-5A36CD475501}" type="sibTrans" cxnId="{CA08DA15-AAB3-41D8-8972-57B47676AB57}">
      <dgm:prSet/>
      <dgm:spPr/>
      <dgm:t>
        <a:bodyPr/>
        <a:lstStyle/>
        <a:p>
          <a:endParaRPr lang="en-US"/>
        </a:p>
      </dgm:t>
    </dgm:pt>
    <dgm:pt modelId="{4F0B44B7-78E1-4BBC-B13C-1B788575179F}">
      <dgm:prSet/>
      <dgm:spPr/>
      <dgm:t>
        <a:bodyPr/>
        <a:lstStyle/>
        <a:p>
          <a:r>
            <a:rPr lang="en-US" b="0" i="0"/>
            <a:t>Media coverage was 50% more likely to refer to white defendants by name as compared to Black defendants</a:t>
          </a:r>
          <a:endParaRPr lang="en-US"/>
        </a:p>
      </dgm:t>
    </dgm:pt>
    <dgm:pt modelId="{06D6021B-B5F7-485A-8CF6-3173947773B7}" type="parTrans" cxnId="{2390DE9B-6089-49BA-9370-665177AE82F9}">
      <dgm:prSet/>
      <dgm:spPr/>
      <dgm:t>
        <a:bodyPr/>
        <a:lstStyle/>
        <a:p>
          <a:endParaRPr lang="en-US"/>
        </a:p>
      </dgm:t>
    </dgm:pt>
    <dgm:pt modelId="{45171074-6DC8-449D-9A66-6E37CC1A3770}" type="sibTrans" cxnId="{2390DE9B-6089-49BA-9370-665177AE82F9}">
      <dgm:prSet/>
      <dgm:spPr/>
      <dgm:t>
        <a:bodyPr/>
        <a:lstStyle/>
        <a:p>
          <a:endParaRPr lang="en-US"/>
        </a:p>
      </dgm:t>
    </dgm:pt>
    <dgm:pt modelId="{7800FEF0-04BB-7A42-96B6-3BC2DF27AF2E}" type="pres">
      <dgm:prSet presAssocID="{D999FE78-3A56-466F-880C-D2D39ED47194}" presName="linear" presStyleCnt="0">
        <dgm:presLayoutVars>
          <dgm:animLvl val="lvl"/>
          <dgm:resizeHandles val="exact"/>
        </dgm:presLayoutVars>
      </dgm:prSet>
      <dgm:spPr/>
    </dgm:pt>
    <dgm:pt modelId="{1FD04AB7-66AD-294C-8163-F7E344BA375A}" type="pres">
      <dgm:prSet presAssocID="{0AFE17C7-A052-49C2-BF13-A464A86E6CE0}" presName="parentText" presStyleLbl="node1" presStyleIdx="0" presStyleCnt="3">
        <dgm:presLayoutVars>
          <dgm:chMax val="0"/>
          <dgm:bulletEnabled val="1"/>
        </dgm:presLayoutVars>
      </dgm:prSet>
      <dgm:spPr/>
    </dgm:pt>
    <dgm:pt modelId="{676C9F18-DF75-0B40-9D86-15CE6289CA87}" type="pres">
      <dgm:prSet presAssocID="{3F6A73D4-2D78-49E3-8874-5B8005FF130B}" presName="spacer" presStyleCnt="0"/>
      <dgm:spPr/>
    </dgm:pt>
    <dgm:pt modelId="{4883265A-9108-5E4A-B4B4-133599884904}" type="pres">
      <dgm:prSet presAssocID="{FE86ECC0-248D-4F1A-A099-F2F35865785A}" presName="parentText" presStyleLbl="node1" presStyleIdx="1" presStyleCnt="3">
        <dgm:presLayoutVars>
          <dgm:chMax val="0"/>
          <dgm:bulletEnabled val="1"/>
        </dgm:presLayoutVars>
      </dgm:prSet>
      <dgm:spPr/>
    </dgm:pt>
    <dgm:pt modelId="{1B55C431-0867-A741-8E50-213F213AD4E4}" type="pres">
      <dgm:prSet presAssocID="{4BA623FB-537C-498B-9B33-5A36CD475501}" presName="spacer" presStyleCnt="0"/>
      <dgm:spPr/>
    </dgm:pt>
    <dgm:pt modelId="{86C7B89B-8091-C34D-912C-552B44A0CB65}" type="pres">
      <dgm:prSet presAssocID="{4F0B44B7-78E1-4BBC-B13C-1B788575179F}" presName="parentText" presStyleLbl="node1" presStyleIdx="2" presStyleCnt="3">
        <dgm:presLayoutVars>
          <dgm:chMax val="0"/>
          <dgm:bulletEnabled val="1"/>
        </dgm:presLayoutVars>
      </dgm:prSet>
      <dgm:spPr/>
    </dgm:pt>
  </dgm:ptLst>
  <dgm:cxnLst>
    <dgm:cxn modelId="{CA08DA15-AAB3-41D8-8972-57B47676AB57}" srcId="{D999FE78-3A56-466F-880C-D2D39ED47194}" destId="{FE86ECC0-248D-4F1A-A099-F2F35865785A}" srcOrd="1" destOrd="0" parTransId="{96AAF0E6-3392-4387-80FC-D50486133EB6}" sibTransId="{4BA623FB-537C-498B-9B33-5A36CD475501}"/>
    <dgm:cxn modelId="{DF5C3A53-2B34-184A-9C01-607F9233E959}" type="presOf" srcId="{D999FE78-3A56-466F-880C-D2D39ED47194}" destId="{7800FEF0-04BB-7A42-96B6-3BC2DF27AF2E}" srcOrd="0" destOrd="0" presId="urn:microsoft.com/office/officeart/2005/8/layout/vList2"/>
    <dgm:cxn modelId="{4BC68E88-AFF7-1A40-8972-2980668B51FD}" type="presOf" srcId="{FE86ECC0-248D-4F1A-A099-F2F35865785A}" destId="{4883265A-9108-5E4A-B4B4-133599884904}" srcOrd="0" destOrd="0" presId="urn:microsoft.com/office/officeart/2005/8/layout/vList2"/>
    <dgm:cxn modelId="{2390DE9B-6089-49BA-9370-665177AE82F9}" srcId="{D999FE78-3A56-466F-880C-D2D39ED47194}" destId="{4F0B44B7-78E1-4BBC-B13C-1B788575179F}" srcOrd="2" destOrd="0" parTransId="{06D6021B-B5F7-485A-8CF6-3173947773B7}" sibTransId="{45171074-6DC8-449D-9A66-6E37CC1A3770}"/>
    <dgm:cxn modelId="{7F3AF6CD-F582-BD49-8418-C5A2A9CF479A}" type="presOf" srcId="{0AFE17C7-A052-49C2-BF13-A464A86E6CE0}" destId="{1FD04AB7-66AD-294C-8163-F7E344BA375A}" srcOrd="0" destOrd="0" presId="urn:microsoft.com/office/officeart/2005/8/layout/vList2"/>
    <dgm:cxn modelId="{23CA72E7-D786-EA4D-95DF-43455A2B2F40}" type="presOf" srcId="{4F0B44B7-78E1-4BBC-B13C-1B788575179F}" destId="{86C7B89B-8091-C34D-912C-552B44A0CB65}" srcOrd="0" destOrd="0" presId="urn:microsoft.com/office/officeart/2005/8/layout/vList2"/>
    <dgm:cxn modelId="{054501ED-484B-41C3-BE34-31C4EAAB4D15}" srcId="{D999FE78-3A56-466F-880C-D2D39ED47194}" destId="{0AFE17C7-A052-49C2-BF13-A464A86E6CE0}" srcOrd="0" destOrd="0" parTransId="{3C49F57F-F276-43E5-87F5-CCCF7FB6E0CA}" sibTransId="{3F6A73D4-2D78-49E3-8874-5B8005FF130B}"/>
    <dgm:cxn modelId="{69B92E87-76EA-5049-8121-ABA0F6C6287D}" type="presParOf" srcId="{7800FEF0-04BB-7A42-96B6-3BC2DF27AF2E}" destId="{1FD04AB7-66AD-294C-8163-F7E344BA375A}" srcOrd="0" destOrd="0" presId="urn:microsoft.com/office/officeart/2005/8/layout/vList2"/>
    <dgm:cxn modelId="{762C8252-E509-F64B-BCC1-D4D753BB770E}" type="presParOf" srcId="{7800FEF0-04BB-7A42-96B6-3BC2DF27AF2E}" destId="{676C9F18-DF75-0B40-9D86-15CE6289CA87}" srcOrd="1" destOrd="0" presId="urn:microsoft.com/office/officeart/2005/8/layout/vList2"/>
    <dgm:cxn modelId="{BEBCCB3B-FA94-6F48-8BD9-4C7A8796A504}" type="presParOf" srcId="{7800FEF0-04BB-7A42-96B6-3BC2DF27AF2E}" destId="{4883265A-9108-5E4A-B4B4-133599884904}" srcOrd="2" destOrd="0" presId="urn:microsoft.com/office/officeart/2005/8/layout/vList2"/>
    <dgm:cxn modelId="{2D3D56E9-28DC-F648-BFA9-DB6E840598BF}" type="presParOf" srcId="{7800FEF0-04BB-7A42-96B6-3BC2DF27AF2E}" destId="{1B55C431-0867-A741-8E50-213F213AD4E4}" srcOrd="3" destOrd="0" presId="urn:microsoft.com/office/officeart/2005/8/layout/vList2"/>
    <dgm:cxn modelId="{0927B82D-5224-D047-9419-8FFCD8AB892F}" type="presParOf" srcId="{7800FEF0-04BB-7A42-96B6-3BC2DF27AF2E}" destId="{86C7B89B-8091-C34D-912C-552B44A0CB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67B27-8A94-44B9-B253-354579862E5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B4E9ACA-D5BE-4675-AAE5-895452008AA8}">
      <dgm:prSet/>
      <dgm:spPr/>
      <dgm:t>
        <a:bodyPr/>
        <a:lstStyle/>
        <a:p>
          <a:r>
            <a:rPr lang="en-US"/>
            <a:t>“I got your back, WAAAAAAYYYY back”</a:t>
          </a:r>
        </a:p>
      </dgm:t>
    </dgm:pt>
    <dgm:pt modelId="{DA722F34-8CFD-4E67-B419-C682207059A8}" type="parTrans" cxnId="{4918A203-135A-43B6-A735-80C8CF17C0EA}">
      <dgm:prSet/>
      <dgm:spPr/>
      <dgm:t>
        <a:bodyPr/>
        <a:lstStyle/>
        <a:p>
          <a:endParaRPr lang="en-US"/>
        </a:p>
      </dgm:t>
    </dgm:pt>
    <dgm:pt modelId="{326E8540-77FD-43D9-BF9D-B38A41BF9C56}" type="sibTrans" cxnId="{4918A203-135A-43B6-A735-80C8CF17C0EA}">
      <dgm:prSet/>
      <dgm:spPr/>
      <dgm:t>
        <a:bodyPr/>
        <a:lstStyle/>
        <a:p>
          <a:endParaRPr lang="en-US"/>
        </a:p>
      </dgm:t>
    </dgm:pt>
    <dgm:pt modelId="{1834CB3F-D7CF-46E9-8EA1-658EBD2C20F1}">
      <dgm:prSet/>
      <dgm:spPr/>
      <dgm:t>
        <a:bodyPr/>
        <a:lstStyle/>
        <a:p>
          <a:r>
            <a:rPr lang="en-US"/>
            <a:t>What happens when it is time to sacrifice something to fulfill God’s word?</a:t>
          </a:r>
        </a:p>
      </dgm:t>
    </dgm:pt>
    <dgm:pt modelId="{B7E2231F-403D-4BA5-AF0A-2AF7011CA602}" type="parTrans" cxnId="{353BEF20-7B60-4232-B0B0-CC9D13F14D00}">
      <dgm:prSet/>
      <dgm:spPr/>
      <dgm:t>
        <a:bodyPr/>
        <a:lstStyle/>
        <a:p>
          <a:endParaRPr lang="en-US"/>
        </a:p>
      </dgm:t>
    </dgm:pt>
    <dgm:pt modelId="{B83B7DFE-AB44-4669-8772-FB25701AFA72}" type="sibTrans" cxnId="{353BEF20-7B60-4232-B0B0-CC9D13F14D00}">
      <dgm:prSet/>
      <dgm:spPr/>
      <dgm:t>
        <a:bodyPr/>
        <a:lstStyle/>
        <a:p>
          <a:endParaRPr lang="en-US"/>
        </a:p>
      </dgm:t>
    </dgm:pt>
    <dgm:pt modelId="{DE551634-0762-4101-8D2A-E1A86E11CE8F}">
      <dgm:prSet/>
      <dgm:spPr/>
      <dgm:t>
        <a:bodyPr/>
        <a:lstStyle/>
        <a:p>
          <a:r>
            <a:rPr lang="en-US"/>
            <a:t>Examples: advice to pastors, provost presenting reparations to faculty with zero follow through, organizations sending reaction letters to the public with no follow through on programs that could make a difference </a:t>
          </a:r>
        </a:p>
      </dgm:t>
    </dgm:pt>
    <dgm:pt modelId="{E1369154-221F-48DB-8736-138B9DFCD35C}" type="parTrans" cxnId="{582D293C-84D8-4456-B944-C07111348A81}">
      <dgm:prSet/>
      <dgm:spPr/>
      <dgm:t>
        <a:bodyPr/>
        <a:lstStyle/>
        <a:p>
          <a:endParaRPr lang="en-US"/>
        </a:p>
      </dgm:t>
    </dgm:pt>
    <dgm:pt modelId="{01F93D5F-B67E-4EF9-AF39-CAE012075927}" type="sibTrans" cxnId="{582D293C-84D8-4456-B944-C07111348A81}">
      <dgm:prSet/>
      <dgm:spPr/>
      <dgm:t>
        <a:bodyPr/>
        <a:lstStyle/>
        <a:p>
          <a:endParaRPr lang="en-US"/>
        </a:p>
      </dgm:t>
    </dgm:pt>
    <dgm:pt modelId="{5C5A7019-55F8-BA4E-9F39-6B33C93C6874}" type="pres">
      <dgm:prSet presAssocID="{53767B27-8A94-44B9-B253-354579862E53}" presName="linear" presStyleCnt="0">
        <dgm:presLayoutVars>
          <dgm:animLvl val="lvl"/>
          <dgm:resizeHandles val="exact"/>
        </dgm:presLayoutVars>
      </dgm:prSet>
      <dgm:spPr/>
    </dgm:pt>
    <dgm:pt modelId="{2C36B7EA-0239-4F4F-BC1C-5EE7A091E0B9}" type="pres">
      <dgm:prSet presAssocID="{9B4E9ACA-D5BE-4675-AAE5-895452008AA8}" presName="parentText" presStyleLbl="node1" presStyleIdx="0" presStyleCnt="3">
        <dgm:presLayoutVars>
          <dgm:chMax val="0"/>
          <dgm:bulletEnabled val="1"/>
        </dgm:presLayoutVars>
      </dgm:prSet>
      <dgm:spPr/>
    </dgm:pt>
    <dgm:pt modelId="{85BA212C-2CBA-3A40-843C-EC6A4C1FDCE9}" type="pres">
      <dgm:prSet presAssocID="{326E8540-77FD-43D9-BF9D-B38A41BF9C56}" presName="spacer" presStyleCnt="0"/>
      <dgm:spPr/>
    </dgm:pt>
    <dgm:pt modelId="{C8957E86-1C50-AF4E-8C89-69D7EB865C11}" type="pres">
      <dgm:prSet presAssocID="{1834CB3F-D7CF-46E9-8EA1-658EBD2C20F1}" presName="parentText" presStyleLbl="node1" presStyleIdx="1" presStyleCnt="3">
        <dgm:presLayoutVars>
          <dgm:chMax val="0"/>
          <dgm:bulletEnabled val="1"/>
        </dgm:presLayoutVars>
      </dgm:prSet>
      <dgm:spPr/>
    </dgm:pt>
    <dgm:pt modelId="{4F8823BC-1F5A-8246-BB21-3BBFBBD39D37}" type="pres">
      <dgm:prSet presAssocID="{B83B7DFE-AB44-4669-8772-FB25701AFA72}" presName="spacer" presStyleCnt="0"/>
      <dgm:spPr/>
    </dgm:pt>
    <dgm:pt modelId="{145EEB80-C13C-4540-A220-3DFC41CCAC92}" type="pres">
      <dgm:prSet presAssocID="{DE551634-0762-4101-8D2A-E1A86E11CE8F}" presName="parentText" presStyleLbl="node1" presStyleIdx="2" presStyleCnt="3">
        <dgm:presLayoutVars>
          <dgm:chMax val="0"/>
          <dgm:bulletEnabled val="1"/>
        </dgm:presLayoutVars>
      </dgm:prSet>
      <dgm:spPr/>
    </dgm:pt>
  </dgm:ptLst>
  <dgm:cxnLst>
    <dgm:cxn modelId="{4918A203-135A-43B6-A735-80C8CF17C0EA}" srcId="{53767B27-8A94-44B9-B253-354579862E53}" destId="{9B4E9ACA-D5BE-4675-AAE5-895452008AA8}" srcOrd="0" destOrd="0" parTransId="{DA722F34-8CFD-4E67-B419-C682207059A8}" sibTransId="{326E8540-77FD-43D9-BF9D-B38A41BF9C56}"/>
    <dgm:cxn modelId="{353BEF20-7B60-4232-B0B0-CC9D13F14D00}" srcId="{53767B27-8A94-44B9-B253-354579862E53}" destId="{1834CB3F-D7CF-46E9-8EA1-658EBD2C20F1}" srcOrd="1" destOrd="0" parTransId="{B7E2231F-403D-4BA5-AF0A-2AF7011CA602}" sibTransId="{B83B7DFE-AB44-4669-8772-FB25701AFA72}"/>
    <dgm:cxn modelId="{582D293C-84D8-4456-B944-C07111348A81}" srcId="{53767B27-8A94-44B9-B253-354579862E53}" destId="{DE551634-0762-4101-8D2A-E1A86E11CE8F}" srcOrd="2" destOrd="0" parTransId="{E1369154-221F-48DB-8736-138B9DFCD35C}" sibTransId="{01F93D5F-B67E-4EF9-AF39-CAE012075927}"/>
    <dgm:cxn modelId="{99AC05B5-678B-F745-AF58-2D9B7049407A}" type="presOf" srcId="{53767B27-8A94-44B9-B253-354579862E53}" destId="{5C5A7019-55F8-BA4E-9F39-6B33C93C6874}" srcOrd="0" destOrd="0" presId="urn:microsoft.com/office/officeart/2005/8/layout/vList2"/>
    <dgm:cxn modelId="{C05F6CBB-F50D-9142-9526-F157CBBF2202}" type="presOf" srcId="{9B4E9ACA-D5BE-4675-AAE5-895452008AA8}" destId="{2C36B7EA-0239-4F4F-BC1C-5EE7A091E0B9}" srcOrd="0" destOrd="0" presId="urn:microsoft.com/office/officeart/2005/8/layout/vList2"/>
    <dgm:cxn modelId="{AABA1DDC-E071-DF4E-8200-3B2EFE28F538}" type="presOf" srcId="{1834CB3F-D7CF-46E9-8EA1-658EBD2C20F1}" destId="{C8957E86-1C50-AF4E-8C89-69D7EB865C11}" srcOrd="0" destOrd="0" presId="urn:microsoft.com/office/officeart/2005/8/layout/vList2"/>
    <dgm:cxn modelId="{F0AEE9E9-0643-2F45-8386-2D3B6DACBEB5}" type="presOf" srcId="{DE551634-0762-4101-8D2A-E1A86E11CE8F}" destId="{145EEB80-C13C-4540-A220-3DFC41CCAC92}" srcOrd="0" destOrd="0" presId="urn:microsoft.com/office/officeart/2005/8/layout/vList2"/>
    <dgm:cxn modelId="{927BBA82-1C03-F249-89A5-5370A03CD8C9}" type="presParOf" srcId="{5C5A7019-55F8-BA4E-9F39-6B33C93C6874}" destId="{2C36B7EA-0239-4F4F-BC1C-5EE7A091E0B9}" srcOrd="0" destOrd="0" presId="urn:microsoft.com/office/officeart/2005/8/layout/vList2"/>
    <dgm:cxn modelId="{CE621096-94A3-EB46-B385-C8053293B84A}" type="presParOf" srcId="{5C5A7019-55F8-BA4E-9F39-6B33C93C6874}" destId="{85BA212C-2CBA-3A40-843C-EC6A4C1FDCE9}" srcOrd="1" destOrd="0" presId="urn:microsoft.com/office/officeart/2005/8/layout/vList2"/>
    <dgm:cxn modelId="{CEF254AE-D38F-FE47-A64D-CECF7F75694A}" type="presParOf" srcId="{5C5A7019-55F8-BA4E-9F39-6B33C93C6874}" destId="{C8957E86-1C50-AF4E-8C89-69D7EB865C11}" srcOrd="2" destOrd="0" presId="urn:microsoft.com/office/officeart/2005/8/layout/vList2"/>
    <dgm:cxn modelId="{031B3624-7877-6F41-B7FF-902916940924}" type="presParOf" srcId="{5C5A7019-55F8-BA4E-9F39-6B33C93C6874}" destId="{4F8823BC-1F5A-8246-BB21-3BBFBBD39D37}" srcOrd="3" destOrd="0" presId="urn:microsoft.com/office/officeart/2005/8/layout/vList2"/>
    <dgm:cxn modelId="{B0580F6D-097E-934D-AF9E-5C78A4FDAC3D}" type="presParOf" srcId="{5C5A7019-55F8-BA4E-9F39-6B33C93C6874}" destId="{145EEB80-C13C-4540-A220-3DFC41CCAC9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D2CEE-7095-40A4-A6FC-91E0660D777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C8DAF33-B750-45A4-86D7-0E4766194C8F}">
      <dgm:prSet/>
      <dgm:spPr/>
      <dgm:t>
        <a:bodyPr/>
        <a:lstStyle/>
        <a:p>
          <a:pPr>
            <a:defRPr cap="all"/>
          </a:pPr>
          <a:r>
            <a:rPr lang="en-US"/>
            <a:t>Avoided the birds</a:t>
          </a:r>
        </a:p>
      </dgm:t>
    </dgm:pt>
    <dgm:pt modelId="{DFFEAD86-C55E-48A1-AB23-79CCF48D7F77}" type="parTrans" cxnId="{D499AA7D-76FF-4899-9A52-8AD518BFCD0F}">
      <dgm:prSet/>
      <dgm:spPr/>
      <dgm:t>
        <a:bodyPr/>
        <a:lstStyle/>
        <a:p>
          <a:endParaRPr lang="en-US"/>
        </a:p>
      </dgm:t>
    </dgm:pt>
    <dgm:pt modelId="{7A8DE61F-41F6-4453-9F42-CCAE62E380D2}" type="sibTrans" cxnId="{D499AA7D-76FF-4899-9A52-8AD518BFCD0F}">
      <dgm:prSet/>
      <dgm:spPr/>
      <dgm:t>
        <a:bodyPr/>
        <a:lstStyle/>
        <a:p>
          <a:endParaRPr lang="en-US"/>
        </a:p>
      </dgm:t>
    </dgm:pt>
    <dgm:pt modelId="{70C27BE3-D44D-4C9F-8D20-83C5F826197F}">
      <dgm:prSet/>
      <dgm:spPr/>
      <dgm:t>
        <a:bodyPr/>
        <a:lstStyle/>
        <a:p>
          <a:pPr>
            <a:defRPr cap="all"/>
          </a:pPr>
          <a:r>
            <a:rPr lang="en-US" dirty="0"/>
            <a:t>Avoided The Rocky soil</a:t>
          </a:r>
        </a:p>
      </dgm:t>
    </dgm:pt>
    <dgm:pt modelId="{46CB8511-43EF-42AD-A708-5864DEDE910A}" type="parTrans" cxnId="{624424E6-390A-495E-AAE7-80F4213AA3E5}">
      <dgm:prSet/>
      <dgm:spPr/>
      <dgm:t>
        <a:bodyPr/>
        <a:lstStyle/>
        <a:p>
          <a:endParaRPr lang="en-US"/>
        </a:p>
      </dgm:t>
    </dgm:pt>
    <dgm:pt modelId="{D08A3CDE-381A-4D9D-AAF6-F72E38CEEA35}" type="sibTrans" cxnId="{624424E6-390A-495E-AAE7-80F4213AA3E5}">
      <dgm:prSet/>
      <dgm:spPr/>
      <dgm:t>
        <a:bodyPr/>
        <a:lstStyle/>
        <a:p>
          <a:endParaRPr lang="en-US"/>
        </a:p>
      </dgm:t>
    </dgm:pt>
    <dgm:pt modelId="{77A42849-1481-45BB-99B3-BCB8641ADBEC}">
      <dgm:prSet/>
      <dgm:spPr/>
      <dgm:t>
        <a:bodyPr/>
        <a:lstStyle/>
        <a:p>
          <a:pPr>
            <a:defRPr cap="all"/>
          </a:pPr>
          <a:r>
            <a:rPr lang="en-US" dirty="0"/>
            <a:t>Avoided the thorns</a:t>
          </a:r>
        </a:p>
      </dgm:t>
    </dgm:pt>
    <dgm:pt modelId="{7A6F86AC-606D-44E3-B1B5-1E15C008E8DD}" type="parTrans" cxnId="{77437612-D7DD-4CFD-A170-E8E68C36C302}">
      <dgm:prSet/>
      <dgm:spPr/>
      <dgm:t>
        <a:bodyPr/>
        <a:lstStyle/>
        <a:p>
          <a:endParaRPr lang="en-US"/>
        </a:p>
      </dgm:t>
    </dgm:pt>
    <dgm:pt modelId="{CFB55250-B2F5-4C91-908A-30F61B9380F4}" type="sibTrans" cxnId="{77437612-D7DD-4CFD-A170-E8E68C36C302}">
      <dgm:prSet/>
      <dgm:spPr/>
      <dgm:t>
        <a:bodyPr/>
        <a:lstStyle/>
        <a:p>
          <a:endParaRPr lang="en-US"/>
        </a:p>
      </dgm:t>
    </dgm:pt>
    <dgm:pt modelId="{C07C9551-3C6E-4137-B6AB-A745960FC0A5}">
      <dgm:prSet/>
      <dgm:spPr/>
      <dgm:t>
        <a:bodyPr/>
        <a:lstStyle/>
        <a:p>
          <a:pPr>
            <a:defRPr cap="all"/>
          </a:pPr>
          <a:r>
            <a:rPr lang="en-US"/>
            <a:t>Result: Multiplied the effects 30, 60, 100 times</a:t>
          </a:r>
        </a:p>
      </dgm:t>
    </dgm:pt>
    <dgm:pt modelId="{41DE9073-2990-43AC-BF6D-90FF247F7909}" type="parTrans" cxnId="{D5A80E96-7206-4F5A-A18F-4194BE756671}">
      <dgm:prSet/>
      <dgm:spPr/>
      <dgm:t>
        <a:bodyPr/>
        <a:lstStyle/>
        <a:p>
          <a:endParaRPr lang="en-US"/>
        </a:p>
      </dgm:t>
    </dgm:pt>
    <dgm:pt modelId="{DC2FD176-E98D-4A58-B1BE-239D32F29029}" type="sibTrans" cxnId="{D5A80E96-7206-4F5A-A18F-4194BE756671}">
      <dgm:prSet/>
      <dgm:spPr/>
      <dgm:t>
        <a:bodyPr/>
        <a:lstStyle/>
        <a:p>
          <a:endParaRPr lang="en-US"/>
        </a:p>
      </dgm:t>
    </dgm:pt>
    <dgm:pt modelId="{121330E6-EF46-4CF0-A94D-01DFA5133A80}" type="pres">
      <dgm:prSet presAssocID="{76ED2CEE-7095-40A4-A6FC-91E0660D7776}" presName="root" presStyleCnt="0">
        <dgm:presLayoutVars>
          <dgm:dir/>
          <dgm:resizeHandles val="exact"/>
        </dgm:presLayoutVars>
      </dgm:prSet>
      <dgm:spPr/>
    </dgm:pt>
    <dgm:pt modelId="{9B36D4A5-4104-4246-A3CD-3A2F7C83C228}" type="pres">
      <dgm:prSet presAssocID="{5C8DAF33-B750-45A4-86D7-0E4766194C8F}" presName="compNode" presStyleCnt="0"/>
      <dgm:spPr/>
    </dgm:pt>
    <dgm:pt modelId="{26DF68A8-23F7-477C-B098-44A23431C73C}" type="pres">
      <dgm:prSet presAssocID="{5C8DAF33-B750-45A4-86D7-0E4766194C8F}" presName="iconBgRect" presStyleLbl="bgShp" presStyleIdx="0" presStyleCnt="4"/>
      <dgm:spPr/>
    </dgm:pt>
    <dgm:pt modelId="{90801F90-561C-4FC0-B0EE-71691EC374A2}" type="pres">
      <dgm:prSet presAssocID="{5C8DAF33-B750-45A4-86D7-0E4766194C8F}" presName="iconRect" presStyleLbl="node1" presStyleIdx="0" presStyleCnt="4"/>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a:noFill/>
        </a:ln>
      </dgm:spPr>
    </dgm:pt>
    <dgm:pt modelId="{34269076-75E4-4F3E-B016-95F592A904C9}" type="pres">
      <dgm:prSet presAssocID="{5C8DAF33-B750-45A4-86D7-0E4766194C8F}" presName="spaceRect" presStyleCnt="0"/>
      <dgm:spPr/>
    </dgm:pt>
    <dgm:pt modelId="{93607394-0F0C-4808-ADD9-4217794AC8FF}" type="pres">
      <dgm:prSet presAssocID="{5C8DAF33-B750-45A4-86D7-0E4766194C8F}" presName="textRect" presStyleLbl="revTx" presStyleIdx="0" presStyleCnt="4">
        <dgm:presLayoutVars>
          <dgm:chMax val="1"/>
          <dgm:chPref val="1"/>
        </dgm:presLayoutVars>
      </dgm:prSet>
      <dgm:spPr/>
    </dgm:pt>
    <dgm:pt modelId="{D092CC4D-B2DB-428D-822E-CF835361C8DA}" type="pres">
      <dgm:prSet presAssocID="{7A8DE61F-41F6-4453-9F42-CCAE62E380D2}" presName="sibTrans" presStyleCnt="0"/>
      <dgm:spPr/>
    </dgm:pt>
    <dgm:pt modelId="{E350D8BE-ED5A-48F4-9398-AA00008BB8F0}" type="pres">
      <dgm:prSet presAssocID="{70C27BE3-D44D-4C9F-8D20-83C5F826197F}" presName="compNode" presStyleCnt="0"/>
      <dgm:spPr/>
    </dgm:pt>
    <dgm:pt modelId="{8460BE8C-79A6-4291-AEE0-4010ECCEF906}" type="pres">
      <dgm:prSet presAssocID="{70C27BE3-D44D-4C9F-8D20-83C5F826197F}" presName="iconBgRect" presStyleLbl="bgShp" presStyleIdx="1" presStyleCnt="4"/>
      <dgm:spPr/>
    </dgm:pt>
    <dgm:pt modelId="{DA9E6971-9E7F-4F38-B61E-6BF16D203C56}" type="pres">
      <dgm:prSet presAssocID="{70C27BE3-D44D-4C9F-8D20-83C5F826197F}" presName="iconRect" presStyleLbl="node1" presStyleIdx="1" presStyleCnt="4"/>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a:noFill/>
        </a:ln>
      </dgm:spPr>
    </dgm:pt>
    <dgm:pt modelId="{A9946A54-7569-4DE3-900A-A916138C5572}" type="pres">
      <dgm:prSet presAssocID="{70C27BE3-D44D-4C9F-8D20-83C5F826197F}" presName="spaceRect" presStyleCnt="0"/>
      <dgm:spPr/>
    </dgm:pt>
    <dgm:pt modelId="{45767FAD-43B7-4D9E-BD28-A726B24BFA4A}" type="pres">
      <dgm:prSet presAssocID="{70C27BE3-D44D-4C9F-8D20-83C5F826197F}" presName="textRect" presStyleLbl="revTx" presStyleIdx="1" presStyleCnt="4">
        <dgm:presLayoutVars>
          <dgm:chMax val="1"/>
          <dgm:chPref val="1"/>
        </dgm:presLayoutVars>
      </dgm:prSet>
      <dgm:spPr/>
    </dgm:pt>
    <dgm:pt modelId="{4EF2A8AA-912D-4958-BDD0-DAB1B0397B3A}" type="pres">
      <dgm:prSet presAssocID="{D08A3CDE-381A-4D9D-AAF6-F72E38CEEA35}" presName="sibTrans" presStyleCnt="0"/>
      <dgm:spPr/>
    </dgm:pt>
    <dgm:pt modelId="{739C9432-2080-45A5-A705-0306AF554B8D}" type="pres">
      <dgm:prSet presAssocID="{77A42849-1481-45BB-99B3-BCB8641ADBEC}" presName="compNode" presStyleCnt="0"/>
      <dgm:spPr/>
    </dgm:pt>
    <dgm:pt modelId="{385A3DB3-38A9-4D77-984F-922FA5939559}" type="pres">
      <dgm:prSet presAssocID="{77A42849-1481-45BB-99B3-BCB8641ADBEC}" presName="iconBgRect" presStyleLbl="bgShp" presStyleIdx="2" presStyleCnt="4"/>
      <dgm:spPr/>
    </dgm:pt>
    <dgm:pt modelId="{442E702E-7F5E-458C-835A-99BB19F54060}" type="pres">
      <dgm:prSet presAssocID="{77A42849-1481-45BB-99B3-BCB8641ADBEC}" presName="iconRect" presStyleLbl="node1" presStyleIdx="2" presStyleCnt="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17000" r="-17000"/>
          </a:stretch>
        </a:blipFill>
        <a:ln>
          <a:noFill/>
        </a:ln>
      </dgm:spPr>
    </dgm:pt>
    <dgm:pt modelId="{754C9643-16F2-4CAA-92B0-4F4D1B41C27C}" type="pres">
      <dgm:prSet presAssocID="{77A42849-1481-45BB-99B3-BCB8641ADBEC}" presName="spaceRect" presStyleCnt="0"/>
      <dgm:spPr/>
    </dgm:pt>
    <dgm:pt modelId="{E9CC370F-61F2-463D-990D-0C18D0DDD379}" type="pres">
      <dgm:prSet presAssocID="{77A42849-1481-45BB-99B3-BCB8641ADBEC}" presName="textRect" presStyleLbl="revTx" presStyleIdx="2" presStyleCnt="4">
        <dgm:presLayoutVars>
          <dgm:chMax val="1"/>
          <dgm:chPref val="1"/>
        </dgm:presLayoutVars>
      </dgm:prSet>
      <dgm:spPr/>
    </dgm:pt>
    <dgm:pt modelId="{4CADF631-84DA-4DAC-A45A-55DA3CE6C2FB}" type="pres">
      <dgm:prSet presAssocID="{CFB55250-B2F5-4C91-908A-30F61B9380F4}" presName="sibTrans" presStyleCnt="0"/>
      <dgm:spPr/>
    </dgm:pt>
    <dgm:pt modelId="{9118EC16-F25C-40C8-818E-F3532A5544F6}" type="pres">
      <dgm:prSet presAssocID="{C07C9551-3C6E-4137-B6AB-A745960FC0A5}" presName="compNode" presStyleCnt="0"/>
      <dgm:spPr/>
    </dgm:pt>
    <dgm:pt modelId="{93C3A3DD-6173-4D65-A196-C62185364636}" type="pres">
      <dgm:prSet presAssocID="{C07C9551-3C6E-4137-B6AB-A745960FC0A5}" presName="iconBgRect" presStyleLbl="bgShp" presStyleIdx="3" presStyleCnt="4"/>
      <dgm:spPr/>
    </dgm:pt>
    <dgm:pt modelId="{93071DC8-4766-488D-ABCC-13478E59D130}" type="pres">
      <dgm:prSet presAssocID="{C07C9551-3C6E-4137-B6AB-A745960FC0A5}" presName="iconRect" presStyleLbl="node1" presStyleIdx="3" presStyleCnt="4"/>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a:ln>
          <a:noFill/>
        </a:ln>
      </dgm:spPr>
    </dgm:pt>
    <dgm:pt modelId="{9669EC66-36E1-4040-9759-D1D26C0226DC}" type="pres">
      <dgm:prSet presAssocID="{C07C9551-3C6E-4137-B6AB-A745960FC0A5}" presName="spaceRect" presStyleCnt="0"/>
      <dgm:spPr/>
    </dgm:pt>
    <dgm:pt modelId="{13E045C3-A641-45A0-9AB7-4EEECC9C5152}" type="pres">
      <dgm:prSet presAssocID="{C07C9551-3C6E-4137-B6AB-A745960FC0A5}" presName="textRect" presStyleLbl="revTx" presStyleIdx="3" presStyleCnt="4">
        <dgm:presLayoutVars>
          <dgm:chMax val="1"/>
          <dgm:chPref val="1"/>
        </dgm:presLayoutVars>
      </dgm:prSet>
      <dgm:spPr/>
    </dgm:pt>
  </dgm:ptLst>
  <dgm:cxnLst>
    <dgm:cxn modelId="{77437612-D7DD-4CFD-A170-E8E68C36C302}" srcId="{76ED2CEE-7095-40A4-A6FC-91E0660D7776}" destId="{77A42849-1481-45BB-99B3-BCB8641ADBEC}" srcOrd="2" destOrd="0" parTransId="{7A6F86AC-606D-44E3-B1B5-1E15C008E8DD}" sibTransId="{CFB55250-B2F5-4C91-908A-30F61B9380F4}"/>
    <dgm:cxn modelId="{A8835037-A877-4DD2-90A3-F41E83A7BF73}" type="presOf" srcId="{76ED2CEE-7095-40A4-A6FC-91E0660D7776}" destId="{121330E6-EF46-4CF0-A94D-01DFA5133A80}" srcOrd="0" destOrd="0" presId="urn:microsoft.com/office/officeart/2018/5/layout/IconCircleLabelList"/>
    <dgm:cxn modelId="{6127E679-5186-49FB-9D2E-A83136A303D3}" type="presOf" srcId="{70C27BE3-D44D-4C9F-8D20-83C5F826197F}" destId="{45767FAD-43B7-4D9E-BD28-A726B24BFA4A}" srcOrd="0" destOrd="0" presId="urn:microsoft.com/office/officeart/2018/5/layout/IconCircleLabelList"/>
    <dgm:cxn modelId="{D499AA7D-76FF-4899-9A52-8AD518BFCD0F}" srcId="{76ED2CEE-7095-40A4-A6FC-91E0660D7776}" destId="{5C8DAF33-B750-45A4-86D7-0E4766194C8F}" srcOrd="0" destOrd="0" parTransId="{DFFEAD86-C55E-48A1-AB23-79CCF48D7F77}" sibTransId="{7A8DE61F-41F6-4453-9F42-CCAE62E380D2}"/>
    <dgm:cxn modelId="{D5A80E96-7206-4F5A-A18F-4194BE756671}" srcId="{76ED2CEE-7095-40A4-A6FC-91E0660D7776}" destId="{C07C9551-3C6E-4137-B6AB-A745960FC0A5}" srcOrd="3" destOrd="0" parTransId="{41DE9073-2990-43AC-BF6D-90FF247F7909}" sibTransId="{DC2FD176-E98D-4A58-B1BE-239D32F29029}"/>
    <dgm:cxn modelId="{0586CDBE-F0C2-4FAB-A4E3-90DD3CF049DA}" type="presOf" srcId="{5C8DAF33-B750-45A4-86D7-0E4766194C8F}" destId="{93607394-0F0C-4808-ADD9-4217794AC8FF}" srcOrd="0" destOrd="0" presId="urn:microsoft.com/office/officeart/2018/5/layout/IconCircleLabelList"/>
    <dgm:cxn modelId="{76A031CA-B074-4AC4-90BC-80220BD282E5}" type="presOf" srcId="{C07C9551-3C6E-4137-B6AB-A745960FC0A5}" destId="{13E045C3-A641-45A0-9AB7-4EEECC9C5152}" srcOrd="0" destOrd="0" presId="urn:microsoft.com/office/officeart/2018/5/layout/IconCircleLabelList"/>
    <dgm:cxn modelId="{3637C5E2-35A6-4DEA-A9F3-B3FBE600C37D}" type="presOf" srcId="{77A42849-1481-45BB-99B3-BCB8641ADBEC}" destId="{E9CC370F-61F2-463D-990D-0C18D0DDD379}" srcOrd="0" destOrd="0" presId="urn:microsoft.com/office/officeart/2018/5/layout/IconCircleLabelList"/>
    <dgm:cxn modelId="{624424E6-390A-495E-AAE7-80F4213AA3E5}" srcId="{76ED2CEE-7095-40A4-A6FC-91E0660D7776}" destId="{70C27BE3-D44D-4C9F-8D20-83C5F826197F}" srcOrd="1" destOrd="0" parTransId="{46CB8511-43EF-42AD-A708-5864DEDE910A}" sibTransId="{D08A3CDE-381A-4D9D-AAF6-F72E38CEEA35}"/>
    <dgm:cxn modelId="{AF13DFEA-E97C-4DF9-8492-1D90BFDF8E30}" type="presParOf" srcId="{121330E6-EF46-4CF0-A94D-01DFA5133A80}" destId="{9B36D4A5-4104-4246-A3CD-3A2F7C83C228}" srcOrd="0" destOrd="0" presId="urn:microsoft.com/office/officeart/2018/5/layout/IconCircleLabelList"/>
    <dgm:cxn modelId="{43757A3E-CCC1-489A-A276-A99A97009E7C}" type="presParOf" srcId="{9B36D4A5-4104-4246-A3CD-3A2F7C83C228}" destId="{26DF68A8-23F7-477C-B098-44A23431C73C}" srcOrd="0" destOrd="0" presId="urn:microsoft.com/office/officeart/2018/5/layout/IconCircleLabelList"/>
    <dgm:cxn modelId="{4559B4D8-B2AC-4A71-85AD-1D2C11DA889B}" type="presParOf" srcId="{9B36D4A5-4104-4246-A3CD-3A2F7C83C228}" destId="{90801F90-561C-4FC0-B0EE-71691EC374A2}" srcOrd="1" destOrd="0" presId="urn:microsoft.com/office/officeart/2018/5/layout/IconCircleLabelList"/>
    <dgm:cxn modelId="{4BBF7CEA-24F7-4973-A8C1-849DA557000D}" type="presParOf" srcId="{9B36D4A5-4104-4246-A3CD-3A2F7C83C228}" destId="{34269076-75E4-4F3E-B016-95F592A904C9}" srcOrd="2" destOrd="0" presId="urn:microsoft.com/office/officeart/2018/5/layout/IconCircleLabelList"/>
    <dgm:cxn modelId="{E04542E6-20FD-404E-8C6A-E7C9C32BFA09}" type="presParOf" srcId="{9B36D4A5-4104-4246-A3CD-3A2F7C83C228}" destId="{93607394-0F0C-4808-ADD9-4217794AC8FF}" srcOrd="3" destOrd="0" presId="urn:microsoft.com/office/officeart/2018/5/layout/IconCircleLabelList"/>
    <dgm:cxn modelId="{9C24B7D2-E631-4A2B-A35E-599F11236B7B}" type="presParOf" srcId="{121330E6-EF46-4CF0-A94D-01DFA5133A80}" destId="{D092CC4D-B2DB-428D-822E-CF835361C8DA}" srcOrd="1" destOrd="0" presId="urn:microsoft.com/office/officeart/2018/5/layout/IconCircleLabelList"/>
    <dgm:cxn modelId="{0B50BB91-735A-4360-AE4E-D5DF2635AB32}" type="presParOf" srcId="{121330E6-EF46-4CF0-A94D-01DFA5133A80}" destId="{E350D8BE-ED5A-48F4-9398-AA00008BB8F0}" srcOrd="2" destOrd="0" presId="urn:microsoft.com/office/officeart/2018/5/layout/IconCircleLabelList"/>
    <dgm:cxn modelId="{34FB799F-6B90-4B1F-A568-952365CADD37}" type="presParOf" srcId="{E350D8BE-ED5A-48F4-9398-AA00008BB8F0}" destId="{8460BE8C-79A6-4291-AEE0-4010ECCEF906}" srcOrd="0" destOrd="0" presId="urn:microsoft.com/office/officeart/2018/5/layout/IconCircleLabelList"/>
    <dgm:cxn modelId="{9A19F9E3-F016-4531-866B-C1B5D309341D}" type="presParOf" srcId="{E350D8BE-ED5A-48F4-9398-AA00008BB8F0}" destId="{DA9E6971-9E7F-4F38-B61E-6BF16D203C56}" srcOrd="1" destOrd="0" presId="urn:microsoft.com/office/officeart/2018/5/layout/IconCircleLabelList"/>
    <dgm:cxn modelId="{CDA83140-11DC-478F-ABE0-0016788EC851}" type="presParOf" srcId="{E350D8BE-ED5A-48F4-9398-AA00008BB8F0}" destId="{A9946A54-7569-4DE3-900A-A916138C5572}" srcOrd="2" destOrd="0" presId="urn:microsoft.com/office/officeart/2018/5/layout/IconCircleLabelList"/>
    <dgm:cxn modelId="{986BCDD3-E51E-4CB1-8172-717095EFAC1D}" type="presParOf" srcId="{E350D8BE-ED5A-48F4-9398-AA00008BB8F0}" destId="{45767FAD-43B7-4D9E-BD28-A726B24BFA4A}" srcOrd="3" destOrd="0" presId="urn:microsoft.com/office/officeart/2018/5/layout/IconCircleLabelList"/>
    <dgm:cxn modelId="{B6171336-4563-4D85-8A4D-5CABE55F6471}" type="presParOf" srcId="{121330E6-EF46-4CF0-A94D-01DFA5133A80}" destId="{4EF2A8AA-912D-4958-BDD0-DAB1B0397B3A}" srcOrd="3" destOrd="0" presId="urn:microsoft.com/office/officeart/2018/5/layout/IconCircleLabelList"/>
    <dgm:cxn modelId="{BD6936F0-72E9-43D4-B691-4F0BFB22A343}" type="presParOf" srcId="{121330E6-EF46-4CF0-A94D-01DFA5133A80}" destId="{739C9432-2080-45A5-A705-0306AF554B8D}" srcOrd="4" destOrd="0" presId="urn:microsoft.com/office/officeart/2018/5/layout/IconCircleLabelList"/>
    <dgm:cxn modelId="{DEEF3482-A635-42A6-8B7F-956D28E5D3D5}" type="presParOf" srcId="{739C9432-2080-45A5-A705-0306AF554B8D}" destId="{385A3DB3-38A9-4D77-984F-922FA5939559}" srcOrd="0" destOrd="0" presId="urn:microsoft.com/office/officeart/2018/5/layout/IconCircleLabelList"/>
    <dgm:cxn modelId="{143E6B59-7DE7-421A-9992-7A52EF1A0A2C}" type="presParOf" srcId="{739C9432-2080-45A5-A705-0306AF554B8D}" destId="{442E702E-7F5E-458C-835A-99BB19F54060}" srcOrd="1" destOrd="0" presId="urn:microsoft.com/office/officeart/2018/5/layout/IconCircleLabelList"/>
    <dgm:cxn modelId="{44BA8F79-76C1-4374-8C4B-E72523DA130F}" type="presParOf" srcId="{739C9432-2080-45A5-A705-0306AF554B8D}" destId="{754C9643-16F2-4CAA-92B0-4F4D1B41C27C}" srcOrd="2" destOrd="0" presId="urn:microsoft.com/office/officeart/2018/5/layout/IconCircleLabelList"/>
    <dgm:cxn modelId="{4E6F5EA1-1C90-4302-87F7-A50B480DA85C}" type="presParOf" srcId="{739C9432-2080-45A5-A705-0306AF554B8D}" destId="{E9CC370F-61F2-463D-990D-0C18D0DDD379}" srcOrd="3" destOrd="0" presId="urn:microsoft.com/office/officeart/2018/5/layout/IconCircleLabelList"/>
    <dgm:cxn modelId="{68B416AA-0AD5-4020-A986-7C583B8B1D07}" type="presParOf" srcId="{121330E6-EF46-4CF0-A94D-01DFA5133A80}" destId="{4CADF631-84DA-4DAC-A45A-55DA3CE6C2FB}" srcOrd="5" destOrd="0" presId="urn:microsoft.com/office/officeart/2018/5/layout/IconCircleLabelList"/>
    <dgm:cxn modelId="{207B2795-5D7B-4A28-9622-7E353F0F1692}" type="presParOf" srcId="{121330E6-EF46-4CF0-A94D-01DFA5133A80}" destId="{9118EC16-F25C-40C8-818E-F3532A5544F6}" srcOrd="6" destOrd="0" presId="urn:microsoft.com/office/officeart/2018/5/layout/IconCircleLabelList"/>
    <dgm:cxn modelId="{9423EF49-38F5-4A76-991E-7A7040B339CB}" type="presParOf" srcId="{9118EC16-F25C-40C8-818E-F3532A5544F6}" destId="{93C3A3DD-6173-4D65-A196-C62185364636}" srcOrd="0" destOrd="0" presId="urn:microsoft.com/office/officeart/2018/5/layout/IconCircleLabelList"/>
    <dgm:cxn modelId="{2582422F-3FBD-4A4C-B9DA-A8D7B2F563E0}" type="presParOf" srcId="{9118EC16-F25C-40C8-818E-F3532A5544F6}" destId="{93071DC8-4766-488D-ABCC-13478E59D130}" srcOrd="1" destOrd="0" presId="urn:microsoft.com/office/officeart/2018/5/layout/IconCircleLabelList"/>
    <dgm:cxn modelId="{AF5853A9-449E-4052-A980-D2A55303C58C}" type="presParOf" srcId="{9118EC16-F25C-40C8-818E-F3532A5544F6}" destId="{9669EC66-36E1-4040-9759-D1D26C0226DC}" srcOrd="2" destOrd="0" presId="urn:microsoft.com/office/officeart/2018/5/layout/IconCircleLabelList"/>
    <dgm:cxn modelId="{180D55EA-7700-4460-884F-5AEAB3CE9F6F}" type="presParOf" srcId="{9118EC16-F25C-40C8-818E-F3532A5544F6}" destId="{13E045C3-A641-45A0-9AB7-4EEECC9C515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8970FE-E259-48A7-8029-42BF3FE0BA1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9B2AB41-AF12-4739-B2F5-313A4E7CFBA4}">
      <dgm:prSet/>
      <dgm:spPr/>
      <dgm:t>
        <a:bodyPr/>
        <a:lstStyle/>
        <a:p>
          <a:pPr>
            <a:defRPr cap="all"/>
          </a:pPr>
          <a:r>
            <a:rPr lang="en-US"/>
            <a:t>Another key is trying to always remember, “It is not about you”. </a:t>
          </a:r>
        </a:p>
      </dgm:t>
    </dgm:pt>
    <dgm:pt modelId="{1A61E421-9885-4B65-9AE6-3D5B7B4898F5}" type="parTrans" cxnId="{FB8E391C-157E-4257-8842-6EE32AD18AF6}">
      <dgm:prSet/>
      <dgm:spPr/>
      <dgm:t>
        <a:bodyPr/>
        <a:lstStyle/>
        <a:p>
          <a:endParaRPr lang="en-US"/>
        </a:p>
      </dgm:t>
    </dgm:pt>
    <dgm:pt modelId="{415CDB4E-31CE-4B96-B837-0C4DE0282FF1}" type="sibTrans" cxnId="{FB8E391C-157E-4257-8842-6EE32AD18AF6}">
      <dgm:prSet/>
      <dgm:spPr/>
      <dgm:t>
        <a:bodyPr/>
        <a:lstStyle/>
        <a:p>
          <a:endParaRPr lang="en-US"/>
        </a:p>
      </dgm:t>
    </dgm:pt>
    <dgm:pt modelId="{FB60AA43-6FA3-44D6-8025-D17E3EBD1B06}">
      <dgm:prSet/>
      <dgm:spPr/>
      <dgm:t>
        <a:bodyPr/>
        <a:lstStyle/>
        <a:p>
          <a:pPr>
            <a:defRPr cap="all"/>
          </a:pPr>
          <a:r>
            <a:rPr lang="en-US"/>
            <a:t>Giving makes us happier</a:t>
          </a:r>
        </a:p>
      </dgm:t>
    </dgm:pt>
    <dgm:pt modelId="{7F15D02E-47C1-45AC-A99F-93F88463579D}" type="parTrans" cxnId="{A288CB68-60BE-44FC-A266-00EE317D66F6}">
      <dgm:prSet/>
      <dgm:spPr/>
      <dgm:t>
        <a:bodyPr/>
        <a:lstStyle/>
        <a:p>
          <a:endParaRPr lang="en-US"/>
        </a:p>
      </dgm:t>
    </dgm:pt>
    <dgm:pt modelId="{2B206A8C-1FB2-4803-978C-503D5722A2FC}" type="sibTrans" cxnId="{A288CB68-60BE-44FC-A266-00EE317D66F6}">
      <dgm:prSet/>
      <dgm:spPr/>
      <dgm:t>
        <a:bodyPr/>
        <a:lstStyle/>
        <a:p>
          <a:endParaRPr lang="en-US"/>
        </a:p>
      </dgm:t>
    </dgm:pt>
    <dgm:pt modelId="{50FE66CA-0EB8-4C4C-AF22-E48DD186688D}" type="pres">
      <dgm:prSet presAssocID="{018970FE-E259-48A7-8029-42BF3FE0BA11}" presName="root" presStyleCnt="0">
        <dgm:presLayoutVars>
          <dgm:dir/>
          <dgm:resizeHandles val="exact"/>
        </dgm:presLayoutVars>
      </dgm:prSet>
      <dgm:spPr/>
    </dgm:pt>
    <dgm:pt modelId="{31B679F9-3B2E-4F77-B1E4-DD2E30E15D95}" type="pres">
      <dgm:prSet presAssocID="{F9B2AB41-AF12-4739-B2F5-313A4E7CFBA4}" presName="compNode" presStyleCnt="0"/>
      <dgm:spPr/>
    </dgm:pt>
    <dgm:pt modelId="{F437D4A3-E0D5-4F57-B308-69DC9AEAC007}" type="pres">
      <dgm:prSet presAssocID="{F9B2AB41-AF12-4739-B2F5-313A4E7CFBA4}" presName="iconBgRect" presStyleLbl="bgShp" presStyleIdx="0" presStyleCnt="2"/>
      <dgm:spPr>
        <a:prstGeom prst="round2DiagRect">
          <a:avLst>
            <a:gd name="adj1" fmla="val 29727"/>
            <a:gd name="adj2" fmla="val 0"/>
          </a:avLst>
        </a:prstGeom>
      </dgm:spPr>
    </dgm:pt>
    <dgm:pt modelId="{7ABEE78D-9C90-4194-AF47-9C942572C3EC}" type="pres">
      <dgm:prSet presAssocID="{F9B2AB41-AF12-4739-B2F5-313A4E7CFB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E9DB6981-0C34-4912-9E91-D3A321BE0779}" type="pres">
      <dgm:prSet presAssocID="{F9B2AB41-AF12-4739-B2F5-313A4E7CFBA4}" presName="spaceRect" presStyleCnt="0"/>
      <dgm:spPr/>
    </dgm:pt>
    <dgm:pt modelId="{2F8BE38A-1F10-415C-8113-E3403D625255}" type="pres">
      <dgm:prSet presAssocID="{F9B2AB41-AF12-4739-B2F5-313A4E7CFBA4}" presName="textRect" presStyleLbl="revTx" presStyleIdx="0" presStyleCnt="2">
        <dgm:presLayoutVars>
          <dgm:chMax val="1"/>
          <dgm:chPref val="1"/>
        </dgm:presLayoutVars>
      </dgm:prSet>
      <dgm:spPr/>
    </dgm:pt>
    <dgm:pt modelId="{905C91AB-21BB-4D73-976E-AB430B549F7F}" type="pres">
      <dgm:prSet presAssocID="{415CDB4E-31CE-4B96-B837-0C4DE0282FF1}" presName="sibTrans" presStyleCnt="0"/>
      <dgm:spPr/>
    </dgm:pt>
    <dgm:pt modelId="{DD180621-6E02-4987-A858-FF6587182E9D}" type="pres">
      <dgm:prSet presAssocID="{FB60AA43-6FA3-44D6-8025-D17E3EBD1B06}" presName="compNode" presStyleCnt="0"/>
      <dgm:spPr/>
    </dgm:pt>
    <dgm:pt modelId="{EDE77604-0CDB-409D-859B-4B70C94BF7AD}" type="pres">
      <dgm:prSet presAssocID="{FB60AA43-6FA3-44D6-8025-D17E3EBD1B06}" presName="iconBgRect" presStyleLbl="bgShp" presStyleIdx="1" presStyleCnt="2"/>
      <dgm:spPr>
        <a:prstGeom prst="round2DiagRect">
          <a:avLst>
            <a:gd name="adj1" fmla="val 29727"/>
            <a:gd name="adj2" fmla="val 0"/>
          </a:avLst>
        </a:prstGeom>
      </dgm:spPr>
    </dgm:pt>
    <dgm:pt modelId="{5FE1EF79-42F4-4BB3-80ED-57604510FDF0}" type="pres">
      <dgm:prSet presAssocID="{FB60AA43-6FA3-44D6-8025-D17E3EBD1B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2B34C9EE-7D74-4F2E-9A6B-5A781FF91884}" type="pres">
      <dgm:prSet presAssocID="{FB60AA43-6FA3-44D6-8025-D17E3EBD1B06}" presName="spaceRect" presStyleCnt="0"/>
      <dgm:spPr/>
    </dgm:pt>
    <dgm:pt modelId="{DD9B915E-88E5-4304-8EA1-BF8935B7C39C}" type="pres">
      <dgm:prSet presAssocID="{FB60AA43-6FA3-44D6-8025-D17E3EBD1B06}" presName="textRect" presStyleLbl="revTx" presStyleIdx="1" presStyleCnt="2">
        <dgm:presLayoutVars>
          <dgm:chMax val="1"/>
          <dgm:chPref val="1"/>
        </dgm:presLayoutVars>
      </dgm:prSet>
      <dgm:spPr/>
    </dgm:pt>
  </dgm:ptLst>
  <dgm:cxnLst>
    <dgm:cxn modelId="{FB8E391C-157E-4257-8842-6EE32AD18AF6}" srcId="{018970FE-E259-48A7-8029-42BF3FE0BA11}" destId="{F9B2AB41-AF12-4739-B2F5-313A4E7CFBA4}" srcOrd="0" destOrd="0" parTransId="{1A61E421-9885-4B65-9AE6-3D5B7B4898F5}" sibTransId="{415CDB4E-31CE-4B96-B837-0C4DE0282FF1}"/>
    <dgm:cxn modelId="{DBC0FD32-73D3-4103-B834-753EEE5F9355}" type="presOf" srcId="{FB60AA43-6FA3-44D6-8025-D17E3EBD1B06}" destId="{DD9B915E-88E5-4304-8EA1-BF8935B7C39C}" srcOrd="0" destOrd="0" presId="urn:microsoft.com/office/officeart/2018/5/layout/IconLeafLabelList"/>
    <dgm:cxn modelId="{A288CB68-60BE-44FC-A266-00EE317D66F6}" srcId="{018970FE-E259-48A7-8029-42BF3FE0BA11}" destId="{FB60AA43-6FA3-44D6-8025-D17E3EBD1B06}" srcOrd="1" destOrd="0" parTransId="{7F15D02E-47C1-45AC-A99F-93F88463579D}" sibTransId="{2B206A8C-1FB2-4803-978C-503D5722A2FC}"/>
    <dgm:cxn modelId="{CA6E0680-CB3C-47BF-B36D-EC7BDB847B93}" type="presOf" srcId="{018970FE-E259-48A7-8029-42BF3FE0BA11}" destId="{50FE66CA-0EB8-4C4C-AF22-E48DD186688D}" srcOrd="0" destOrd="0" presId="urn:microsoft.com/office/officeart/2018/5/layout/IconLeafLabelList"/>
    <dgm:cxn modelId="{30E52D98-0C9C-41A3-B6D1-C6896A4EC095}" type="presOf" srcId="{F9B2AB41-AF12-4739-B2F5-313A4E7CFBA4}" destId="{2F8BE38A-1F10-415C-8113-E3403D625255}" srcOrd="0" destOrd="0" presId="urn:microsoft.com/office/officeart/2018/5/layout/IconLeafLabelList"/>
    <dgm:cxn modelId="{F72F65CE-B048-4751-824B-DCFABDF9E0D7}" type="presParOf" srcId="{50FE66CA-0EB8-4C4C-AF22-E48DD186688D}" destId="{31B679F9-3B2E-4F77-B1E4-DD2E30E15D95}" srcOrd="0" destOrd="0" presId="urn:microsoft.com/office/officeart/2018/5/layout/IconLeafLabelList"/>
    <dgm:cxn modelId="{E5BE0FC9-C1BE-48C1-8F2E-C501641E36CE}" type="presParOf" srcId="{31B679F9-3B2E-4F77-B1E4-DD2E30E15D95}" destId="{F437D4A3-E0D5-4F57-B308-69DC9AEAC007}" srcOrd="0" destOrd="0" presId="urn:microsoft.com/office/officeart/2018/5/layout/IconLeafLabelList"/>
    <dgm:cxn modelId="{93E8B932-FC45-43FE-A917-9B7B7D7DB9B9}" type="presParOf" srcId="{31B679F9-3B2E-4F77-B1E4-DD2E30E15D95}" destId="{7ABEE78D-9C90-4194-AF47-9C942572C3EC}" srcOrd="1" destOrd="0" presId="urn:microsoft.com/office/officeart/2018/5/layout/IconLeafLabelList"/>
    <dgm:cxn modelId="{0EC2D85D-54D6-4459-A933-714E5441EC88}" type="presParOf" srcId="{31B679F9-3B2E-4F77-B1E4-DD2E30E15D95}" destId="{E9DB6981-0C34-4912-9E91-D3A321BE0779}" srcOrd="2" destOrd="0" presId="urn:microsoft.com/office/officeart/2018/5/layout/IconLeafLabelList"/>
    <dgm:cxn modelId="{1A39AB57-65FA-4F19-AF67-DA9B4F0F8FCA}" type="presParOf" srcId="{31B679F9-3B2E-4F77-B1E4-DD2E30E15D95}" destId="{2F8BE38A-1F10-415C-8113-E3403D625255}" srcOrd="3" destOrd="0" presId="urn:microsoft.com/office/officeart/2018/5/layout/IconLeafLabelList"/>
    <dgm:cxn modelId="{FAB55639-B813-49B6-A7F2-28C4C091AC42}" type="presParOf" srcId="{50FE66CA-0EB8-4C4C-AF22-E48DD186688D}" destId="{905C91AB-21BB-4D73-976E-AB430B549F7F}" srcOrd="1" destOrd="0" presId="urn:microsoft.com/office/officeart/2018/5/layout/IconLeafLabelList"/>
    <dgm:cxn modelId="{9BDD3F66-1E24-49E1-9F87-3C70DA986D3A}" type="presParOf" srcId="{50FE66CA-0EB8-4C4C-AF22-E48DD186688D}" destId="{DD180621-6E02-4987-A858-FF6587182E9D}" srcOrd="2" destOrd="0" presId="urn:microsoft.com/office/officeart/2018/5/layout/IconLeafLabelList"/>
    <dgm:cxn modelId="{82A8AB3E-BC86-4A31-A286-E037591A1DFF}" type="presParOf" srcId="{DD180621-6E02-4987-A858-FF6587182E9D}" destId="{EDE77604-0CDB-409D-859B-4B70C94BF7AD}" srcOrd="0" destOrd="0" presId="urn:microsoft.com/office/officeart/2018/5/layout/IconLeafLabelList"/>
    <dgm:cxn modelId="{F64403EE-C0CC-407C-8401-CE71666D8069}" type="presParOf" srcId="{DD180621-6E02-4987-A858-FF6587182E9D}" destId="{5FE1EF79-42F4-4BB3-80ED-57604510FDF0}" srcOrd="1" destOrd="0" presId="urn:microsoft.com/office/officeart/2018/5/layout/IconLeafLabelList"/>
    <dgm:cxn modelId="{D364FB60-BDAD-4DEB-94F9-D1DFFFEB68B1}" type="presParOf" srcId="{DD180621-6E02-4987-A858-FF6587182E9D}" destId="{2B34C9EE-7D74-4F2E-9A6B-5A781FF91884}" srcOrd="2" destOrd="0" presId="urn:microsoft.com/office/officeart/2018/5/layout/IconLeafLabelList"/>
    <dgm:cxn modelId="{DA211965-6634-465E-8E7D-186DD85C4A5E}" type="presParOf" srcId="{DD180621-6E02-4987-A858-FF6587182E9D}" destId="{DD9B915E-88E5-4304-8EA1-BF8935B7C39C}"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04AB7-66AD-294C-8163-F7E344BA375A}">
      <dsp:nvSpPr>
        <dsp:cNvPr id="0" name=""/>
        <dsp:cNvSpPr/>
      </dsp:nvSpPr>
      <dsp:spPr>
        <a:xfrm>
          <a:off x="0" y="463113"/>
          <a:ext cx="4435656" cy="1400489"/>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Mugshots were used in coverage of 45% of cases involving Black people accused of crimes compared to only 8% of cases involving white defendants</a:t>
          </a:r>
          <a:endParaRPr lang="en-US" sz="2100" kern="1200"/>
        </a:p>
      </dsp:txBody>
      <dsp:txXfrm>
        <a:off x="68366" y="531479"/>
        <a:ext cx="4298924" cy="1263757"/>
      </dsp:txXfrm>
    </dsp:sp>
    <dsp:sp modelId="{4883265A-9108-5E4A-B4B4-133599884904}">
      <dsp:nvSpPr>
        <dsp:cNvPr id="0" name=""/>
        <dsp:cNvSpPr/>
      </dsp:nvSpPr>
      <dsp:spPr>
        <a:xfrm>
          <a:off x="0" y="1924083"/>
          <a:ext cx="4435656" cy="1400489"/>
        </a:xfrm>
        <a:prstGeom prst="roundRect">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White victims were nearly four times more likely to be presented in photos with friends and family than Black people victimized by crime</a:t>
          </a:r>
          <a:endParaRPr lang="en-US" sz="2100" kern="1200"/>
        </a:p>
      </dsp:txBody>
      <dsp:txXfrm>
        <a:off x="68366" y="1992449"/>
        <a:ext cx="4298924" cy="1263757"/>
      </dsp:txXfrm>
    </dsp:sp>
    <dsp:sp modelId="{86C7B89B-8091-C34D-912C-552B44A0CB65}">
      <dsp:nvSpPr>
        <dsp:cNvPr id="0" name=""/>
        <dsp:cNvSpPr/>
      </dsp:nvSpPr>
      <dsp:spPr>
        <a:xfrm>
          <a:off x="0" y="3385053"/>
          <a:ext cx="4435656" cy="1400489"/>
        </a:xfrm>
        <a:prstGeom prst="roundRect">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Media coverage was 50% more likely to refer to white defendants by name as compared to Black defendants</a:t>
          </a:r>
          <a:endParaRPr lang="en-US" sz="2100" kern="1200"/>
        </a:p>
      </dsp:txBody>
      <dsp:txXfrm>
        <a:off x="68366" y="3453419"/>
        <a:ext cx="4298924" cy="1263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6B7EA-0239-4F4F-BC1C-5EE7A091E0B9}">
      <dsp:nvSpPr>
        <dsp:cNvPr id="0" name=""/>
        <dsp:cNvSpPr/>
      </dsp:nvSpPr>
      <dsp:spPr>
        <a:xfrm>
          <a:off x="0" y="369826"/>
          <a:ext cx="4435656" cy="1468441"/>
        </a:xfrm>
        <a:prstGeom prst="round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 got your back, WAAAAAAYYYY back”</a:t>
          </a:r>
        </a:p>
      </dsp:txBody>
      <dsp:txXfrm>
        <a:off x="71683" y="441509"/>
        <a:ext cx="4292290" cy="1325075"/>
      </dsp:txXfrm>
    </dsp:sp>
    <dsp:sp modelId="{C8957E86-1C50-AF4E-8C89-69D7EB865C11}">
      <dsp:nvSpPr>
        <dsp:cNvPr id="0" name=""/>
        <dsp:cNvSpPr/>
      </dsp:nvSpPr>
      <dsp:spPr>
        <a:xfrm>
          <a:off x="0" y="1890107"/>
          <a:ext cx="4435656" cy="1468441"/>
        </a:xfrm>
        <a:prstGeom prst="roundRect">
          <a:avLst/>
        </a:prstGeom>
        <a:blipFill rotWithShape="1">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What happens when it is time to sacrifice something to fulfill God’s word?</a:t>
          </a:r>
        </a:p>
      </dsp:txBody>
      <dsp:txXfrm>
        <a:off x="71683" y="1961790"/>
        <a:ext cx="4292290" cy="1325075"/>
      </dsp:txXfrm>
    </dsp:sp>
    <dsp:sp modelId="{145EEB80-C13C-4540-A220-3DFC41CCAC92}">
      <dsp:nvSpPr>
        <dsp:cNvPr id="0" name=""/>
        <dsp:cNvSpPr/>
      </dsp:nvSpPr>
      <dsp:spPr>
        <a:xfrm>
          <a:off x="0" y="3410389"/>
          <a:ext cx="4435656" cy="1468441"/>
        </a:xfrm>
        <a:prstGeom prst="roundRect">
          <a:avLst/>
        </a:prstGeom>
        <a:blipFill rotWithShape="1">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Examples: advice to pastors, provost presenting reparations to faculty with zero follow through, organizations sending reaction letters to the public with no follow through on programs that could make a difference </a:t>
          </a:r>
        </a:p>
      </dsp:txBody>
      <dsp:txXfrm>
        <a:off x="71683" y="3482072"/>
        <a:ext cx="4292290" cy="1325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F68A8-23F7-477C-B098-44A23431C73C}">
      <dsp:nvSpPr>
        <dsp:cNvPr id="0" name=""/>
        <dsp:cNvSpPr/>
      </dsp:nvSpPr>
      <dsp:spPr>
        <a:xfrm>
          <a:off x="311427" y="482949"/>
          <a:ext cx="970400" cy="9704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01F90-561C-4FC0-B0EE-71691EC374A2}">
      <dsp:nvSpPr>
        <dsp:cNvPr id="0" name=""/>
        <dsp:cNvSpPr/>
      </dsp:nvSpPr>
      <dsp:spPr>
        <a:xfrm>
          <a:off x="518234" y="689755"/>
          <a:ext cx="556787" cy="55678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607394-0F0C-4808-ADD9-4217794AC8FF}">
      <dsp:nvSpPr>
        <dsp:cNvPr id="0" name=""/>
        <dsp:cNvSpPr/>
      </dsp:nvSpPr>
      <dsp:spPr>
        <a:xfrm>
          <a:off x="1217"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Avoided the birds</a:t>
          </a:r>
        </a:p>
      </dsp:txBody>
      <dsp:txXfrm>
        <a:off x="1217" y="1755605"/>
        <a:ext cx="1590820" cy="636328"/>
      </dsp:txXfrm>
    </dsp:sp>
    <dsp:sp modelId="{8460BE8C-79A6-4291-AEE0-4010ECCEF906}">
      <dsp:nvSpPr>
        <dsp:cNvPr id="0" name=""/>
        <dsp:cNvSpPr/>
      </dsp:nvSpPr>
      <dsp:spPr>
        <a:xfrm>
          <a:off x="2180641" y="482949"/>
          <a:ext cx="970400" cy="9704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E6971-9E7F-4F38-B61E-6BF16D203C56}">
      <dsp:nvSpPr>
        <dsp:cNvPr id="0" name=""/>
        <dsp:cNvSpPr/>
      </dsp:nvSpPr>
      <dsp:spPr>
        <a:xfrm>
          <a:off x="2387448" y="689755"/>
          <a:ext cx="556787" cy="556787"/>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767FAD-43B7-4D9E-BD28-A726B24BFA4A}">
      <dsp:nvSpPr>
        <dsp:cNvPr id="0" name=""/>
        <dsp:cNvSpPr/>
      </dsp:nvSpPr>
      <dsp:spPr>
        <a:xfrm>
          <a:off x="1870431"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Avoided The Rocky soil</a:t>
          </a:r>
        </a:p>
      </dsp:txBody>
      <dsp:txXfrm>
        <a:off x="1870431" y="1755605"/>
        <a:ext cx="1590820" cy="636328"/>
      </dsp:txXfrm>
    </dsp:sp>
    <dsp:sp modelId="{385A3DB3-38A9-4D77-984F-922FA5939559}">
      <dsp:nvSpPr>
        <dsp:cNvPr id="0" name=""/>
        <dsp:cNvSpPr/>
      </dsp:nvSpPr>
      <dsp:spPr>
        <a:xfrm>
          <a:off x="4049855" y="482949"/>
          <a:ext cx="970400" cy="9704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2E702E-7F5E-458C-835A-99BB19F54060}">
      <dsp:nvSpPr>
        <dsp:cNvPr id="0" name=""/>
        <dsp:cNvSpPr/>
      </dsp:nvSpPr>
      <dsp:spPr>
        <a:xfrm>
          <a:off x="4256661" y="689755"/>
          <a:ext cx="556787" cy="556787"/>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CC370F-61F2-463D-990D-0C18D0DDD379}">
      <dsp:nvSpPr>
        <dsp:cNvPr id="0" name=""/>
        <dsp:cNvSpPr/>
      </dsp:nvSpPr>
      <dsp:spPr>
        <a:xfrm>
          <a:off x="3739645"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Avoided the thorns</a:t>
          </a:r>
        </a:p>
      </dsp:txBody>
      <dsp:txXfrm>
        <a:off x="3739645" y="1755605"/>
        <a:ext cx="1590820" cy="636328"/>
      </dsp:txXfrm>
    </dsp:sp>
    <dsp:sp modelId="{93C3A3DD-6173-4D65-A196-C62185364636}">
      <dsp:nvSpPr>
        <dsp:cNvPr id="0" name=""/>
        <dsp:cNvSpPr/>
      </dsp:nvSpPr>
      <dsp:spPr>
        <a:xfrm>
          <a:off x="5919069" y="482949"/>
          <a:ext cx="970400" cy="9704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71DC8-4766-488D-ABCC-13478E59D130}">
      <dsp:nvSpPr>
        <dsp:cNvPr id="0" name=""/>
        <dsp:cNvSpPr/>
      </dsp:nvSpPr>
      <dsp:spPr>
        <a:xfrm>
          <a:off x="6125875" y="689755"/>
          <a:ext cx="556787" cy="556787"/>
        </a:xfrm>
        <a:prstGeom prst="rect">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E045C3-A641-45A0-9AB7-4EEECC9C5152}">
      <dsp:nvSpPr>
        <dsp:cNvPr id="0" name=""/>
        <dsp:cNvSpPr/>
      </dsp:nvSpPr>
      <dsp:spPr>
        <a:xfrm>
          <a:off x="5608859" y="1755605"/>
          <a:ext cx="1590820" cy="63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Result: Multiplied the effects 30, 60, 100 times</a:t>
          </a:r>
        </a:p>
      </dsp:txBody>
      <dsp:txXfrm>
        <a:off x="5608859" y="1755605"/>
        <a:ext cx="1590820" cy="636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7D4A3-E0D5-4F57-B308-69DC9AEAC007}">
      <dsp:nvSpPr>
        <dsp:cNvPr id="0" name=""/>
        <dsp:cNvSpPr/>
      </dsp:nvSpPr>
      <dsp:spPr>
        <a:xfrm>
          <a:off x="1090292" y="7837"/>
          <a:ext cx="1715625" cy="17156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EE78D-9C90-4194-AF47-9C942572C3EC}">
      <dsp:nvSpPr>
        <dsp:cNvPr id="0" name=""/>
        <dsp:cNvSpPr/>
      </dsp:nvSpPr>
      <dsp:spPr>
        <a:xfrm>
          <a:off x="1455917" y="373462"/>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8BE38A-1F10-415C-8113-E3403D625255}">
      <dsp:nvSpPr>
        <dsp:cNvPr id="0" name=""/>
        <dsp:cNvSpPr/>
      </dsp:nvSpPr>
      <dsp:spPr>
        <a:xfrm>
          <a:off x="541855" y="225783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Another key is trying to always remember, “It is not about you”. </a:t>
          </a:r>
        </a:p>
      </dsp:txBody>
      <dsp:txXfrm>
        <a:off x="541855" y="2257837"/>
        <a:ext cx="2812500" cy="720000"/>
      </dsp:txXfrm>
    </dsp:sp>
    <dsp:sp modelId="{EDE77604-0CDB-409D-859B-4B70C94BF7AD}">
      <dsp:nvSpPr>
        <dsp:cNvPr id="0" name=""/>
        <dsp:cNvSpPr/>
      </dsp:nvSpPr>
      <dsp:spPr>
        <a:xfrm>
          <a:off x="4394980" y="7837"/>
          <a:ext cx="1715625" cy="17156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1EF79-42F4-4BB3-80ED-57604510FDF0}">
      <dsp:nvSpPr>
        <dsp:cNvPr id="0" name=""/>
        <dsp:cNvSpPr/>
      </dsp:nvSpPr>
      <dsp:spPr>
        <a:xfrm>
          <a:off x="4760605" y="373462"/>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9B915E-88E5-4304-8EA1-BF8935B7C39C}">
      <dsp:nvSpPr>
        <dsp:cNvPr id="0" name=""/>
        <dsp:cNvSpPr/>
      </dsp:nvSpPr>
      <dsp:spPr>
        <a:xfrm>
          <a:off x="3846542" y="225783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Giving makes us happier</a:t>
          </a:r>
        </a:p>
      </dsp:txBody>
      <dsp:txXfrm>
        <a:off x="3846542" y="2257837"/>
        <a:ext cx="281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56" tIns="46578" rIns="93156" bIns="46578"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5"/>
          </a:xfrm>
          <a:prstGeom prst="rect">
            <a:avLst/>
          </a:prstGeom>
        </p:spPr>
        <p:txBody>
          <a:bodyPr vert="horz" lIns="93156" tIns="46578" rIns="93156" bIns="46578" rtlCol="0"/>
          <a:lstStyle>
            <a:lvl1pPr algn="r">
              <a:defRPr sz="1200"/>
            </a:lvl1pPr>
          </a:lstStyle>
          <a:p>
            <a:fld id="{A56EE534-B2DF-4659-89CA-B4A70BA27638}" type="datetimeFigureOut">
              <a:rPr lang="en-US" smtClean="0"/>
              <a:t>7/12/23</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56" tIns="46578" rIns="93156" bIns="46578"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6" tIns="46578" rIns="93156" bIns="465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3156" tIns="46578" rIns="93156"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56" tIns="46578" rIns="93156" bIns="46578" rtlCol="0" anchor="b"/>
          <a:lstStyle>
            <a:lvl1pPr algn="r">
              <a:defRPr sz="1200"/>
            </a:lvl1pPr>
          </a:lstStyle>
          <a:p>
            <a:fld id="{FA0DC3DB-0B10-4F5D-8078-2DEAC5D24F75}" type="slidenum">
              <a:rPr lang="en-US" smtClean="0"/>
              <a:t>‹#›</a:t>
            </a:fld>
            <a:endParaRPr lang="en-US" dirty="0"/>
          </a:p>
        </p:txBody>
      </p:sp>
    </p:spTree>
    <p:extLst>
      <p:ext uri="{BB962C8B-B14F-4D97-AF65-F5344CB8AC3E}">
        <p14:creationId xmlns:p14="http://schemas.microsoft.com/office/powerpoint/2010/main" val="105646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13: 13-15</a:t>
            </a:r>
          </a:p>
          <a:p>
            <a:r>
              <a:rPr lang="en-US" dirty="0"/>
              <a:t>When it comes to understanding why the world seems to often stray from what God would like to see, this passage says it all.</a:t>
            </a:r>
          </a:p>
          <a:p>
            <a:r>
              <a:rPr lang="en-US" dirty="0"/>
              <a:t>The disciples were asking Jesus, why do you use parables when talking to the people. He refers to a passage in Isaiah that talks about the barriers between God and people. </a:t>
            </a:r>
          </a:p>
          <a:p>
            <a:endParaRPr lang="en-US" dirty="0"/>
          </a:p>
          <a:p>
            <a:r>
              <a:rPr lang="en-US" dirty="0"/>
              <a:t>This passage was used three times in the Bible</a:t>
            </a:r>
          </a:p>
          <a:p>
            <a:pPr marL="228600" indent="-228600">
              <a:buAutoNum type="arabicParenR"/>
            </a:pPr>
            <a:r>
              <a:rPr lang="en-US" dirty="0"/>
              <a:t>Isaiah proclamation after God’s people were putting their hope, safety and security in alliances with Assyria and Egypt instead of God</a:t>
            </a:r>
          </a:p>
          <a:p>
            <a:pPr marL="228600" indent="-228600">
              <a:buAutoNum type="arabicParenR"/>
            </a:pPr>
            <a:r>
              <a:rPr lang="en-US" dirty="0"/>
              <a:t>By Jesus in his attempt to share God’s will, purpose, plan and way with those around him</a:t>
            </a:r>
          </a:p>
          <a:p>
            <a:r>
              <a:rPr lang="en-US" dirty="0"/>
              <a:t>3) When Paul (noted in the book of Acts) was witnessing and sharing about Jesus in Rome, trying to convince the leaders there to believe in Jesus</a:t>
            </a:r>
          </a:p>
        </p:txBody>
      </p:sp>
      <p:sp>
        <p:nvSpPr>
          <p:cNvPr id="4" name="Slide Number Placeholder 3"/>
          <p:cNvSpPr>
            <a:spLocks noGrp="1"/>
          </p:cNvSpPr>
          <p:nvPr>
            <p:ph type="sldNum" sz="quarter" idx="5"/>
          </p:nvPr>
        </p:nvSpPr>
        <p:spPr/>
        <p:txBody>
          <a:bodyPr/>
          <a:lstStyle/>
          <a:p>
            <a:fld id="{FA0DC3DB-0B10-4F5D-8078-2DEAC5D24F75}" type="slidenum">
              <a:rPr lang="en-US" smtClean="0"/>
              <a:t>1</a:t>
            </a:fld>
            <a:endParaRPr lang="en-US" dirty="0"/>
          </a:p>
        </p:txBody>
      </p:sp>
    </p:spTree>
    <p:extLst>
      <p:ext uri="{BB962C8B-B14F-4D97-AF65-F5344CB8AC3E}">
        <p14:creationId xmlns:p14="http://schemas.microsoft.com/office/powerpoint/2010/main" val="80148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12</a:t>
            </a:fld>
            <a:endParaRPr lang="en-US" dirty="0"/>
          </a:p>
        </p:txBody>
      </p:sp>
    </p:spTree>
    <p:extLst>
      <p:ext uri="{BB962C8B-B14F-4D97-AF65-F5344CB8AC3E}">
        <p14:creationId xmlns:p14="http://schemas.microsoft.com/office/powerpoint/2010/main" val="195775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visiting Mississippi and Clarksdale – stark contrast in wealth</a:t>
            </a:r>
          </a:p>
          <a:p>
            <a:endParaRPr lang="en-US" dirty="0"/>
          </a:p>
          <a:p>
            <a:r>
              <a:rPr lang="en-US" dirty="0"/>
              <a:t>That construct embedded itself in the church and is still rampant to the point that those “without knowing God” are better than those that are</a:t>
            </a:r>
          </a:p>
          <a:p>
            <a:r>
              <a:rPr lang="en-US" dirty="0"/>
              <a:t>That is remarkable and makes you wonder if there are other areas where church people are worse than non-Christians. Or maybe it’s just race</a:t>
            </a:r>
          </a:p>
        </p:txBody>
      </p:sp>
      <p:sp>
        <p:nvSpPr>
          <p:cNvPr id="4" name="Slide Number Placeholder 3"/>
          <p:cNvSpPr>
            <a:spLocks noGrp="1"/>
          </p:cNvSpPr>
          <p:nvPr>
            <p:ph type="sldNum" sz="quarter" idx="5"/>
          </p:nvPr>
        </p:nvSpPr>
        <p:spPr/>
        <p:txBody>
          <a:bodyPr/>
          <a:lstStyle/>
          <a:p>
            <a:fld id="{FA0DC3DB-0B10-4F5D-8078-2DEAC5D24F75}" type="slidenum">
              <a:rPr lang="en-US" smtClean="0"/>
              <a:t>13</a:t>
            </a:fld>
            <a:endParaRPr lang="en-US" dirty="0"/>
          </a:p>
        </p:txBody>
      </p:sp>
    </p:spTree>
    <p:extLst>
      <p:ext uri="{BB962C8B-B14F-4D97-AF65-F5344CB8AC3E}">
        <p14:creationId xmlns:p14="http://schemas.microsoft.com/office/powerpoint/2010/main" val="335514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that is why Jesus said in Mathew 19:29 </a:t>
            </a:r>
            <a:r>
              <a:rPr lang="en-US" b="0" i="0" u="none" strike="noStrike" dirty="0">
                <a:solidFill>
                  <a:srgbClr val="000000"/>
                </a:solidFill>
                <a:effectLst/>
                <a:latin typeface="system-ui"/>
              </a:rPr>
              <a:t>And everyone who has left houses or </a:t>
            </a:r>
            <a:r>
              <a:rPr lang="en-US" b="1" i="0" u="none" strike="noStrike" dirty="0">
                <a:solidFill>
                  <a:srgbClr val="000000"/>
                </a:solidFill>
                <a:effectLst/>
                <a:latin typeface="system-ui"/>
              </a:rPr>
              <a:t>brother</a:t>
            </a:r>
            <a:r>
              <a:rPr lang="en-US" b="0" i="0" u="none" strike="noStrike" dirty="0">
                <a:solidFill>
                  <a:srgbClr val="000000"/>
                </a:solidFill>
                <a:effectLst/>
                <a:latin typeface="system-ui"/>
              </a:rPr>
              <a:t>s or sisters or </a:t>
            </a:r>
            <a:r>
              <a:rPr lang="en-US" b="1" i="0" u="none" strike="noStrike" dirty="0">
                <a:solidFill>
                  <a:srgbClr val="000000"/>
                </a:solidFill>
                <a:effectLst/>
                <a:latin typeface="system-ui"/>
              </a:rPr>
              <a:t>father</a:t>
            </a:r>
            <a:r>
              <a:rPr lang="en-US" b="0" i="0" u="none" strike="noStrike" dirty="0">
                <a:solidFill>
                  <a:srgbClr val="000000"/>
                </a:solidFill>
                <a:effectLst/>
                <a:latin typeface="system-ui"/>
              </a:rPr>
              <a:t> or </a:t>
            </a:r>
            <a:r>
              <a:rPr lang="en-US" b="1" i="0" u="none" strike="noStrike" dirty="0">
                <a:solidFill>
                  <a:srgbClr val="000000"/>
                </a:solidFill>
                <a:effectLst/>
                <a:latin typeface="system-ui"/>
              </a:rPr>
              <a:t>mother</a:t>
            </a:r>
            <a:r>
              <a:rPr lang="en-US" b="0" i="0" u="none" strike="noStrike" dirty="0">
                <a:solidFill>
                  <a:srgbClr val="000000"/>
                </a:solidFill>
                <a:effectLst/>
                <a:latin typeface="system-ui"/>
              </a:rPr>
              <a:t> or wife or children or fields for my sake will receive a hundred times as much and will inherit eternal life.</a:t>
            </a:r>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14</a:t>
            </a:fld>
            <a:endParaRPr lang="en-US" dirty="0"/>
          </a:p>
        </p:txBody>
      </p:sp>
    </p:spTree>
    <p:extLst>
      <p:ext uri="{BB962C8B-B14F-4D97-AF65-F5344CB8AC3E}">
        <p14:creationId xmlns:p14="http://schemas.microsoft.com/office/powerpoint/2010/main" val="313625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15</a:t>
            </a:fld>
            <a:endParaRPr lang="en-US" dirty="0"/>
          </a:p>
        </p:txBody>
      </p:sp>
    </p:spTree>
    <p:extLst>
      <p:ext uri="{BB962C8B-B14F-4D97-AF65-F5344CB8AC3E}">
        <p14:creationId xmlns:p14="http://schemas.microsoft.com/office/powerpoint/2010/main" val="118384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16</a:t>
            </a:fld>
            <a:endParaRPr lang="en-US" dirty="0"/>
          </a:p>
        </p:txBody>
      </p:sp>
    </p:spTree>
    <p:extLst>
      <p:ext uri="{BB962C8B-B14F-4D97-AF65-F5344CB8AC3E}">
        <p14:creationId xmlns:p14="http://schemas.microsoft.com/office/powerpoint/2010/main" val="205255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17</a:t>
            </a:fld>
            <a:endParaRPr lang="en-US" dirty="0"/>
          </a:p>
        </p:txBody>
      </p:sp>
    </p:spTree>
    <p:extLst>
      <p:ext uri="{BB962C8B-B14F-4D97-AF65-F5344CB8AC3E}">
        <p14:creationId xmlns:p14="http://schemas.microsoft.com/office/powerpoint/2010/main" val="130878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would want to walk through that???</a:t>
            </a:r>
          </a:p>
          <a:p>
            <a:r>
              <a:rPr lang="en-US" dirty="0"/>
              <a:t>You KNOW it’s going to hurt and there is no end in sight</a:t>
            </a:r>
          </a:p>
          <a:p>
            <a:endParaRPr lang="en-US" dirty="0"/>
          </a:p>
          <a:p>
            <a:r>
              <a:rPr lang="en-US" dirty="0"/>
              <a:t>The injustices are so great that even when you are willing to sacrifice, things around you tend to slow your progress and keep you from moving forward </a:t>
            </a:r>
          </a:p>
          <a:p>
            <a:r>
              <a:rPr lang="en-US" dirty="0"/>
              <a:t>NOTE HERE: There is nothing wrong with your soil. The seed of God’s word was planted; you act on that word, but as you do, it seems like the world is against you and get distracted, come up against resistance to great to overcome, or just ended up in the wrong place at the wrong time in life… the reasons are bountiful</a:t>
            </a:r>
          </a:p>
          <a:p>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18</a:t>
            </a:fld>
            <a:endParaRPr lang="en-US" dirty="0"/>
          </a:p>
        </p:txBody>
      </p:sp>
    </p:spTree>
    <p:extLst>
      <p:ext uri="{BB962C8B-B14F-4D97-AF65-F5344CB8AC3E}">
        <p14:creationId xmlns:p14="http://schemas.microsoft.com/office/powerpoint/2010/main" val="411238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to allow God’s word and way to multiply???</a:t>
            </a:r>
          </a:p>
        </p:txBody>
      </p:sp>
      <p:sp>
        <p:nvSpPr>
          <p:cNvPr id="4" name="Slide Number Placeholder 3"/>
          <p:cNvSpPr>
            <a:spLocks noGrp="1"/>
          </p:cNvSpPr>
          <p:nvPr>
            <p:ph type="sldNum" sz="quarter" idx="5"/>
          </p:nvPr>
        </p:nvSpPr>
        <p:spPr/>
        <p:txBody>
          <a:bodyPr/>
          <a:lstStyle/>
          <a:p>
            <a:fld id="{FA0DC3DB-0B10-4F5D-8078-2DEAC5D24F75}" type="slidenum">
              <a:rPr lang="en-US" smtClean="0"/>
              <a:t>19</a:t>
            </a:fld>
            <a:endParaRPr lang="en-US" dirty="0"/>
          </a:p>
        </p:txBody>
      </p:sp>
    </p:spTree>
    <p:extLst>
      <p:ext uri="{BB962C8B-B14F-4D97-AF65-F5344CB8AC3E}">
        <p14:creationId xmlns:p14="http://schemas.microsoft.com/office/powerpoint/2010/main" val="31467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had the privilege to speak in many venues in various formats to varied audiences about racial justice and similar topics. Most of the time, the presentations go with little to no compensation, and I have no idea what the effects of my talk will have on those that hear me speak. </a:t>
            </a:r>
          </a:p>
          <a:p>
            <a:endParaRPr lang="en-US" dirty="0"/>
          </a:p>
          <a:p>
            <a:r>
              <a:rPr lang="en-US" dirty="0"/>
              <a:t>Sometimes I receive glimpses or even direct evidence what I might have said, did make a tangible difference. And that is wonderful when it occurs. But it would never be enough to balance the time, energy, effort, preparation, mental capacity, stress, and other sacrifices to make it feel “worth it” </a:t>
            </a:r>
          </a:p>
          <a:p>
            <a:endParaRPr lang="en-US" dirty="0"/>
          </a:p>
          <a:p>
            <a:r>
              <a:rPr lang="en-US" dirty="0"/>
              <a:t>So often, when we feel like we are really knocking it out the park in terms of doing what God wants us to do, we typically expect to notice a change. It’s like when we first start our diet or exercise program and get frustrated when we do not see results quick enough. It is an irrational expectation to begin with but does not keep us from allowing those things to turn into thorns. </a:t>
            </a:r>
          </a:p>
        </p:txBody>
      </p:sp>
      <p:sp>
        <p:nvSpPr>
          <p:cNvPr id="4" name="Slide Number Placeholder 3"/>
          <p:cNvSpPr>
            <a:spLocks noGrp="1"/>
          </p:cNvSpPr>
          <p:nvPr>
            <p:ph type="sldNum" sz="quarter" idx="5"/>
          </p:nvPr>
        </p:nvSpPr>
        <p:spPr/>
        <p:txBody>
          <a:bodyPr/>
          <a:lstStyle/>
          <a:p>
            <a:fld id="{FA0DC3DB-0B10-4F5D-8078-2DEAC5D24F75}" type="slidenum">
              <a:rPr lang="en-US" smtClean="0"/>
              <a:t>20</a:t>
            </a:fld>
            <a:endParaRPr lang="en-US" dirty="0"/>
          </a:p>
        </p:txBody>
      </p:sp>
    </p:spTree>
    <p:extLst>
      <p:ext uri="{BB962C8B-B14F-4D97-AF65-F5344CB8AC3E}">
        <p14:creationId xmlns:p14="http://schemas.microsoft.com/office/powerpoint/2010/main" val="1112065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the research that Bob Husband shared in his teaching recently about how the connection to happiness and money is when we give it away was telling.</a:t>
            </a:r>
          </a:p>
          <a:p>
            <a:endParaRPr lang="en-US" dirty="0"/>
          </a:p>
          <a:p>
            <a:r>
              <a:rPr lang="en-US" dirty="0"/>
              <a:t>Remembering the WE instead of ME is essential to growing healthy plants. </a:t>
            </a:r>
          </a:p>
          <a:p>
            <a:endParaRPr lang="en-US" dirty="0"/>
          </a:p>
          <a:p>
            <a:r>
              <a:rPr lang="en-US" dirty="0"/>
              <a:t>If everyone could embrace the WE. The TOTAL WE (as in EVERYONE), issues of racial justice would not even exist. Since we fall short, it is that much more imperative we allow our seeds to grow and multiply. Lord knows there are a lot of weeds out there.</a:t>
            </a:r>
          </a:p>
        </p:txBody>
      </p:sp>
      <p:sp>
        <p:nvSpPr>
          <p:cNvPr id="4" name="Slide Number Placeholder 3"/>
          <p:cNvSpPr>
            <a:spLocks noGrp="1"/>
          </p:cNvSpPr>
          <p:nvPr>
            <p:ph type="sldNum" sz="quarter" idx="5"/>
          </p:nvPr>
        </p:nvSpPr>
        <p:spPr/>
        <p:txBody>
          <a:bodyPr/>
          <a:lstStyle/>
          <a:p>
            <a:fld id="{FA0DC3DB-0B10-4F5D-8078-2DEAC5D24F75}" type="slidenum">
              <a:rPr lang="en-US" smtClean="0"/>
              <a:t>21</a:t>
            </a:fld>
            <a:endParaRPr lang="en-US" dirty="0"/>
          </a:p>
        </p:txBody>
      </p:sp>
    </p:spTree>
    <p:extLst>
      <p:ext uri="{BB962C8B-B14F-4D97-AF65-F5344CB8AC3E}">
        <p14:creationId xmlns:p14="http://schemas.microsoft.com/office/powerpoint/2010/main" val="121027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teaching today will focus on how do we be those that truly hear, both in general terms in fulfilling God’s will and specifically with fulfilling our individual and collective calling to bring racial justice in this world.</a:t>
            </a:r>
          </a:p>
        </p:txBody>
      </p:sp>
      <p:sp>
        <p:nvSpPr>
          <p:cNvPr id="4" name="Slide Number Placeholder 3"/>
          <p:cNvSpPr>
            <a:spLocks noGrp="1"/>
          </p:cNvSpPr>
          <p:nvPr>
            <p:ph type="sldNum" sz="quarter" idx="5"/>
          </p:nvPr>
        </p:nvSpPr>
        <p:spPr/>
        <p:txBody>
          <a:bodyPr/>
          <a:lstStyle/>
          <a:p>
            <a:fld id="{FA0DC3DB-0B10-4F5D-8078-2DEAC5D24F75}" type="slidenum">
              <a:rPr lang="en-US" smtClean="0"/>
              <a:t>2</a:t>
            </a:fld>
            <a:endParaRPr lang="en-US" dirty="0"/>
          </a:p>
        </p:txBody>
      </p:sp>
    </p:spTree>
    <p:extLst>
      <p:ext uri="{BB962C8B-B14F-4D97-AF65-F5344CB8AC3E}">
        <p14:creationId xmlns:p14="http://schemas.microsoft.com/office/powerpoint/2010/main" val="37299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have a River of Life flowing through us. And while we’ll often do our best to damn up the river or let others do so, it is an ever-flowing stream with everlasting life</a:t>
            </a:r>
          </a:p>
          <a:p>
            <a:endParaRPr lang="en-US" dirty="0"/>
          </a:p>
          <a:p>
            <a:r>
              <a:rPr lang="en-US" dirty="0"/>
              <a:t>It is the source that feeds and nurtures those seeds inside of us, that grows those seeds into plants, plants that reproduce themselves 30,60, 100 fold</a:t>
            </a:r>
          </a:p>
        </p:txBody>
      </p:sp>
      <p:sp>
        <p:nvSpPr>
          <p:cNvPr id="4" name="Slide Number Placeholder 3"/>
          <p:cNvSpPr>
            <a:spLocks noGrp="1"/>
          </p:cNvSpPr>
          <p:nvPr>
            <p:ph type="sldNum" sz="quarter" idx="5"/>
          </p:nvPr>
        </p:nvSpPr>
        <p:spPr/>
        <p:txBody>
          <a:bodyPr/>
          <a:lstStyle/>
          <a:p>
            <a:fld id="{FA0DC3DB-0B10-4F5D-8078-2DEAC5D24F75}" type="slidenum">
              <a:rPr lang="en-US" smtClean="0"/>
              <a:t>22</a:t>
            </a:fld>
            <a:endParaRPr lang="en-US" dirty="0"/>
          </a:p>
        </p:txBody>
      </p:sp>
    </p:spTree>
    <p:extLst>
      <p:ext uri="{BB962C8B-B14F-4D97-AF65-F5344CB8AC3E}">
        <p14:creationId xmlns:p14="http://schemas.microsoft.com/office/powerpoint/2010/main" val="26595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To do this, we will discuss the passage in Mathew 13 about seeds</a:t>
            </a:r>
          </a:p>
        </p:txBody>
      </p:sp>
      <p:sp>
        <p:nvSpPr>
          <p:cNvPr id="4" name="Slide Number Placeholder 3"/>
          <p:cNvSpPr>
            <a:spLocks noGrp="1"/>
          </p:cNvSpPr>
          <p:nvPr>
            <p:ph type="sldNum" sz="quarter" idx="5"/>
          </p:nvPr>
        </p:nvSpPr>
        <p:spPr/>
        <p:txBody>
          <a:bodyPr/>
          <a:lstStyle/>
          <a:p>
            <a:fld id="{FA0DC3DB-0B10-4F5D-8078-2DEAC5D24F75}" type="slidenum">
              <a:rPr lang="en-US" smtClean="0"/>
              <a:t>3</a:t>
            </a:fld>
            <a:endParaRPr lang="en-US" dirty="0"/>
          </a:p>
        </p:txBody>
      </p:sp>
    </p:spTree>
    <p:extLst>
      <p:ext uri="{BB962C8B-B14F-4D97-AF65-F5344CB8AC3E}">
        <p14:creationId xmlns:p14="http://schemas.microsoft.com/office/powerpoint/2010/main" val="153253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4</a:t>
            </a:fld>
            <a:endParaRPr lang="en-US" dirty="0"/>
          </a:p>
        </p:txBody>
      </p:sp>
    </p:spTree>
    <p:extLst>
      <p:ext uri="{BB962C8B-B14F-4D97-AF65-F5344CB8AC3E}">
        <p14:creationId xmlns:p14="http://schemas.microsoft.com/office/powerpoint/2010/main" val="277932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B3B3B"/>
                </a:solidFill>
                <a:effectLst/>
                <a:latin typeface="Interstate"/>
              </a:rPr>
              <a:t>Not one of these criminal acts was then or ever has been prosecuted or punished by government at any level</a:t>
            </a:r>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5</a:t>
            </a:fld>
            <a:endParaRPr lang="en-US" dirty="0"/>
          </a:p>
        </p:txBody>
      </p:sp>
    </p:spTree>
    <p:extLst>
      <p:ext uri="{BB962C8B-B14F-4D97-AF65-F5344CB8AC3E}">
        <p14:creationId xmlns:p14="http://schemas.microsoft.com/office/powerpoint/2010/main" val="329342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system-ui"/>
              </a:rPr>
              <a:t>Amos 5:24. But </a:t>
            </a:r>
            <a:r>
              <a:rPr lang="en-US" b="1" i="0" u="none" strike="noStrike" dirty="0">
                <a:solidFill>
                  <a:srgbClr val="000000"/>
                </a:solidFill>
                <a:effectLst/>
                <a:latin typeface="system-ui"/>
              </a:rPr>
              <a:t>let</a:t>
            </a:r>
            <a:r>
              <a:rPr lang="en-US" b="0" i="0" u="none" strike="noStrike" dirty="0">
                <a:solidFill>
                  <a:srgbClr val="000000"/>
                </a:solidFill>
                <a:effectLst/>
                <a:latin typeface="system-ui"/>
              </a:rPr>
              <a:t> </a:t>
            </a:r>
            <a:r>
              <a:rPr lang="en-US" b="1" i="0" u="none" strike="noStrike" dirty="0">
                <a:solidFill>
                  <a:srgbClr val="000000"/>
                </a:solidFill>
                <a:effectLst/>
                <a:latin typeface="system-ui"/>
              </a:rPr>
              <a:t>justice</a:t>
            </a:r>
            <a:r>
              <a:rPr lang="en-US" b="0" i="0" u="none" strike="noStrike" dirty="0">
                <a:solidFill>
                  <a:srgbClr val="000000"/>
                </a:solidFill>
                <a:effectLst/>
                <a:latin typeface="system-ui"/>
              </a:rPr>
              <a:t> </a:t>
            </a:r>
            <a:r>
              <a:rPr lang="en-US" b="1" i="0" u="none" strike="noStrike" dirty="0">
                <a:solidFill>
                  <a:srgbClr val="000000"/>
                </a:solidFill>
                <a:effectLst/>
                <a:latin typeface="system-ui"/>
              </a:rPr>
              <a:t>roll</a:t>
            </a:r>
            <a:r>
              <a:rPr lang="en-US" b="0" i="0" u="none" strike="noStrike" dirty="0">
                <a:solidFill>
                  <a:srgbClr val="000000"/>
                </a:solidFill>
                <a:effectLst/>
                <a:latin typeface="system-ui"/>
              </a:rPr>
              <a:t> on like a river, righteousness like a never-failing stream!</a:t>
            </a:r>
            <a:endParaRPr lang="en-US" dirty="0"/>
          </a:p>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6</a:t>
            </a:fld>
            <a:endParaRPr lang="en-US" dirty="0"/>
          </a:p>
        </p:txBody>
      </p:sp>
    </p:spTree>
    <p:extLst>
      <p:ext uri="{BB962C8B-B14F-4D97-AF65-F5344CB8AC3E}">
        <p14:creationId xmlns:p14="http://schemas.microsoft.com/office/powerpoint/2010/main" val="300816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do not fulfill God’s Word because the birds eat the seeds before they are even in the ground. </a:t>
            </a:r>
          </a:p>
          <a:p>
            <a:r>
              <a:rPr lang="en-US" dirty="0"/>
              <a:t>1963 Alfred Hitchcock thriller: The Birds</a:t>
            </a:r>
          </a:p>
          <a:p>
            <a:r>
              <a:rPr lang="en-US" dirty="0"/>
              <a:t>You would not think birds could do so much damage. However, in this parable, they are the ones that destroy the hope of God’s word being believed an enacted before it can be considered</a:t>
            </a:r>
          </a:p>
          <a:p>
            <a:endParaRPr lang="en-US" dirty="0"/>
          </a:p>
          <a:p>
            <a:r>
              <a:rPr lang="en-US" dirty="0"/>
              <a:t>There are MANY birds today. </a:t>
            </a:r>
          </a:p>
          <a:p>
            <a:r>
              <a:rPr lang="en-US" dirty="0"/>
              <a:t>The worst part is when it comes to race, it is all made up, just a construct created absent of reality</a:t>
            </a:r>
          </a:p>
        </p:txBody>
      </p:sp>
      <p:sp>
        <p:nvSpPr>
          <p:cNvPr id="4" name="Slide Number Placeholder 3"/>
          <p:cNvSpPr>
            <a:spLocks noGrp="1"/>
          </p:cNvSpPr>
          <p:nvPr>
            <p:ph type="sldNum" sz="quarter" idx="5"/>
          </p:nvPr>
        </p:nvSpPr>
        <p:spPr/>
        <p:txBody>
          <a:bodyPr/>
          <a:lstStyle/>
          <a:p>
            <a:fld id="{FA0DC3DB-0B10-4F5D-8078-2DEAC5D24F75}" type="slidenum">
              <a:rPr lang="en-US" smtClean="0"/>
              <a:t>7</a:t>
            </a:fld>
            <a:endParaRPr lang="en-US" dirty="0"/>
          </a:p>
        </p:txBody>
      </p:sp>
    </p:spTree>
    <p:extLst>
      <p:ext uri="{BB962C8B-B14F-4D97-AF65-F5344CB8AC3E}">
        <p14:creationId xmlns:p14="http://schemas.microsoft.com/office/powerpoint/2010/main" val="189819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system-ui"/>
              </a:rPr>
              <a:t>Amos 5:24. But </a:t>
            </a:r>
            <a:r>
              <a:rPr lang="en-US" b="1" i="0" u="none" strike="noStrike" dirty="0">
                <a:solidFill>
                  <a:srgbClr val="000000"/>
                </a:solidFill>
                <a:effectLst/>
                <a:latin typeface="system-ui"/>
              </a:rPr>
              <a:t>let</a:t>
            </a:r>
            <a:r>
              <a:rPr lang="en-US" b="0" i="0" u="none" strike="noStrike" dirty="0">
                <a:solidFill>
                  <a:srgbClr val="000000"/>
                </a:solidFill>
                <a:effectLst/>
                <a:latin typeface="system-ui"/>
              </a:rPr>
              <a:t> </a:t>
            </a:r>
            <a:r>
              <a:rPr lang="en-US" b="1" i="0" u="none" strike="noStrike" dirty="0">
                <a:solidFill>
                  <a:srgbClr val="000000"/>
                </a:solidFill>
                <a:effectLst/>
                <a:latin typeface="system-ui"/>
              </a:rPr>
              <a:t>justice</a:t>
            </a:r>
            <a:r>
              <a:rPr lang="en-US" b="0" i="0" u="none" strike="noStrike" dirty="0">
                <a:solidFill>
                  <a:srgbClr val="000000"/>
                </a:solidFill>
                <a:effectLst/>
                <a:latin typeface="system-ui"/>
              </a:rPr>
              <a:t> </a:t>
            </a:r>
            <a:r>
              <a:rPr lang="en-US" b="1" i="0" u="none" strike="noStrike" dirty="0">
                <a:solidFill>
                  <a:srgbClr val="000000"/>
                </a:solidFill>
                <a:effectLst/>
                <a:latin typeface="system-ui"/>
              </a:rPr>
              <a:t>roll</a:t>
            </a:r>
            <a:r>
              <a:rPr lang="en-US" b="0" i="0" u="none" strike="noStrike" dirty="0">
                <a:solidFill>
                  <a:srgbClr val="000000"/>
                </a:solidFill>
                <a:effectLst/>
                <a:latin typeface="system-ui"/>
              </a:rPr>
              <a:t> on like a river, righteousness like a never-failing stream!</a:t>
            </a:r>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8</a:t>
            </a:fld>
            <a:endParaRPr lang="en-US" dirty="0"/>
          </a:p>
        </p:txBody>
      </p:sp>
    </p:spTree>
    <p:extLst>
      <p:ext uri="{BB962C8B-B14F-4D97-AF65-F5344CB8AC3E}">
        <p14:creationId xmlns:p14="http://schemas.microsoft.com/office/powerpoint/2010/main" val="57431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0DC3DB-0B10-4F5D-8078-2DEAC5D24F75}" type="slidenum">
              <a:rPr lang="en-US" smtClean="0"/>
              <a:t>11</a:t>
            </a:fld>
            <a:endParaRPr lang="en-US" dirty="0"/>
          </a:p>
        </p:txBody>
      </p:sp>
    </p:spTree>
    <p:extLst>
      <p:ext uri="{BB962C8B-B14F-4D97-AF65-F5344CB8AC3E}">
        <p14:creationId xmlns:p14="http://schemas.microsoft.com/office/powerpoint/2010/main" val="4237951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6CC5F581-0382-4344-9A36-DBD7E805ECE0}"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19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7/12/23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50321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89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33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53313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91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45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5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62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338100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7995E-1408-4D66-AAD8-A833F2784BFC}"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5F581-0382-4344-9A36-DBD7E805ECE0}"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69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7995E-1408-4D66-AAD8-A833F2784BFC}" type="datetimeFigureOut">
              <a:rPr lang="en-US" smtClean="0"/>
              <a:t>7/12/23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4274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F7995E-1408-4D66-AAD8-A833F2784BFC}" type="datetimeFigureOut">
              <a:rPr lang="en-US" smtClean="0"/>
              <a:t>7/12/23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C5F581-0382-4344-9A36-DBD7E805ECE0}"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22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F7995E-1408-4D66-AAD8-A833F2784BFC}" type="datetimeFigureOut">
              <a:rPr lang="en-US" smtClean="0"/>
              <a:t>7/12/23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C5F581-0382-4344-9A36-DBD7E805ECE0}"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28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995E-1408-4D66-AAD8-A833F2784BFC}" type="datetimeFigureOut">
              <a:rPr lang="en-US" smtClean="0"/>
              <a:t>7/12/23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232143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7/12/23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3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F7995E-1408-4D66-AAD8-A833F2784BFC}" type="datetimeFigureOut">
              <a:rPr lang="en-US" smtClean="0"/>
              <a:t>7/12/23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C5F581-0382-4344-9A36-DBD7E805ECE0}" type="slidenum">
              <a:rPr lang="en-US" smtClean="0"/>
              <a:t>‹#›</a:t>
            </a:fld>
            <a:endParaRPr lang="en-US" dirty="0"/>
          </a:p>
        </p:txBody>
      </p:sp>
    </p:spTree>
    <p:extLst>
      <p:ext uri="{BB962C8B-B14F-4D97-AF65-F5344CB8AC3E}">
        <p14:creationId xmlns:p14="http://schemas.microsoft.com/office/powerpoint/2010/main" val="3239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F7995E-1408-4D66-AAD8-A833F2784BFC}" type="datetimeFigureOut">
              <a:rPr lang="en-US" smtClean="0"/>
              <a:t>7/12/23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C5F581-0382-4344-9A36-DBD7E805ECE0}" type="slidenum">
              <a:rPr lang="en-US" smtClean="0"/>
              <a:t>‹#›</a:t>
            </a:fld>
            <a:endParaRPr lang="en-US" dirty="0"/>
          </a:p>
        </p:txBody>
      </p:sp>
    </p:spTree>
    <p:extLst>
      <p:ext uri="{BB962C8B-B14F-4D97-AF65-F5344CB8AC3E}">
        <p14:creationId xmlns:p14="http://schemas.microsoft.com/office/powerpoint/2010/main" val="12582334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0.jpeg"/><Relationship Id="rId7" Type="http://schemas.openxmlformats.org/officeDocument/2006/relationships/hyperlink" Target="https://localwiki.org/ann-arbor/Old_St._Patrick_Parish/_files/Old%20Saint%20Patrick%20Catholic%20Church%20Nortfield%20Township%20Michigan%20Sanctuary%20ArborWiki.JPG/_inf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s://www.flickr.com/photos/elsie/93650804" TargetMode="Externa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jpe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0.jpeg"/><Relationship Id="rId7" Type="http://schemas.openxmlformats.org/officeDocument/2006/relationships/diagramLayout" Target="../diagrams/layout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3.png"/><Relationship Id="rId10" Type="http://schemas.microsoft.com/office/2007/relationships/diagramDrawing" Target="../diagrams/drawing4.xml"/><Relationship Id="rId4" Type="http://schemas.openxmlformats.org/officeDocument/2006/relationships/image" Target="../media/image12.png"/><Relationship Id="rId9"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58C6-BECB-8A9E-89D6-B4FE702C2FD4}"/>
              </a:ext>
            </a:extLst>
          </p:cNvPr>
          <p:cNvSpPr>
            <a:spLocks noGrp="1"/>
          </p:cNvSpPr>
          <p:nvPr>
            <p:ph type="title"/>
          </p:nvPr>
        </p:nvSpPr>
        <p:spPr/>
        <p:txBody>
          <a:bodyPr/>
          <a:lstStyle/>
          <a:p>
            <a:r>
              <a:rPr lang="en-US" dirty="0"/>
              <a:t>How Do We See?</a:t>
            </a:r>
          </a:p>
        </p:txBody>
      </p:sp>
      <p:sp>
        <p:nvSpPr>
          <p:cNvPr id="3" name="Content Placeholder 2">
            <a:extLst>
              <a:ext uri="{FF2B5EF4-FFF2-40B4-BE49-F238E27FC236}">
                <a16:creationId xmlns:a16="http://schemas.microsoft.com/office/drawing/2014/main" id="{3C81C1CB-59D8-E69B-2624-2B82D5F4A9D2}"/>
              </a:ext>
            </a:extLst>
          </p:cNvPr>
          <p:cNvSpPr>
            <a:spLocks noGrp="1"/>
          </p:cNvSpPr>
          <p:nvPr>
            <p:ph idx="1"/>
          </p:nvPr>
        </p:nvSpPr>
        <p:spPr/>
        <p:txBody>
          <a:bodyPr>
            <a:normAutofit fontScale="70000" lnSpcReduction="20000"/>
          </a:bodyPr>
          <a:lstStyle/>
          <a:p>
            <a:r>
              <a:rPr lang="en-US" b="1" baseline="30000" dirty="0">
                <a:effectLst/>
                <a:latin typeface="system-ui"/>
              </a:rPr>
              <a:t>13 </a:t>
            </a:r>
            <a:r>
              <a:rPr lang="en-US" dirty="0">
                <a:effectLst/>
                <a:latin typeface="system-ui"/>
              </a:rPr>
              <a:t>This is why I speak to them in parables:</a:t>
            </a:r>
          </a:p>
          <a:p>
            <a:r>
              <a:rPr lang="en-US" dirty="0">
                <a:effectLst/>
                <a:latin typeface="system-ui"/>
              </a:rPr>
              <a:t>“Though seeing, they do not see;</a:t>
            </a:r>
            <a:br>
              <a:rPr lang="en-US" dirty="0">
                <a:effectLst/>
                <a:latin typeface="system-ui"/>
              </a:rPr>
            </a:br>
            <a:r>
              <a:rPr lang="en-US" dirty="0">
                <a:effectLst/>
                <a:latin typeface="Courier New" panose="02070309020205020404" pitchFamily="49" charset="0"/>
              </a:rPr>
              <a:t>    </a:t>
            </a:r>
            <a:r>
              <a:rPr lang="en-US" dirty="0">
                <a:effectLst/>
                <a:latin typeface="system-ui"/>
              </a:rPr>
              <a:t>though hearing, they do not hear or understand.</a:t>
            </a:r>
            <a:r>
              <a:rPr lang="en-US" b="1" baseline="30000" dirty="0">
                <a:effectLst/>
                <a:latin typeface="system-ui"/>
              </a:rPr>
              <a:t>14 </a:t>
            </a:r>
            <a:r>
              <a:rPr lang="en-US" dirty="0">
                <a:effectLst/>
                <a:latin typeface="system-ui"/>
              </a:rPr>
              <a:t>In them is fulfilled the prophecy of Isaiah:</a:t>
            </a:r>
          </a:p>
          <a:p>
            <a:r>
              <a:rPr lang="en-US" dirty="0">
                <a:effectLst/>
                <a:latin typeface="system-ui"/>
              </a:rPr>
              <a:t>“‘You will be ever hearing but never understanding;</a:t>
            </a:r>
            <a:br>
              <a:rPr lang="en-US" dirty="0">
                <a:effectLst/>
                <a:latin typeface="system-ui"/>
              </a:rPr>
            </a:br>
            <a:r>
              <a:rPr lang="en-US" dirty="0">
                <a:effectLst/>
                <a:latin typeface="Courier New" panose="02070309020205020404" pitchFamily="49" charset="0"/>
              </a:rPr>
              <a:t>    </a:t>
            </a:r>
            <a:r>
              <a:rPr lang="en-US" dirty="0">
                <a:effectLst/>
                <a:latin typeface="system-ui"/>
              </a:rPr>
              <a:t>you will be ever seeing but never perceiving.</a:t>
            </a:r>
            <a:br>
              <a:rPr lang="en-US" dirty="0">
                <a:effectLst/>
                <a:latin typeface="system-ui"/>
              </a:rPr>
            </a:br>
            <a:r>
              <a:rPr lang="en-US" b="1" baseline="30000" dirty="0">
                <a:effectLst/>
                <a:latin typeface="system-ui"/>
              </a:rPr>
              <a:t>15 </a:t>
            </a:r>
            <a:r>
              <a:rPr lang="en-US" dirty="0">
                <a:effectLst/>
                <a:latin typeface="system-ui"/>
              </a:rPr>
              <a:t>For this people’s heart has become calloused;</a:t>
            </a:r>
            <a:br>
              <a:rPr lang="en-US" dirty="0">
                <a:effectLst/>
                <a:latin typeface="system-ui"/>
              </a:rPr>
            </a:br>
            <a:r>
              <a:rPr lang="en-US" dirty="0">
                <a:effectLst/>
                <a:latin typeface="Courier New" panose="02070309020205020404" pitchFamily="49" charset="0"/>
              </a:rPr>
              <a:t>    </a:t>
            </a:r>
            <a:r>
              <a:rPr lang="en-US" dirty="0">
                <a:effectLst/>
                <a:latin typeface="system-ui"/>
              </a:rPr>
              <a:t>they hardly hear with their ears,</a:t>
            </a:r>
            <a:br>
              <a:rPr lang="en-US" dirty="0">
                <a:effectLst/>
                <a:latin typeface="system-ui"/>
              </a:rPr>
            </a:br>
            <a:r>
              <a:rPr lang="en-US" dirty="0">
                <a:effectLst/>
                <a:latin typeface="Courier New" panose="02070309020205020404" pitchFamily="49" charset="0"/>
              </a:rPr>
              <a:t>    </a:t>
            </a:r>
            <a:r>
              <a:rPr lang="en-US" dirty="0">
                <a:effectLst/>
                <a:latin typeface="system-ui"/>
              </a:rPr>
              <a:t>and they have closed their eyes.</a:t>
            </a:r>
            <a:br>
              <a:rPr lang="en-US" dirty="0">
                <a:effectLst/>
                <a:latin typeface="system-ui"/>
              </a:rPr>
            </a:br>
            <a:r>
              <a:rPr lang="en-US" dirty="0">
                <a:effectLst/>
                <a:latin typeface="system-ui"/>
              </a:rPr>
              <a:t>Otherwise, they might see with their eyes,</a:t>
            </a:r>
            <a:br>
              <a:rPr lang="en-US" dirty="0">
                <a:effectLst/>
                <a:latin typeface="system-ui"/>
              </a:rPr>
            </a:br>
            <a:r>
              <a:rPr lang="en-US" dirty="0">
                <a:effectLst/>
                <a:latin typeface="Courier New" panose="02070309020205020404" pitchFamily="49" charset="0"/>
              </a:rPr>
              <a:t>    </a:t>
            </a:r>
            <a:r>
              <a:rPr lang="en-US" dirty="0">
                <a:effectLst/>
                <a:latin typeface="system-ui"/>
              </a:rPr>
              <a:t>hear with their ears,</a:t>
            </a:r>
            <a:br>
              <a:rPr lang="en-US" dirty="0">
                <a:effectLst/>
                <a:latin typeface="system-ui"/>
              </a:rPr>
            </a:br>
            <a:r>
              <a:rPr lang="en-US" dirty="0">
                <a:effectLst/>
                <a:latin typeface="Courier New" panose="02070309020205020404" pitchFamily="49" charset="0"/>
              </a:rPr>
              <a:t>    </a:t>
            </a:r>
            <a:r>
              <a:rPr lang="en-US" dirty="0">
                <a:effectLst/>
                <a:latin typeface="system-ui"/>
              </a:rPr>
              <a:t>understand with their hearts</a:t>
            </a:r>
            <a:br>
              <a:rPr lang="en-US" dirty="0">
                <a:effectLst/>
                <a:latin typeface="system-ui"/>
              </a:rPr>
            </a:br>
            <a:r>
              <a:rPr lang="en-US" dirty="0">
                <a:effectLst/>
                <a:latin typeface="system-ui"/>
              </a:rPr>
              <a:t>and in turn, and I would heal them.’</a:t>
            </a:r>
          </a:p>
          <a:p>
            <a:endParaRPr lang="en-US" dirty="0"/>
          </a:p>
          <a:p>
            <a:endParaRPr lang="en-US" dirty="0"/>
          </a:p>
        </p:txBody>
      </p:sp>
    </p:spTree>
    <p:extLst>
      <p:ext uri="{BB962C8B-B14F-4D97-AF65-F5344CB8AC3E}">
        <p14:creationId xmlns:p14="http://schemas.microsoft.com/office/powerpoint/2010/main" val="244810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064" name="Group 2063">
            <a:extLst>
              <a:ext uri="{FF2B5EF4-FFF2-40B4-BE49-F238E27FC236}">
                <a16:creationId xmlns:a16="http://schemas.microsoft.com/office/drawing/2014/main" id="{5066F8AE-A5C7-4B3E-B1DA-D0B624059B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065" name="Picture 2064">
              <a:extLst>
                <a:ext uri="{FF2B5EF4-FFF2-40B4-BE49-F238E27FC236}">
                  <a16:creationId xmlns:a16="http://schemas.microsoft.com/office/drawing/2014/main" id="{F78E901E-6697-44E3-9533-1457FA4F0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66" name="Rectangle 2065">
              <a:extLst>
                <a:ext uri="{FF2B5EF4-FFF2-40B4-BE49-F238E27FC236}">
                  <a16:creationId xmlns:a16="http://schemas.microsoft.com/office/drawing/2014/main" id="{C515452A-514A-4763-9932-37302A8D6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7" name="Picture 2066">
              <a:extLst>
                <a:ext uri="{FF2B5EF4-FFF2-40B4-BE49-F238E27FC236}">
                  <a16:creationId xmlns:a16="http://schemas.microsoft.com/office/drawing/2014/main" id="{D0EC146D-CF08-4B34-ADEB-2F0296F98A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68" name="Picture 2067">
              <a:extLst>
                <a:ext uri="{FF2B5EF4-FFF2-40B4-BE49-F238E27FC236}">
                  <a16:creationId xmlns:a16="http://schemas.microsoft.com/office/drawing/2014/main" id="{E1FBA240-87AB-400A-9292-7DC6F3E552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2070" name="Rectangle 2069">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B041C21-123C-3322-D1D2-65F5C6921E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86"/>
          <a:stretch/>
        </p:blipFill>
        <p:spPr bwMode="auto">
          <a:xfrm>
            <a:off x="364603" y="488137"/>
            <a:ext cx="8420582" cy="5883295"/>
          </a:xfrm>
          <a:prstGeom prst="rect">
            <a:avLst/>
          </a:prstGeom>
          <a:noFill/>
          <a:extLst>
            <a:ext uri="{909E8E84-426E-40DD-AFC4-6F175D3DCCD1}">
              <a14:hiddenFill xmlns:a14="http://schemas.microsoft.com/office/drawing/2010/main">
                <a:solidFill>
                  <a:srgbClr val="FFFFFF"/>
                </a:solidFill>
              </a14:hiddenFill>
            </a:ext>
          </a:extLst>
        </p:spPr>
      </p:pic>
      <p:sp>
        <p:nvSpPr>
          <p:cNvPr id="2072" name="Rectangle 2071">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074" name="Group 2073">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9176000" cy="658368"/>
            <a:chOff x="-18288" y="3128956"/>
            <a:chExt cx="12234672" cy="658368"/>
          </a:xfrm>
        </p:grpSpPr>
        <p:sp useBgFill="1">
          <p:nvSpPr>
            <p:cNvPr id="2075"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76" name="Picture 2075">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77"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78" name="Picture 2077">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16701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D75FD42-C156-41A4-B68A-6C71A47E7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43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5" name="Picture 4104">
            <a:extLst>
              <a:ext uri="{FF2B5EF4-FFF2-40B4-BE49-F238E27FC236}">
                <a16:creationId xmlns:a16="http://schemas.microsoft.com/office/drawing/2014/main" id="{D704A7BF-21E3-4BDF-9BE8-BEC32066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1802" y="28937"/>
            <a:ext cx="9141618" cy="6856214"/>
          </a:xfrm>
          <a:prstGeom prst="rect">
            <a:avLst/>
          </a:prstGeom>
        </p:spPr>
      </p:pic>
      <p:pic>
        <p:nvPicPr>
          <p:cNvPr id="4098" name="Picture 2">
            <a:extLst>
              <a:ext uri="{FF2B5EF4-FFF2-40B4-BE49-F238E27FC236}">
                <a16:creationId xmlns:a16="http://schemas.microsoft.com/office/drawing/2014/main" id="{7C3CD25B-ED23-998F-C30D-E5253978B3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137" r="3487" b="1"/>
          <a:stretch/>
        </p:blipFill>
        <p:spPr bwMode="auto">
          <a:xfrm>
            <a:off x="471025" y="673313"/>
            <a:ext cx="8175963" cy="5567463"/>
          </a:xfrm>
          <a:prstGeom prst="rect">
            <a:avLst/>
          </a:prstGeom>
          <a:noFill/>
          <a:extLst>
            <a:ext uri="{909E8E84-426E-40DD-AFC4-6F175D3DCCD1}">
              <a14:hiddenFill xmlns:a14="http://schemas.microsoft.com/office/drawing/2010/main">
                <a:solidFill>
                  <a:srgbClr val="FFFFFF"/>
                </a:solidFill>
              </a14:hiddenFill>
            </a:ext>
          </a:extLst>
        </p:spPr>
      </p:pic>
      <p:grpSp>
        <p:nvGrpSpPr>
          <p:cNvPr id="4107" name="Group 4106">
            <a:extLst>
              <a:ext uri="{FF2B5EF4-FFF2-40B4-BE49-F238E27FC236}">
                <a16:creationId xmlns:a16="http://schemas.microsoft.com/office/drawing/2014/main" id="{50180162-DDE5-43C8-B0DC-645F4CA9D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9176000" cy="658368"/>
            <a:chOff x="-18288" y="3128956"/>
            <a:chExt cx="12234672" cy="658368"/>
          </a:xfrm>
        </p:grpSpPr>
        <p:sp useBgFill="1">
          <p:nvSpPr>
            <p:cNvPr id="4108" name="Rounded Rectangle 21">
              <a:extLst>
                <a:ext uri="{FF2B5EF4-FFF2-40B4-BE49-F238E27FC236}">
                  <a16:creationId xmlns:a16="http://schemas.microsoft.com/office/drawing/2014/main" id="{16C9EE30-D91E-4DE1-8EEC-6A3AD1DD0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109" name="Picture 4108">
              <a:extLst>
                <a:ext uri="{FF2B5EF4-FFF2-40B4-BE49-F238E27FC236}">
                  <a16:creationId xmlns:a16="http://schemas.microsoft.com/office/drawing/2014/main" id="{A8E1E1CD-6653-4129-A465-3CFB3A1CC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4110" name="Rounded Rectangle 27">
              <a:extLst>
                <a:ext uri="{FF2B5EF4-FFF2-40B4-BE49-F238E27FC236}">
                  <a16:creationId xmlns:a16="http://schemas.microsoft.com/office/drawing/2014/main" id="{5424F715-2587-4418-AB8A-9B4218F3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111" name="Picture 4110">
              <a:extLst>
                <a:ext uri="{FF2B5EF4-FFF2-40B4-BE49-F238E27FC236}">
                  <a16:creationId xmlns:a16="http://schemas.microsoft.com/office/drawing/2014/main" id="{1F8A0F16-00E1-4B0A-9B6E-8906A111B6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06404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a:xfrm>
            <a:off x="714081" y="954756"/>
            <a:ext cx="2047810" cy="4946003"/>
          </a:xfrm>
        </p:spPr>
        <p:txBody>
          <a:bodyPr>
            <a:normAutofit/>
          </a:bodyPr>
          <a:lstStyle/>
          <a:p>
            <a:r>
              <a:rPr lang="en-US">
                <a:solidFill>
                  <a:srgbClr val="FFFFFF"/>
                </a:solidFill>
              </a:rPr>
              <a:t>The Church</a:t>
            </a:r>
          </a:p>
        </p:txBody>
      </p:sp>
      <p:sp>
        <p:nvSpPr>
          <p:cNvPr id="30"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a:xfrm>
            <a:off x="3855700" y="469900"/>
            <a:ext cx="4465223" cy="5405968"/>
          </a:xfrm>
        </p:spPr>
        <p:txBody>
          <a:bodyPr anchor="ctr">
            <a:normAutofit/>
          </a:bodyPr>
          <a:lstStyle/>
          <a:p>
            <a:pPr>
              <a:lnSpc>
                <a:spcPct val="90000"/>
              </a:lnSpc>
              <a:buFont typeface="Wingdings" pitchFamily="2" charset="2"/>
              <a:buChar char="Ø"/>
            </a:pPr>
            <a:r>
              <a:rPr lang="en-US" sz="2000" b="0" i="1" u="none" strike="noStrike" dirty="0">
                <a:effectLst/>
                <a:latin typeface="PublicoHeadline"/>
              </a:rPr>
              <a:t>White Christians are consistently more likely than whites who are religiously unaffiliated to deny the existence of structural racism.</a:t>
            </a:r>
          </a:p>
          <a:p>
            <a:pPr>
              <a:lnSpc>
                <a:spcPct val="90000"/>
              </a:lnSpc>
              <a:buFont typeface="Wingdings" pitchFamily="2" charset="2"/>
              <a:buChar char="Ø"/>
            </a:pPr>
            <a:r>
              <a:rPr lang="en-US" sz="2000" i="1" dirty="0">
                <a:latin typeface="PublicoText"/>
              </a:rPr>
              <a:t>W</a:t>
            </a:r>
            <a:r>
              <a:rPr lang="en-US" sz="2000" b="0" i="1" u="none" strike="noStrike" dirty="0">
                <a:effectLst/>
                <a:latin typeface="PublicoText"/>
              </a:rPr>
              <a:t>hite Christians — including evangelical Protestants, mainline Protestants and Catholics — are nearly twice as likely as religiously unaffiliated whites to say the killings of Black men by police are isolated incidents rather than part of a pattern of how police treat African Americans.</a:t>
            </a:r>
          </a:p>
          <a:p>
            <a:pPr>
              <a:lnSpc>
                <a:spcPct val="90000"/>
              </a:lnSpc>
              <a:buFont typeface="Wingdings" pitchFamily="2" charset="2"/>
              <a:buChar char="Ø"/>
            </a:pPr>
            <a:r>
              <a:rPr lang="en-US" sz="2000" b="0" i="1" u="none" strike="noStrike" dirty="0">
                <a:effectLst/>
                <a:latin typeface="PublicoText"/>
              </a:rPr>
              <a:t>Christians are about 30 percentage points more likely to say monuments to Confederate soldiers are symbols of Southern pride rather than symbols of racism</a:t>
            </a:r>
            <a:endParaRPr lang="en-US" sz="2000" i="1" dirty="0"/>
          </a:p>
        </p:txBody>
      </p:sp>
    </p:spTree>
    <p:extLst>
      <p:ext uri="{BB962C8B-B14F-4D97-AF65-F5344CB8AC3E}">
        <p14:creationId xmlns:p14="http://schemas.microsoft.com/office/powerpoint/2010/main" val="81178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6" name="Rectangle 3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2" name="Picture 4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3" name="Rectangle 4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5" name="Picture 4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a:xfrm>
            <a:off x="4570809" y="982132"/>
            <a:ext cx="3601638" cy="1303867"/>
          </a:xfrm>
        </p:spPr>
        <p:txBody>
          <a:bodyPr>
            <a:normAutofit/>
          </a:bodyPr>
          <a:lstStyle/>
          <a:p>
            <a:r>
              <a:rPr lang="en-US"/>
              <a:t>The Church</a:t>
            </a:r>
          </a:p>
        </p:txBody>
      </p:sp>
      <p:sp>
        <p:nvSpPr>
          <p:cNvPr id="47" name="Rectangle 4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338775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urch with many pews&#10;&#10;Description automatically generated">
            <a:extLst>
              <a:ext uri="{FF2B5EF4-FFF2-40B4-BE49-F238E27FC236}">
                <a16:creationId xmlns:a16="http://schemas.microsoft.com/office/drawing/2014/main" id="{E4C56B2B-FB8D-CCD5-746C-A58B04C573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4901" r="24901"/>
          <a:stretch/>
        </p:blipFill>
        <p:spPr>
          <a:xfrm>
            <a:off x="1059512" y="1410208"/>
            <a:ext cx="2907601" cy="3858780"/>
          </a:xfrm>
          <a:prstGeom prst="rect">
            <a:avLst/>
          </a:prstGeom>
        </p:spPr>
      </p:pic>
      <p:cxnSp>
        <p:nvCxnSpPr>
          <p:cNvPr id="49" name="Straight Connector 4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9" y="2400639"/>
            <a:ext cx="360163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a:xfrm>
            <a:off x="4570809" y="2556932"/>
            <a:ext cx="3601638" cy="3318936"/>
          </a:xfrm>
        </p:spPr>
        <p:txBody>
          <a:bodyPr>
            <a:normAutofit/>
          </a:bodyPr>
          <a:lstStyle/>
          <a:p>
            <a:pPr marL="0" indent="0">
              <a:lnSpc>
                <a:spcPct val="90000"/>
              </a:lnSpc>
              <a:buNone/>
            </a:pPr>
            <a:r>
              <a:rPr lang="en-US" sz="2200" b="0" i="0" u="none" strike="noStrike">
                <a:effectLst/>
                <a:latin typeface="PublicoText"/>
              </a:rPr>
              <a:t>White Christians are also about 20 percentage points more likely to disagree with this statement: </a:t>
            </a:r>
          </a:p>
          <a:p>
            <a:pPr marL="0" indent="0">
              <a:lnSpc>
                <a:spcPct val="90000"/>
              </a:lnSpc>
              <a:buNone/>
            </a:pPr>
            <a:r>
              <a:rPr lang="en-US" sz="2200" b="0" i="1" u="none" strike="noStrike">
                <a:effectLst/>
                <a:latin typeface="PublicoText"/>
              </a:rPr>
              <a:t>"Generations of slavery and discrimination have created conditions that make it difficult for Blacks to work their way out of the lower class."</a:t>
            </a:r>
            <a:endParaRPr lang="en-US" sz="2200" i="1" dirty="0"/>
          </a:p>
        </p:txBody>
      </p:sp>
      <p:sp>
        <p:nvSpPr>
          <p:cNvPr id="4" name="TextBox 3">
            <a:extLst>
              <a:ext uri="{FF2B5EF4-FFF2-40B4-BE49-F238E27FC236}">
                <a16:creationId xmlns:a16="http://schemas.microsoft.com/office/drawing/2014/main" id="{FECCF9A3-ACE4-01BC-F3BD-5539BBF8BE64}"/>
              </a:ext>
            </a:extLst>
          </p:cNvPr>
          <p:cNvSpPr txBox="1"/>
          <p:nvPr/>
        </p:nvSpPr>
        <p:spPr>
          <a:xfrm>
            <a:off x="1059512" y="5268988"/>
            <a:ext cx="2907601" cy="230832"/>
          </a:xfrm>
          <a:prstGeom prst="rect">
            <a:avLst/>
          </a:prstGeom>
          <a:noFill/>
        </p:spPr>
        <p:txBody>
          <a:bodyPr wrap="square" rtlCol="0">
            <a:spAutoFit/>
          </a:bodyPr>
          <a:lstStyle/>
          <a:p>
            <a:r>
              <a:rPr lang="en-US" sz="900">
                <a:hlinkClick r:id="rId7" tooltip="https://localwiki.org/ann-arbor/Old_St._Patrick_Parish/_files/Old%20Saint%20Patrick%20Catholic%20Church%20Nortfield%20Township%20Michigan%20Sanctuary%20ArborWiki.JPG/_info/"/>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8333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p:txBody>
          <a:bodyPr/>
          <a:lstStyle/>
          <a:p>
            <a:r>
              <a:rPr lang="en-US" dirty="0"/>
              <a:t>Family &amp; Friends</a:t>
            </a:r>
          </a:p>
        </p:txBody>
      </p: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p:txBody>
          <a:bodyPr>
            <a:normAutofit/>
          </a:bodyPr>
          <a:lstStyle/>
          <a:p>
            <a:r>
              <a:rPr lang="en-US" b="0" i="0" u="none" strike="noStrike" dirty="0">
                <a:solidFill>
                  <a:srgbClr val="000000"/>
                </a:solidFill>
                <a:effectLst/>
                <a:latin typeface="Calibri" panose="020F0502020204030204" pitchFamily="34" charset="0"/>
              </a:rPr>
              <a:t>Many people in the last few years have become estranged from various family and friends as the country has become more divided</a:t>
            </a:r>
          </a:p>
          <a:p>
            <a:r>
              <a:rPr lang="en-US" dirty="0">
                <a:solidFill>
                  <a:srgbClr val="000000"/>
                </a:solidFill>
                <a:latin typeface="Calibri" panose="020F0502020204030204" pitchFamily="34" charset="0"/>
              </a:rPr>
              <a:t>It is a sad and a scary reality (ex. D and J)</a:t>
            </a:r>
          </a:p>
          <a:p>
            <a:r>
              <a:rPr lang="en-US" dirty="0">
                <a:solidFill>
                  <a:srgbClr val="000000"/>
                </a:solidFill>
                <a:latin typeface="Calibri" panose="020F0502020204030204" pitchFamily="34" charset="0"/>
              </a:rPr>
              <a:t>One of the toughest areas to navigate due to the relationship you have with someone</a:t>
            </a:r>
            <a:endParaRPr lang="en-US" dirty="0"/>
          </a:p>
        </p:txBody>
      </p:sp>
    </p:spTree>
    <p:extLst>
      <p:ext uri="{BB962C8B-B14F-4D97-AF65-F5344CB8AC3E}">
        <p14:creationId xmlns:p14="http://schemas.microsoft.com/office/powerpoint/2010/main" val="60309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p:txBody>
          <a:bodyPr/>
          <a:lstStyle/>
          <a:p>
            <a:r>
              <a:rPr lang="en-US" dirty="0"/>
              <a:t>The Rocky Ground</a:t>
            </a:r>
          </a:p>
        </p:txBody>
      </p: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p:txBody>
          <a:bodyPr>
            <a:normAutofit/>
          </a:bodyPr>
          <a:lstStyle/>
          <a:p>
            <a:r>
              <a:rPr lang="en-US" b="1" i="0" u="none" strike="noStrike" baseline="30000" dirty="0">
                <a:solidFill>
                  <a:srgbClr val="000000"/>
                </a:solidFill>
                <a:effectLst/>
                <a:latin typeface="system-ui"/>
              </a:rPr>
              <a:t>20 </a:t>
            </a:r>
            <a:r>
              <a:rPr lang="en-US" b="0" i="0" u="none" strike="noStrike" dirty="0">
                <a:solidFill>
                  <a:srgbClr val="000000"/>
                </a:solidFill>
                <a:effectLst/>
                <a:latin typeface="system-ui"/>
              </a:rPr>
              <a:t>The seed falling on rocky ground refers to someone who hears the word and at once receives it with joy. </a:t>
            </a:r>
            <a:r>
              <a:rPr lang="en-US" b="1" i="0" u="none" strike="noStrike" baseline="30000" dirty="0">
                <a:solidFill>
                  <a:srgbClr val="000000"/>
                </a:solidFill>
                <a:effectLst/>
                <a:latin typeface="system-ui"/>
              </a:rPr>
              <a:t>21 </a:t>
            </a:r>
            <a:r>
              <a:rPr lang="en-US" b="0" i="0" u="none" strike="noStrike" dirty="0">
                <a:solidFill>
                  <a:srgbClr val="000000"/>
                </a:solidFill>
                <a:effectLst/>
                <a:latin typeface="system-ui"/>
              </a:rPr>
              <a:t>But since they have no root, they last only a short time. When trouble or persecution comes because of the word, they quickly fall away.</a:t>
            </a:r>
            <a:endParaRPr lang="en-US" dirty="0"/>
          </a:p>
        </p:txBody>
      </p:sp>
    </p:spTree>
    <p:extLst>
      <p:ext uri="{BB962C8B-B14F-4D97-AF65-F5344CB8AC3E}">
        <p14:creationId xmlns:p14="http://schemas.microsoft.com/office/powerpoint/2010/main" val="302415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29C310-C462-28D6-7688-9A4651D619F3}"/>
              </a:ext>
            </a:extLst>
          </p:cNvPr>
          <p:cNvSpPr>
            <a:spLocks noGrp="1"/>
          </p:cNvSpPr>
          <p:nvPr>
            <p:ph type="title"/>
          </p:nvPr>
        </p:nvSpPr>
        <p:spPr>
          <a:xfrm>
            <a:off x="791699" y="1055077"/>
            <a:ext cx="1899682" cy="4794578"/>
          </a:xfrm>
        </p:spPr>
        <p:txBody>
          <a:bodyPr>
            <a:normAutofit/>
          </a:bodyPr>
          <a:lstStyle/>
          <a:p>
            <a:r>
              <a:rPr lang="en-US">
                <a:solidFill>
                  <a:srgbClr val="262626"/>
                </a:solidFill>
              </a:rPr>
              <a:t>The Rocky Ground</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561270B-ABC2-4EB9-6474-CE9735A87C6C}"/>
              </a:ext>
            </a:extLst>
          </p:cNvPr>
          <p:cNvGraphicFramePr>
            <a:graphicFrameLocks noGrp="1"/>
          </p:cNvGraphicFramePr>
          <p:nvPr>
            <p:ph idx="1"/>
            <p:extLst>
              <p:ext uri="{D42A27DB-BD31-4B8C-83A1-F6EECF244321}">
                <p14:modId xmlns:p14="http://schemas.microsoft.com/office/powerpoint/2010/main" val="3630288735"/>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1849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p:txBody>
          <a:bodyPr/>
          <a:lstStyle/>
          <a:p>
            <a:r>
              <a:rPr lang="en-US" dirty="0"/>
              <a:t>The Thorns</a:t>
            </a:r>
          </a:p>
        </p:txBody>
      </p: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p:txBody>
          <a:bodyPr>
            <a:normAutofit/>
          </a:bodyPr>
          <a:lstStyle/>
          <a:p>
            <a:r>
              <a:rPr lang="en-US" dirty="0"/>
              <a:t>The seeds have gotten in the ground, they have taken strong roots, but the plant gets choked out</a:t>
            </a:r>
          </a:p>
          <a:p>
            <a:r>
              <a:rPr lang="en-US" dirty="0"/>
              <a:t>For those that are fighting the good fight and get burned out, or get so tired of fighting, grows callous. </a:t>
            </a:r>
          </a:p>
          <a:p>
            <a:r>
              <a:rPr lang="en-US" dirty="0"/>
              <a:t>It is DIFFICULT work to sustain. Not easy to keep going when you encounter one disappointment after another. </a:t>
            </a:r>
          </a:p>
          <a:p>
            <a:endParaRPr lang="en-US" dirty="0"/>
          </a:p>
        </p:txBody>
      </p:sp>
    </p:spTree>
    <p:extLst>
      <p:ext uri="{BB962C8B-B14F-4D97-AF65-F5344CB8AC3E}">
        <p14:creationId xmlns:p14="http://schemas.microsoft.com/office/powerpoint/2010/main" val="153189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33538D-5433-42E7-AA08-DC5FDEDA4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ose-up of a thorny plant&#10;&#10;Description automatically generated">
            <a:extLst>
              <a:ext uri="{FF2B5EF4-FFF2-40B4-BE49-F238E27FC236}">
                <a16:creationId xmlns:a16="http://schemas.microsoft.com/office/drawing/2014/main" id="{2A421D5E-309D-B10B-AEF0-6DD2A824B21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6B717297-4FDC-D6DC-E2AD-89DA02446E85}"/>
              </a:ext>
            </a:extLst>
          </p:cNvPr>
          <p:cNvSpPr txBox="1"/>
          <p:nvPr/>
        </p:nvSpPr>
        <p:spPr>
          <a:xfrm>
            <a:off x="6939550" y="6657945"/>
            <a:ext cx="220445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elsie/9365080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34790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a:xfrm>
            <a:off x="971551" y="982132"/>
            <a:ext cx="7200897" cy="1303867"/>
          </a:xfrm>
        </p:spPr>
        <p:txBody>
          <a:bodyPr>
            <a:normAutofit/>
          </a:bodyPr>
          <a:lstStyle/>
          <a:p>
            <a:r>
              <a:rPr lang="en-US">
                <a:solidFill>
                  <a:srgbClr val="262626"/>
                </a:solidFill>
              </a:rPr>
              <a:t>The Successful Plant</a:t>
            </a:r>
          </a:p>
        </p:txBody>
      </p:sp>
      <p:graphicFrame>
        <p:nvGraphicFramePr>
          <p:cNvPr id="5" name="Content Placeholder 2">
            <a:extLst>
              <a:ext uri="{FF2B5EF4-FFF2-40B4-BE49-F238E27FC236}">
                <a16:creationId xmlns:a16="http://schemas.microsoft.com/office/drawing/2014/main" id="{445E8EAB-B0F6-8AEE-EC86-108D5CBD2D6F}"/>
              </a:ext>
            </a:extLst>
          </p:cNvPr>
          <p:cNvGraphicFramePr>
            <a:graphicFrameLocks noGrp="1"/>
          </p:cNvGraphicFramePr>
          <p:nvPr>
            <p:ph idx="1"/>
            <p:extLst>
              <p:ext uri="{D42A27DB-BD31-4B8C-83A1-F6EECF244321}">
                <p14:modId xmlns:p14="http://schemas.microsoft.com/office/powerpoint/2010/main" val="269370935"/>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360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7C19-BC69-0CF0-0281-12D3F8DD1E91}"/>
              </a:ext>
            </a:extLst>
          </p:cNvPr>
          <p:cNvSpPr>
            <a:spLocks noGrp="1"/>
          </p:cNvSpPr>
          <p:nvPr>
            <p:ph type="title"/>
          </p:nvPr>
        </p:nvSpPr>
        <p:spPr/>
        <p:txBody>
          <a:bodyPr/>
          <a:lstStyle/>
          <a:p>
            <a:r>
              <a:rPr lang="en-US" dirty="0"/>
              <a:t>Many Don’t See</a:t>
            </a:r>
          </a:p>
        </p:txBody>
      </p:sp>
      <p:sp>
        <p:nvSpPr>
          <p:cNvPr id="3" name="Content Placeholder 2">
            <a:extLst>
              <a:ext uri="{FF2B5EF4-FFF2-40B4-BE49-F238E27FC236}">
                <a16:creationId xmlns:a16="http://schemas.microsoft.com/office/drawing/2014/main" id="{E2CC690D-61D9-787D-BF18-AAD95CF57A70}"/>
              </a:ext>
            </a:extLst>
          </p:cNvPr>
          <p:cNvSpPr>
            <a:spLocks noGrp="1"/>
          </p:cNvSpPr>
          <p:nvPr>
            <p:ph idx="1"/>
          </p:nvPr>
        </p:nvSpPr>
        <p:spPr/>
        <p:txBody>
          <a:bodyPr/>
          <a:lstStyle/>
          <a:p>
            <a:r>
              <a:rPr lang="en-US" dirty="0"/>
              <a:t>What is consistent in each example, is that it is known by the speaker that many that hear their words will not truly HEAR their words</a:t>
            </a:r>
          </a:p>
          <a:p>
            <a:r>
              <a:rPr lang="en-US" dirty="0"/>
              <a:t>In the case of Isaiah, only a 10</a:t>
            </a:r>
            <a:r>
              <a:rPr lang="en-US" baseline="30000" dirty="0"/>
              <a:t>th</a:t>
            </a:r>
            <a:r>
              <a:rPr lang="en-US" dirty="0"/>
              <a:t> would get it</a:t>
            </a:r>
          </a:p>
          <a:p>
            <a:r>
              <a:rPr lang="en-US" dirty="0"/>
              <a:t>We do not know how many did when Jesus and Paul quoted this scripture, but it was clearly not 100%</a:t>
            </a:r>
          </a:p>
        </p:txBody>
      </p:sp>
    </p:spTree>
    <p:extLst>
      <p:ext uri="{BB962C8B-B14F-4D97-AF65-F5344CB8AC3E}">
        <p14:creationId xmlns:p14="http://schemas.microsoft.com/office/powerpoint/2010/main" val="55473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0CD7B1B8-E301-0AF4-CCEC-F5D561489BAA}"/>
              </a:ext>
            </a:extLst>
          </p:cNvPr>
          <p:cNvPicPr>
            <a:picLocks noChangeAspect="1"/>
          </p:cNvPicPr>
          <p:nvPr/>
        </p:nvPicPr>
        <p:blipFill rotWithShape="1">
          <a:blip r:embed="rId3">
            <a:alphaModFix amt="35000"/>
          </a:blip>
          <a:srcRect l="11000"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a:xfrm>
            <a:off x="971551" y="982132"/>
            <a:ext cx="7200897" cy="1303867"/>
          </a:xfrm>
        </p:spPr>
        <p:txBody>
          <a:bodyPr>
            <a:normAutofit/>
          </a:bodyPr>
          <a:lstStyle/>
          <a:p>
            <a:r>
              <a:rPr lang="en-US">
                <a:solidFill>
                  <a:srgbClr val="FFFFFF"/>
                </a:solidFill>
              </a:rPr>
              <a:t>Forget the Results</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a:xfrm>
            <a:off x="971550" y="2556932"/>
            <a:ext cx="7200897" cy="3318936"/>
          </a:xfrm>
        </p:spPr>
        <p:txBody>
          <a:bodyPr>
            <a:normAutofit/>
          </a:bodyPr>
          <a:lstStyle/>
          <a:p>
            <a:r>
              <a:rPr lang="en-US" b="0" i="0" u="none" strike="noStrike">
                <a:solidFill>
                  <a:srgbClr val="FFFFFF"/>
                </a:solidFill>
                <a:effectLst/>
                <a:latin typeface="Calibri" panose="020F0502020204030204" pitchFamily="34" charset="0"/>
              </a:rPr>
              <a:t>While good results are wonderful by-products of the fruit of your sacrifice, it cannot be the driving force of why you do what you do</a:t>
            </a:r>
            <a:endParaRPr lang="en-US">
              <a:solidFill>
                <a:srgbClr val="FFFFFF"/>
              </a:solidFill>
            </a:endParaRPr>
          </a:p>
        </p:txBody>
      </p:sp>
    </p:spTree>
    <p:extLst>
      <p:ext uri="{BB962C8B-B14F-4D97-AF65-F5344CB8AC3E}">
        <p14:creationId xmlns:p14="http://schemas.microsoft.com/office/powerpoint/2010/main" val="228612142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a:xfrm>
            <a:off x="971551" y="982132"/>
            <a:ext cx="7200897" cy="1303867"/>
          </a:xfrm>
        </p:spPr>
        <p:txBody>
          <a:bodyPr>
            <a:normAutofit/>
          </a:bodyPr>
          <a:lstStyle/>
          <a:p>
            <a:r>
              <a:rPr lang="en-US">
                <a:solidFill>
                  <a:srgbClr val="262626"/>
                </a:solidFill>
              </a:rPr>
              <a:t>A Calling Beyond YOU</a:t>
            </a:r>
          </a:p>
        </p:txBody>
      </p:sp>
      <p:graphicFrame>
        <p:nvGraphicFramePr>
          <p:cNvPr id="5" name="Content Placeholder 2">
            <a:extLst>
              <a:ext uri="{FF2B5EF4-FFF2-40B4-BE49-F238E27FC236}">
                <a16:creationId xmlns:a16="http://schemas.microsoft.com/office/drawing/2014/main" id="{3B40B677-F6DE-98C8-23B0-2D83C34C07D4}"/>
              </a:ext>
            </a:extLst>
          </p:cNvPr>
          <p:cNvGraphicFramePr>
            <a:graphicFrameLocks noGrp="1"/>
          </p:cNvGraphicFramePr>
          <p:nvPr>
            <p:ph idx="1"/>
            <p:extLst>
              <p:ext uri="{D42A27DB-BD31-4B8C-83A1-F6EECF244321}">
                <p14:modId xmlns:p14="http://schemas.microsoft.com/office/powerpoint/2010/main" val="3847285075"/>
              </p:ext>
            </p:extLst>
          </p:nvPr>
        </p:nvGraphicFramePr>
        <p:xfrm>
          <a:off x="971550" y="2675822"/>
          <a:ext cx="7200898" cy="29856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652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view of nature">
            <a:extLst>
              <a:ext uri="{FF2B5EF4-FFF2-40B4-BE49-F238E27FC236}">
                <a16:creationId xmlns:a16="http://schemas.microsoft.com/office/drawing/2014/main" id="{3596E060-D833-5A67-7C49-C6D372597D04}"/>
              </a:ext>
            </a:extLst>
          </p:cNvPr>
          <p:cNvPicPr>
            <a:picLocks noChangeAspect="1"/>
          </p:cNvPicPr>
          <p:nvPr/>
        </p:nvPicPr>
        <p:blipFill rotWithShape="1">
          <a:blip r:embed="rId3">
            <a:alphaModFix amt="35000"/>
          </a:blip>
          <a:srcRect r="10999" b="-1"/>
          <a:stretch/>
        </p:blipFill>
        <p:spPr>
          <a:xfrm>
            <a:off x="20" y="10"/>
            <a:ext cx="9143980" cy="6857990"/>
          </a:xfrm>
          <a:prstGeom prst="rect">
            <a:avLst/>
          </a:prstGeom>
        </p:spPr>
      </p:pic>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a:xfrm>
            <a:off x="971551" y="982132"/>
            <a:ext cx="7200897" cy="1303867"/>
          </a:xfrm>
        </p:spPr>
        <p:txBody>
          <a:bodyPr>
            <a:normAutofit/>
          </a:bodyPr>
          <a:lstStyle/>
          <a:p>
            <a:r>
              <a:rPr lang="en-US">
                <a:solidFill>
                  <a:srgbClr val="FFFFFF"/>
                </a:solidFill>
              </a:rPr>
              <a:t>The Source of Your Help</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a:xfrm>
            <a:off x="971550" y="2556932"/>
            <a:ext cx="7200897" cy="3318936"/>
          </a:xfrm>
        </p:spPr>
        <p:txBody>
          <a:bodyPr>
            <a:normAutofit/>
          </a:bodyPr>
          <a:lstStyle/>
          <a:p>
            <a:r>
              <a:rPr lang="en-US">
                <a:solidFill>
                  <a:srgbClr val="FFFFFF"/>
                </a:solidFill>
              </a:rPr>
              <a:t>Psalm 121: 1-2</a:t>
            </a:r>
          </a:p>
          <a:p>
            <a:r>
              <a:rPr lang="en-US" b="1" i="0" u="none" strike="noStrike" baseline="30000">
                <a:solidFill>
                  <a:srgbClr val="FFFFFF"/>
                </a:solidFill>
                <a:effectLst/>
                <a:latin typeface="system-ui"/>
              </a:rPr>
              <a:t> </a:t>
            </a:r>
            <a:r>
              <a:rPr lang="en-US" b="0" i="0" u="none" strike="noStrike">
                <a:solidFill>
                  <a:srgbClr val="FFFFFF"/>
                </a:solidFill>
                <a:effectLst/>
                <a:latin typeface="system-ui"/>
              </a:rPr>
              <a:t>I lift up my eyes to the mountains—</a:t>
            </a:r>
            <a:br>
              <a:rPr lang="en-US">
                <a:solidFill>
                  <a:srgbClr val="FFFFFF"/>
                </a:solidFill>
              </a:rPr>
            </a:br>
            <a:r>
              <a:rPr lang="en-US" b="0" i="0" u="none" strike="noStrike">
                <a:solidFill>
                  <a:srgbClr val="FFFFFF"/>
                </a:solidFill>
                <a:effectLst/>
                <a:latin typeface="Courier New" panose="02070309020205020404" pitchFamily="49" charset="0"/>
              </a:rPr>
              <a:t>    </a:t>
            </a:r>
            <a:r>
              <a:rPr lang="en-US" b="0" i="0" u="none" strike="noStrike">
                <a:solidFill>
                  <a:srgbClr val="FFFFFF"/>
                </a:solidFill>
                <a:effectLst/>
                <a:latin typeface="system-ui"/>
              </a:rPr>
              <a:t>where does my help come from?</a:t>
            </a:r>
            <a:br>
              <a:rPr lang="en-US">
                <a:solidFill>
                  <a:srgbClr val="FFFFFF"/>
                </a:solidFill>
              </a:rPr>
            </a:br>
            <a:r>
              <a:rPr lang="en-US" b="1" i="0" u="none" strike="noStrike" baseline="30000">
                <a:solidFill>
                  <a:srgbClr val="FFFFFF"/>
                </a:solidFill>
                <a:effectLst/>
                <a:latin typeface="system-ui"/>
              </a:rPr>
              <a:t>2 </a:t>
            </a:r>
            <a:r>
              <a:rPr lang="en-US" b="0" i="0" u="none" strike="noStrike">
                <a:solidFill>
                  <a:srgbClr val="FFFFFF"/>
                </a:solidFill>
                <a:effectLst/>
                <a:latin typeface="system-ui"/>
              </a:rPr>
              <a:t>My help comes from the Lord,</a:t>
            </a:r>
            <a:br>
              <a:rPr lang="en-US">
                <a:solidFill>
                  <a:srgbClr val="FFFFFF"/>
                </a:solidFill>
              </a:rPr>
            </a:br>
            <a:r>
              <a:rPr lang="en-US" b="0" i="0" u="none" strike="noStrike">
                <a:solidFill>
                  <a:srgbClr val="FFFFFF"/>
                </a:solidFill>
                <a:effectLst/>
                <a:latin typeface="Courier New" panose="02070309020205020404" pitchFamily="49" charset="0"/>
              </a:rPr>
              <a:t>    </a:t>
            </a:r>
            <a:r>
              <a:rPr lang="en-US" b="0" i="0" u="none" strike="noStrike">
                <a:solidFill>
                  <a:srgbClr val="FFFFFF"/>
                </a:solidFill>
                <a:effectLst/>
                <a:latin typeface="system-ui"/>
              </a:rPr>
              <a:t>the Maker of heaven and earth.</a:t>
            </a:r>
            <a:endParaRPr lang="en-US">
              <a:solidFill>
                <a:srgbClr val="FFFFFF"/>
              </a:solidFill>
            </a:endParaRPr>
          </a:p>
        </p:txBody>
      </p:sp>
    </p:spTree>
    <p:extLst>
      <p:ext uri="{BB962C8B-B14F-4D97-AF65-F5344CB8AC3E}">
        <p14:creationId xmlns:p14="http://schemas.microsoft.com/office/powerpoint/2010/main" val="11799506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een seedling sprouting on the earth">
            <a:extLst>
              <a:ext uri="{FF2B5EF4-FFF2-40B4-BE49-F238E27FC236}">
                <a16:creationId xmlns:a16="http://schemas.microsoft.com/office/drawing/2014/main" id="{06B9F6AE-7F4F-37B3-CB96-C51D6726C246}"/>
              </a:ext>
            </a:extLst>
          </p:cNvPr>
          <p:cNvPicPr>
            <a:picLocks noChangeAspect="1"/>
          </p:cNvPicPr>
          <p:nvPr/>
        </p:nvPicPr>
        <p:blipFill rotWithShape="1">
          <a:blip r:embed="rId3">
            <a:alphaModFix amt="50000"/>
          </a:blip>
          <a:srcRect l="17334" r="-1" b="-1"/>
          <a:stretch/>
        </p:blipFill>
        <p:spPr>
          <a:xfrm>
            <a:off x="20" y="10"/>
            <a:ext cx="9143980" cy="6857990"/>
          </a:xfrm>
          <a:prstGeom prst="rect">
            <a:avLst/>
          </a:prstGeom>
        </p:spPr>
      </p:pic>
      <p:sp>
        <p:nvSpPr>
          <p:cNvPr id="2" name="Title 1"/>
          <p:cNvSpPr>
            <a:spLocks noGrp="1"/>
          </p:cNvSpPr>
          <p:nvPr>
            <p:ph type="ctrTitle"/>
          </p:nvPr>
        </p:nvSpPr>
        <p:spPr>
          <a:xfrm>
            <a:off x="2019298" y="1871131"/>
            <a:ext cx="5111752" cy="1515533"/>
          </a:xfrm>
        </p:spPr>
        <p:txBody>
          <a:bodyPr>
            <a:normAutofit/>
          </a:bodyPr>
          <a:lstStyle/>
          <a:p>
            <a:pPr>
              <a:lnSpc>
                <a:spcPct val="90000"/>
              </a:lnSpc>
            </a:pPr>
            <a:r>
              <a:rPr lang="en-US">
                <a:solidFill>
                  <a:srgbClr val="FFFFFF"/>
                </a:solidFill>
              </a:rPr>
              <a:t>What Happened to Your Seed?</a:t>
            </a:r>
          </a:p>
        </p:txBody>
      </p:sp>
      <p:cxnSp>
        <p:nvCxnSpPr>
          <p:cNvPr id="10" name="Straight Connector 9">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74949" y="3510608"/>
            <a:ext cx="384048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525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p:txBody>
          <a:bodyPr/>
          <a:lstStyle/>
          <a:p>
            <a:r>
              <a:rPr lang="en-US" dirty="0"/>
              <a:t>Parable of the Seeds</a:t>
            </a:r>
          </a:p>
        </p:txBody>
      </p:sp>
      <p:sp>
        <p:nvSpPr>
          <p:cNvPr id="3" name="Content Placeholder 2">
            <a:extLst>
              <a:ext uri="{FF2B5EF4-FFF2-40B4-BE49-F238E27FC236}">
                <a16:creationId xmlns:a16="http://schemas.microsoft.com/office/drawing/2014/main" id="{C6155728-5B7E-567A-48F8-4A9C59FEA4AD}"/>
              </a:ext>
            </a:extLst>
          </p:cNvPr>
          <p:cNvSpPr>
            <a:spLocks noGrp="1"/>
          </p:cNvSpPr>
          <p:nvPr>
            <p:ph idx="1"/>
          </p:nvPr>
        </p:nvSpPr>
        <p:spPr/>
        <p:txBody>
          <a:bodyPr>
            <a:normAutofit/>
          </a:bodyPr>
          <a:lstStyle/>
          <a:p>
            <a:r>
              <a:rPr lang="en-US" i="0" dirty="0">
                <a:solidFill>
                  <a:srgbClr val="000000"/>
                </a:solidFill>
                <a:effectLst/>
                <a:latin typeface="Calibri" panose="020F0502020204030204" pitchFamily="34" charset="0"/>
              </a:rPr>
              <a:t>What inhibits our ability to hear, absorb, and live out God’s word?</a:t>
            </a:r>
          </a:p>
          <a:p>
            <a:r>
              <a:rPr lang="en-US" dirty="0"/>
              <a:t>Jesus provides 4 illustrations about seeds to reveal what happens when we are presented with something of God</a:t>
            </a:r>
          </a:p>
          <a:p>
            <a:r>
              <a:rPr lang="en-US" dirty="0"/>
              <a:t>As I truly believe racial justice is a part of God’s will and part of making the kingdom on Earth as it is in Heaven, I will specifically relate it to racial justice</a:t>
            </a:r>
          </a:p>
        </p:txBody>
      </p:sp>
    </p:spTree>
    <p:extLst>
      <p:ext uri="{BB962C8B-B14F-4D97-AF65-F5344CB8AC3E}">
        <p14:creationId xmlns:p14="http://schemas.microsoft.com/office/powerpoint/2010/main" val="362707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58C6-BECB-8A9E-89D6-B4FE702C2FD4}"/>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3C81C1CB-59D8-E69B-2624-2B82D5F4A9D2}"/>
              </a:ext>
            </a:extLst>
          </p:cNvPr>
          <p:cNvSpPr>
            <a:spLocks noGrp="1"/>
          </p:cNvSpPr>
          <p:nvPr>
            <p:ph idx="1"/>
          </p:nvPr>
        </p:nvSpPr>
        <p:spPr/>
        <p:txBody>
          <a:bodyPr>
            <a:normAutofit/>
          </a:bodyPr>
          <a:lstStyle/>
          <a:p>
            <a:r>
              <a:rPr lang="en-US" dirty="0"/>
              <a:t>Tulsa Oklahoma. –Greenwood – most successful black community in the country</a:t>
            </a:r>
          </a:p>
          <a:p>
            <a:pPr lvl="1"/>
            <a:r>
              <a:rPr lang="en-US" dirty="0"/>
              <a:t>Hundreds killed (100-300)</a:t>
            </a:r>
          </a:p>
          <a:p>
            <a:pPr lvl="1"/>
            <a:r>
              <a:rPr lang="en-US" dirty="0"/>
              <a:t>1256 Homes and other buildings burned (35 block area)</a:t>
            </a:r>
          </a:p>
          <a:p>
            <a:pPr lvl="1"/>
            <a:r>
              <a:rPr lang="en-US" dirty="0"/>
              <a:t>Lives of survivors filled with trauma</a:t>
            </a:r>
          </a:p>
          <a:p>
            <a:pPr lvl="1"/>
            <a:r>
              <a:rPr lang="en-US" dirty="0"/>
              <a:t>Dynamite dropped from planes into the town</a:t>
            </a:r>
          </a:p>
          <a:p>
            <a:pPr lvl="1"/>
            <a:r>
              <a:rPr lang="en-US" dirty="0"/>
              <a:t>No attempt to help by the authorities (no police or fire protection)</a:t>
            </a:r>
          </a:p>
          <a:p>
            <a:pPr lvl="1"/>
            <a:endParaRPr lang="en-US" dirty="0"/>
          </a:p>
          <a:p>
            <a:endParaRPr lang="en-US" dirty="0"/>
          </a:p>
          <a:p>
            <a:endParaRPr lang="en-US" dirty="0"/>
          </a:p>
        </p:txBody>
      </p:sp>
    </p:spTree>
    <p:extLst>
      <p:ext uri="{BB962C8B-B14F-4D97-AF65-F5344CB8AC3E}">
        <p14:creationId xmlns:p14="http://schemas.microsoft.com/office/powerpoint/2010/main" val="41441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58C6-BECB-8A9E-89D6-B4FE702C2FD4}"/>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3C81C1CB-59D8-E69B-2624-2B82D5F4A9D2}"/>
              </a:ext>
            </a:extLst>
          </p:cNvPr>
          <p:cNvSpPr>
            <a:spLocks noGrp="1"/>
          </p:cNvSpPr>
          <p:nvPr>
            <p:ph idx="1"/>
          </p:nvPr>
        </p:nvSpPr>
        <p:spPr/>
        <p:txBody>
          <a:bodyPr>
            <a:normAutofit/>
          </a:bodyPr>
          <a:lstStyle/>
          <a:p>
            <a:r>
              <a:rPr lang="en-US" dirty="0"/>
              <a:t>Tulsa Oklahoma</a:t>
            </a:r>
          </a:p>
          <a:p>
            <a:pPr lvl="1"/>
            <a:r>
              <a:rPr lang="en-US" dirty="0"/>
              <a:t>3 Survivors appeal for reparations</a:t>
            </a:r>
          </a:p>
          <a:p>
            <a:pPr lvl="1"/>
            <a:r>
              <a:rPr lang="en-US" dirty="0"/>
              <a:t>The court system is utilized to seek justice</a:t>
            </a:r>
          </a:p>
          <a:p>
            <a:pPr lvl="1"/>
            <a:r>
              <a:rPr lang="en-US" dirty="0"/>
              <a:t>Judge throws out the case based on:</a:t>
            </a:r>
          </a:p>
          <a:p>
            <a:pPr lvl="2"/>
            <a:r>
              <a:rPr lang="en-US" dirty="0"/>
              <a:t>1) Undue financial hardship on the city</a:t>
            </a:r>
          </a:p>
          <a:p>
            <a:pPr lvl="2"/>
            <a:r>
              <a:rPr lang="en-US" dirty="0"/>
              <a:t>2) Cannot blame the government for what happens in a riot</a:t>
            </a:r>
          </a:p>
          <a:p>
            <a:endParaRPr lang="en-US" dirty="0"/>
          </a:p>
          <a:p>
            <a:endParaRPr lang="en-US" dirty="0"/>
          </a:p>
        </p:txBody>
      </p:sp>
      <p:pic>
        <p:nvPicPr>
          <p:cNvPr id="5122" name="Picture 2">
            <a:extLst>
              <a:ext uri="{FF2B5EF4-FFF2-40B4-BE49-F238E27FC236}">
                <a16:creationId xmlns:a16="http://schemas.microsoft.com/office/drawing/2014/main" id="{02D35852-A894-A6BF-7DB8-891234AEE0D3}"/>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345776" y="708026"/>
            <a:ext cx="8432278" cy="501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0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2466-2F46-3D3F-6A53-204453477AFC}"/>
              </a:ext>
            </a:extLst>
          </p:cNvPr>
          <p:cNvSpPr>
            <a:spLocks noGrp="1"/>
          </p:cNvSpPr>
          <p:nvPr>
            <p:ph type="title"/>
          </p:nvPr>
        </p:nvSpPr>
        <p:spPr/>
        <p:txBody>
          <a:bodyPr/>
          <a:lstStyle/>
          <a:p>
            <a:r>
              <a:rPr lang="en-US" dirty="0"/>
              <a:t>The BIRDS!!!</a:t>
            </a:r>
          </a:p>
        </p:txBody>
      </p:sp>
      <p:pic>
        <p:nvPicPr>
          <p:cNvPr id="1026" name="Picture 2" descr="Crows Attack the Students - The Birds (6/11) Movie CLIP (1963) HD">
            <a:extLst>
              <a:ext uri="{FF2B5EF4-FFF2-40B4-BE49-F238E27FC236}">
                <a16:creationId xmlns:a16="http://schemas.microsoft.com/office/drawing/2014/main" id="{035AA4CD-59ED-0639-9686-C45534428E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3858" y="2490788"/>
            <a:ext cx="6124222" cy="3444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A4FA2A-AAF2-C80B-B971-850E532B1EB5}"/>
              </a:ext>
            </a:extLst>
          </p:cNvPr>
          <p:cNvSpPr txBox="1"/>
          <p:nvPr/>
        </p:nvSpPr>
        <p:spPr>
          <a:xfrm>
            <a:off x="1351722" y="4969565"/>
            <a:ext cx="2425148" cy="646331"/>
          </a:xfrm>
          <a:prstGeom prst="rect">
            <a:avLst/>
          </a:prstGeom>
          <a:solidFill>
            <a:schemeClr val="tx2">
              <a:lumMod val="10000"/>
              <a:lumOff val="90000"/>
            </a:schemeClr>
          </a:solidFill>
          <a:ln>
            <a:solidFill>
              <a:schemeClr val="tx2"/>
            </a:solidFill>
          </a:ln>
        </p:spPr>
        <p:txBody>
          <a:bodyPr wrap="square" rtlCol="0">
            <a:spAutoFit/>
          </a:bodyPr>
          <a:lstStyle/>
          <a:p>
            <a:r>
              <a:rPr lang="en-US" dirty="0"/>
              <a:t>What are the birds today?</a:t>
            </a:r>
          </a:p>
        </p:txBody>
      </p:sp>
    </p:spTree>
    <p:extLst>
      <p:ext uri="{BB962C8B-B14F-4D97-AF65-F5344CB8AC3E}">
        <p14:creationId xmlns:p14="http://schemas.microsoft.com/office/powerpoint/2010/main" val="398493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E41B98-8DFF-463A-500B-C590C47462ED}"/>
              </a:ext>
            </a:extLst>
          </p:cNvPr>
          <p:cNvSpPr>
            <a:spLocks noGrp="1"/>
          </p:cNvSpPr>
          <p:nvPr>
            <p:ph type="title"/>
          </p:nvPr>
        </p:nvSpPr>
        <p:spPr>
          <a:xfrm>
            <a:off x="714081" y="954756"/>
            <a:ext cx="2047810" cy="4946003"/>
          </a:xfrm>
        </p:spPr>
        <p:txBody>
          <a:bodyPr>
            <a:normAutofit/>
          </a:bodyPr>
          <a:lstStyle/>
          <a:p>
            <a:r>
              <a:rPr lang="en-US">
                <a:solidFill>
                  <a:srgbClr val="FFFFFF"/>
                </a:solidFill>
              </a:rPr>
              <a:t>The Birds</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5A471E-225B-6930-0906-26F51928576B}"/>
              </a:ext>
            </a:extLst>
          </p:cNvPr>
          <p:cNvSpPr>
            <a:spLocks noGrp="1"/>
          </p:cNvSpPr>
          <p:nvPr>
            <p:ph idx="1"/>
          </p:nvPr>
        </p:nvSpPr>
        <p:spPr>
          <a:xfrm>
            <a:off x="3862770" y="469900"/>
            <a:ext cx="4465222" cy="5405968"/>
          </a:xfrm>
        </p:spPr>
        <p:txBody>
          <a:bodyPr anchor="ctr">
            <a:normAutofit/>
          </a:bodyPr>
          <a:lstStyle/>
          <a:p>
            <a:r>
              <a:rPr lang="en-US">
                <a:solidFill>
                  <a:schemeClr val="bg1"/>
                </a:solidFill>
              </a:rPr>
              <a:t>News Media </a:t>
            </a:r>
          </a:p>
          <a:p>
            <a:r>
              <a:rPr lang="en-US">
                <a:solidFill>
                  <a:schemeClr val="bg1"/>
                </a:solidFill>
              </a:rPr>
              <a:t>Social Media</a:t>
            </a:r>
          </a:p>
          <a:p>
            <a:r>
              <a:rPr lang="en-US">
                <a:solidFill>
                  <a:schemeClr val="bg1"/>
                </a:solidFill>
              </a:rPr>
              <a:t>The Church</a:t>
            </a:r>
          </a:p>
          <a:p>
            <a:r>
              <a:rPr lang="en-US">
                <a:solidFill>
                  <a:schemeClr val="bg1"/>
                </a:solidFill>
              </a:rPr>
              <a:t>Friends</a:t>
            </a:r>
          </a:p>
          <a:p>
            <a:r>
              <a:rPr lang="en-US">
                <a:solidFill>
                  <a:schemeClr val="bg1"/>
                </a:solidFill>
              </a:rPr>
              <a:t>Family</a:t>
            </a:r>
          </a:p>
          <a:p>
            <a:endParaRPr lang="en-US">
              <a:solidFill>
                <a:schemeClr val="bg1"/>
              </a:solidFill>
            </a:endParaRPr>
          </a:p>
        </p:txBody>
      </p:sp>
    </p:spTree>
    <p:extLst>
      <p:ext uri="{BB962C8B-B14F-4D97-AF65-F5344CB8AC3E}">
        <p14:creationId xmlns:p14="http://schemas.microsoft.com/office/powerpoint/2010/main" val="391336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361422A-459A-E13B-5144-D3A6340AB437}"/>
              </a:ext>
            </a:extLst>
          </p:cNvPr>
          <p:cNvSpPr>
            <a:spLocks noGrp="1"/>
          </p:cNvSpPr>
          <p:nvPr>
            <p:ph type="title"/>
          </p:nvPr>
        </p:nvSpPr>
        <p:spPr>
          <a:xfrm>
            <a:off x="791699" y="1055077"/>
            <a:ext cx="1899682" cy="4794578"/>
          </a:xfrm>
        </p:spPr>
        <p:txBody>
          <a:bodyPr>
            <a:normAutofit/>
          </a:bodyPr>
          <a:lstStyle/>
          <a:p>
            <a:r>
              <a:rPr lang="en-US">
                <a:solidFill>
                  <a:srgbClr val="262626"/>
                </a:solidFill>
              </a:rPr>
              <a:t>The Birds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79DF64-09D4-E8E2-7661-B1EED6693257}"/>
              </a:ext>
            </a:extLst>
          </p:cNvPr>
          <p:cNvGraphicFramePr>
            <a:graphicFrameLocks noGrp="1"/>
          </p:cNvGraphicFramePr>
          <p:nvPr>
            <p:ph idx="1"/>
            <p:extLst>
              <p:ext uri="{D42A27DB-BD31-4B8C-83A1-F6EECF244321}">
                <p14:modId xmlns:p14="http://schemas.microsoft.com/office/powerpoint/2010/main" val="5564918"/>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5436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106696</TotalTime>
  <Words>1942</Words>
  <Application>Microsoft Macintosh PowerPoint</Application>
  <PresentationFormat>On-screen Show (4:3)</PresentationFormat>
  <Paragraphs>139</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Courier New</vt:lpstr>
      <vt:lpstr>Garamond</vt:lpstr>
      <vt:lpstr>Interstate</vt:lpstr>
      <vt:lpstr>PublicoHeadline</vt:lpstr>
      <vt:lpstr>PublicoText</vt:lpstr>
      <vt:lpstr>system-ui</vt:lpstr>
      <vt:lpstr>Wingdings</vt:lpstr>
      <vt:lpstr>Organic</vt:lpstr>
      <vt:lpstr>How Do We See?</vt:lpstr>
      <vt:lpstr>Many Don’t See</vt:lpstr>
      <vt:lpstr>What Happened to Your Seed?</vt:lpstr>
      <vt:lpstr>Parable of the Seeds</vt:lpstr>
      <vt:lpstr>An Example</vt:lpstr>
      <vt:lpstr>An Example</vt:lpstr>
      <vt:lpstr>The BIRDS!!!</vt:lpstr>
      <vt:lpstr>The Birds</vt:lpstr>
      <vt:lpstr>The Birds</vt:lpstr>
      <vt:lpstr>PowerPoint Presentation</vt:lpstr>
      <vt:lpstr>PowerPoint Presentation</vt:lpstr>
      <vt:lpstr>The Church</vt:lpstr>
      <vt:lpstr>The Church</vt:lpstr>
      <vt:lpstr>Family &amp; Friends</vt:lpstr>
      <vt:lpstr>The Rocky Ground</vt:lpstr>
      <vt:lpstr>The Rocky Ground</vt:lpstr>
      <vt:lpstr>The Thorns</vt:lpstr>
      <vt:lpstr>PowerPoint Presentation</vt:lpstr>
      <vt:lpstr>The Successful Plant</vt:lpstr>
      <vt:lpstr>Forget the Results</vt:lpstr>
      <vt:lpstr>A Calling Beyond YOU</vt:lpstr>
      <vt:lpstr>The Source of Your Help</vt:lpstr>
    </vt:vector>
  </TitlesOfParts>
  <Company>Lewis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HELPING HELPS</dc:title>
  <dc:creator>Trask, Dr. Jeffrey T.</dc:creator>
  <cp:lastModifiedBy>Jeffrey Trask</cp:lastModifiedBy>
  <cp:revision>366</cp:revision>
  <cp:lastPrinted>2023-05-28T15:06:17Z</cp:lastPrinted>
  <dcterms:created xsi:type="dcterms:W3CDTF">2016-05-13T13:48:14Z</dcterms:created>
  <dcterms:modified xsi:type="dcterms:W3CDTF">2023-07-15T20:48:30Z</dcterms:modified>
</cp:coreProperties>
</file>