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notesMasterIdLst>
    <p:notesMasterId r:id="rId18"/>
  </p:notesMasterIdLst>
  <p:sldIdLst>
    <p:sldId id="631" r:id="rId2"/>
    <p:sldId id="635" r:id="rId3"/>
    <p:sldId id="615" r:id="rId4"/>
    <p:sldId id="624" r:id="rId5"/>
    <p:sldId id="628" r:id="rId6"/>
    <p:sldId id="625" r:id="rId7"/>
    <p:sldId id="634" r:id="rId8"/>
    <p:sldId id="632" r:id="rId9"/>
    <p:sldId id="630" r:id="rId10"/>
    <p:sldId id="584" r:id="rId11"/>
    <p:sldId id="626" r:id="rId12"/>
    <p:sldId id="633" r:id="rId13"/>
    <p:sldId id="337" r:id="rId14"/>
    <p:sldId id="627" r:id="rId15"/>
    <p:sldId id="575" r:id="rId16"/>
    <p:sldId id="622" r:id="rId1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rey Trask" initials="JT" lastIdx="8" clrIdx="0">
    <p:extLst>
      <p:ext uri="{19B8F6BF-5375-455C-9EA6-DF929625EA0E}">
        <p15:presenceInfo xmlns:p15="http://schemas.microsoft.com/office/powerpoint/2012/main" userId="f21af94da9129c8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82" autoAdjust="0"/>
    <p:restoredTop sz="70132" autoAdjust="0"/>
  </p:normalViewPr>
  <p:slideViewPr>
    <p:cSldViewPr snapToGrid="0">
      <p:cViewPr varScale="1">
        <p:scale>
          <a:sx n="110" d="100"/>
          <a:sy n="110" d="100"/>
        </p:scale>
        <p:origin x="1448" y="176"/>
      </p:cViewPr>
      <p:guideLst/>
    </p:cSldViewPr>
  </p:slideViewPr>
  <p:notesTextViewPr>
    <p:cViewPr>
      <p:scale>
        <a:sx n="1" d="1"/>
        <a:sy n="1" d="1"/>
      </p:scale>
      <p:origin x="0" y="0"/>
    </p:cViewPr>
  </p:notesTextViewPr>
  <p:notesViewPr>
    <p:cSldViewPr snapToGrid="0">
      <p:cViewPr varScale="1">
        <p:scale>
          <a:sx n="42" d="100"/>
          <a:sy n="42" d="100"/>
        </p:scale>
        <p:origin x="2646" y="4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5" Type="http://schemas.openxmlformats.org/officeDocument/2006/relationships/image" Target="../media/image24.jpg"/><Relationship Id="rId4" Type="http://schemas.openxmlformats.org/officeDocument/2006/relationships/image" Target="../media/image23.svg"/></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5" Type="http://schemas.openxmlformats.org/officeDocument/2006/relationships/image" Target="../media/image24.jp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B1C576-9529-4961-A8E7-34163594E42E}"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371D9F24-C774-4114-9FB5-542708B6B466}">
      <dgm:prSet/>
      <dgm:spPr/>
      <dgm:t>
        <a:bodyPr/>
        <a:lstStyle/>
        <a:p>
          <a:r>
            <a:rPr lang="en-US" baseline="30000" dirty="0"/>
            <a:t>A system was in place and people understood that system</a:t>
          </a:r>
          <a:endParaRPr lang="en-US" dirty="0"/>
        </a:p>
      </dgm:t>
    </dgm:pt>
    <dgm:pt modelId="{32FB258B-9441-484B-8035-72BCE1CB31EC}" type="parTrans" cxnId="{37863AF1-B61C-4EE5-A138-9E76145382A6}">
      <dgm:prSet/>
      <dgm:spPr/>
      <dgm:t>
        <a:bodyPr/>
        <a:lstStyle/>
        <a:p>
          <a:endParaRPr lang="en-US"/>
        </a:p>
      </dgm:t>
    </dgm:pt>
    <dgm:pt modelId="{C30E1E2F-9D45-4F3D-9093-BC25C7C247C7}" type="sibTrans" cxnId="{37863AF1-B61C-4EE5-A138-9E76145382A6}">
      <dgm:prSet/>
      <dgm:spPr/>
      <dgm:t>
        <a:bodyPr/>
        <a:lstStyle/>
        <a:p>
          <a:endParaRPr lang="en-US"/>
        </a:p>
      </dgm:t>
    </dgm:pt>
    <dgm:pt modelId="{AFA68654-E8E9-4DFA-897F-53F366CE200E}">
      <dgm:prSet/>
      <dgm:spPr/>
      <dgm:t>
        <a:bodyPr/>
        <a:lstStyle/>
        <a:p>
          <a:r>
            <a:rPr lang="en-US" baseline="30000" dirty="0"/>
            <a:t>Paul's message of the gospel of Christ, sparked controversy and was a catalyst for change where change was not welcomed</a:t>
          </a:r>
          <a:endParaRPr lang="en-US" dirty="0"/>
        </a:p>
      </dgm:t>
    </dgm:pt>
    <dgm:pt modelId="{CE9F98AF-FA8E-4F31-BD47-3DEA429B6EA3}" type="parTrans" cxnId="{94948CB8-A5BD-4FD7-896E-88583447D807}">
      <dgm:prSet/>
      <dgm:spPr/>
      <dgm:t>
        <a:bodyPr/>
        <a:lstStyle/>
        <a:p>
          <a:endParaRPr lang="en-US"/>
        </a:p>
      </dgm:t>
    </dgm:pt>
    <dgm:pt modelId="{0DE5AE86-6C13-4D6D-9BA3-114062243492}" type="sibTrans" cxnId="{94948CB8-A5BD-4FD7-896E-88583447D807}">
      <dgm:prSet/>
      <dgm:spPr/>
      <dgm:t>
        <a:bodyPr/>
        <a:lstStyle/>
        <a:p>
          <a:endParaRPr lang="en-US"/>
        </a:p>
      </dgm:t>
    </dgm:pt>
    <dgm:pt modelId="{124430DD-F9C1-4E19-A73F-DB4D8C79D16D}">
      <dgm:prSet/>
      <dgm:spPr/>
      <dgm:t>
        <a:bodyPr/>
        <a:lstStyle/>
        <a:p>
          <a:r>
            <a:rPr lang="en-US" baseline="30000" dirty="0"/>
            <a:t>While each town is different, Paul lays out the methods to promote change and encourage adaptation</a:t>
          </a:r>
          <a:endParaRPr lang="en-US" dirty="0"/>
        </a:p>
      </dgm:t>
    </dgm:pt>
    <dgm:pt modelId="{64822C60-7D2B-4FF5-ADF8-25A34A1D4BC6}" type="parTrans" cxnId="{18A62141-0FF8-4883-92CB-BCB6EB578034}">
      <dgm:prSet/>
      <dgm:spPr/>
      <dgm:t>
        <a:bodyPr/>
        <a:lstStyle/>
        <a:p>
          <a:endParaRPr lang="en-US"/>
        </a:p>
      </dgm:t>
    </dgm:pt>
    <dgm:pt modelId="{2261B7BC-7046-49FF-B60E-DDB21B15C238}" type="sibTrans" cxnId="{18A62141-0FF8-4883-92CB-BCB6EB578034}">
      <dgm:prSet/>
      <dgm:spPr/>
      <dgm:t>
        <a:bodyPr/>
        <a:lstStyle/>
        <a:p>
          <a:endParaRPr lang="en-US"/>
        </a:p>
      </dgm:t>
    </dgm:pt>
    <dgm:pt modelId="{F0AD56A4-49E9-7742-9E1A-725AA313B906}" type="pres">
      <dgm:prSet presAssocID="{27B1C576-9529-4961-A8E7-34163594E42E}" presName="linear" presStyleCnt="0">
        <dgm:presLayoutVars>
          <dgm:animLvl val="lvl"/>
          <dgm:resizeHandles val="exact"/>
        </dgm:presLayoutVars>
      </dgm:prSet>
      <dgm:spPr/>
    </dgm:pt>
    <dgm:pt modelId="{0AE75710-D1AC-3143-B9DA-6F659868D363}" type="pres">
      <dgm:prSet presAssocID="{371D9F24-C774-4114-9FB5-542708B6B466}" presName="parentText" presStyleLbl="node1" presStyleIdx="0" presStyleCnt="3">
        <dgm:presLayoutVars>
          <dgm:chMax val="0"/>
          <dgm:bulletEnabled val="1"/>
        </dgm:presLayoutVars>
      </dgm:prSet>
      <dgm:spPr/>
    </dgm:pt>
    <dgm:pt modelId="{6B763823-3452-FA46-BA51-0B617767E530}" type="pres">
      <dgm:prSet presAssocID="{C30E1E2F-9D45-4F3D-9093-BC25C7C247C7}" presName="spacer" presStyleCnt="0"/>
      <dgm:spPr/>
    </dgm:pt>
    <dgm:pt modelId="{DC0A4D3B-173F-C64F-A0FE-7FFC5F90746C}" type="pres">
      <dgm:prSet presAssocID="{AFA68654-E8E9-4DFA-897F-53F366CE200E}" presName="parentText" presStyleLbl="node1" presStyleIdx="1" presStyleCnt="3">
        <dgm:presLayoutVars>
          <dgm:chMax val="0"/>
          <dgm:bulletEnabled val="1"/>
        </dgm:presLayoutVars>
      </dgm:prSet>
      <dgm:spPr/>
    </dgm:pt>
    <dgm:pt modelId="{30BC4E4F-A76D-344E-90D0-C0E3E038FEB9}" type="pres">
      <dgm:prSet presAssocID="{0DE5AE86-6C13-4D6D-9BA3-114062243492}" presName="spacer" presStyleCnt="0"/>
      <dgm:spPr/>
    </dgm:pt>
    <dgm:pt modelId="{C992E072-EB30-C241-A13E-B17E9FFC2084}" type="pres">
      <dgm:prSet presAssocID="{124430DD-F9C1-4E19-A73F-DB4D8C79D16D}" presName="parentText" presStyleLbl="node1" presStyleIdx="2" presStyleCnt="3">
        <dgm:presLayoutVars>
          <dgm:chMax val="0"/>
          <dgm:bulletEnabled val="1"/>
        </dgm:presLayoutVars>
      </dgm:prSet>
      <dgm:spPr/>
    </dgm:pt>
  </dgm:ptLst>
  <dgm:cxnLst>
    <dgm:cxn modelId="{18A62141-0FF8-4883-92CB-BCB6EB578034}" srcId="{27B1C576-9529-4961-A8E7-34163594E42E}" destId="{124430DD-F9C1-4E19-A73F-DB4D8C79D16D}" srcOrd="2" destOrd="0" parTransId="{64822C60-7D2B-4FF5-ADF8-25A34A1D4BC6}" sibTransId="{2261B7BC-7046-49FF-B60E-DDB21B15C238}"/>
    <dgm:cxn modelId="{DFC4444D-318F-664C-88CB-04C25A77F3E2}" type="presOf" srcId="{124430DD-F9C1-4E19-A73F-DB4D8C79D16D}" destId="{C992E072-EB30-C241-A13E-B17E9FFC2084}" srcOrd="0" destOrd="0" presId="urn:microsoft.com/office/officeart/2005/8/layout/vList2"/>
    <dgm:cxn modelId="{94948CB8-A5BD-4FD7-896E-88583447D807}" srcId="{27B1C576-9529-4961-A8E7-34163594E42E}" destId="{AFA68654-E8E9-4DFA-897F-53F366CE200E}" srcOrd="1" destOrd="0" parTransId="{CE9F98AF-FA8E-4F31-BD47-3DEA429B6EA3}" sibTransId="{0DE5AE86-6C13-4D6D-9BA3-114062243492}"/>
    <dgm:cxn modelId="{5F0B33D2-9784-F542-9B6B-3C60D789B3D7}" type="presOf" srcId="{27B1C576-9529-4961-A8E7-34163594E42E}" destId="{F0AD56A4-49E9-7742-9E1A-725AA313B906}" srcOrd="0" destOrd="0" presId="urn:microsoft.com/office/officeart/2005/8/layout/vList2"/>
    <dgm:cxn modelId="{164E67DA-F1EC-D74A-8203-B2378685535A}" type="presOf" srcId="{AFA68654-E8E9-4DFA-897F-53F366CE200E}" destId="{DC0A4D3B-173F-C64F-A0FE-7FFC5F90746C}" srcOrd="0" destOrd="0" presId="urn:microsoft.com/office/officeart/2005/8/layout/vList2"/>
    <dgm:cxn modelId="{D6B9C5E4-7FEB-0147-90C3-D12CC005CDE8}" type="presOf" srcId="{371D9F24-C774-4114-9FB5-542708B6B466}" destId="{0AE75710-D1AC-3143-B9DA-6F659868D363}" srcOrd="0" destOrd="0" presId="urn:microsoft.com/office/officeart/2005/8/layout/vList2"/>
    <dgm:cxn modelId="{37863AF1-B61C-4EE5-A138-9E76145382A6}" srcId="{27B1C576-9529-4961-A8E7-34163594E42E}" destId="{371D9F24-C774-4114-9FB5-542708B6B466}" srcOrd="0" destOrd="0" parTransId="{32FB258B-9441-484B-8035-72BCE1CB31EC}" sibTransId="{C30E1E2F-9D45-4F3D-9093-BC25C7C247C7}"/>
    <dgm:cxn modelId="{088CD73B-630C-AB4F-A0A1-2EE78AB9A32B}" type="presParOf" srcId="{F0AD56A4-49E9-7742-9E1A-725AA313B906}" destId="{0AE75710-D1AC-3143-B9DA-6F659868D363}" srcOrd="0" destOrd="0" presId="urn:microsoft.com/office/officeart/2005/8/layout/vList2"/>
    <dgm:cxn modelId="{1BB4A555-C088-F843-9D1A-B9C2A9B283EB}" type="presParOf" srcId="{F0AD56A4-49E9-7742-9E1A-725AA313B906}" destId="{6B763823-3452-FA46-BA51-0B617767E530}" srcOrd="1" destOrd="0" presId="urn:microsoft.com/office/officeart/2005/8/layout/vList2"/>
    <dgm:cxn modelId="{5E011092-F816-3A42-9E89-469DA3ABD6B5}" type="presParOf" srcId="{F0AD56A4-49E9-7742-9E1A-725AA313B906}" destId="{DC0A4D3B-173F-C64F-A0FE-7FFC5F90746C}" srcOrd="2" destOrd="0" presId="urn:microsoft.com/office/officeart/2005/8/layout/vList2"/>
    <dgm:cxn modelId="{B6EE24A7-8D74-5042-8452-42329B00B808}" type="presParOf" srcId="{F0AD56A4-49E9-7742-9E1A-725AA313B906}" destId="{30BC4E4F-A76D-344E-90D0-C0E3E038FEB9}" srcOrd="3" destOrd="0" presId="urn:microsoft.com/office/officeart/2005/8/layout/vList2"/>
    <dgm:cxn modelId="{82375957-B6C6-504C-A36C-468F5AF32057}" type="presParOf" srcId="{F0AD56A4-49E9-7742-9E1A-725AA313B906}" destId="{C992E072-EB30-C241-A13E-B17E9FFC2084}"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102C0C-95AB-41F8-B549-7FF08104B3AA}" type="doc">
      <dgm:prSet loTypeId="urn:microsoft.com/office/officeart/2018/5/layout/CenteredIconLabelDescriptionList" loCatId="icon" qsTypeId="urn:microsoft.com/office/officeart/2005/8/quickstyle/simple1" qsCatId="simple" csTypeId="urn:microsoft.com/office/officeart/2018/5/colors/Iconchunking_neutralbg_colorful2" csCatId="colorful" phldr="1"/>
      <dgm:spPr/>
      <dgm:t>
        <a:bodyPr/>
        <a:lstStyle/>
        <a:p>
          <a:endParaRPr lang="en-US"/>
        </a:p>
      </dgm:t>
    </dgm:pt>
    <dgm:pt modelId="{32E3C0C4-0554-49D8-95F7-AA0E017E8435}">
      <dgm:prSet/>
      <dgm:spPr/>
      <dgm:t>
        <a:bodyPr/>
        <a:lstStyle/>
        <a:p>
          <a:pPr>
            <a:lnSpc>
              <a:spcPct val="100000"/>
            </a:lnSpc>
            <a:defRPr b="1"/>
          </a:pPr>
          <a:r>
            <a:rPr lang="en-US" i="0"/>
            <a:t>Education</a:t>
          </a:r>
          <a:endParaRPr lang="en-US"/>
        </a:p>
      </dgm:t>
    </dgm:pt>
    <dgm:pt modelId="{A772397B-4BE8-4654-A886-9FB608F5F3FF}" type="parTrans" cxnId="{A396AF39-5699-492F-A211-86C6A28C3F3D}">
      <dgm:prSet/>
      <dgm:spPr/>
      <dgm:t>
        <a:bodyPr/>
        <a:lstStyle/>
        <a:p>
          <a:endParaRPr lang="en-US"/>
        </a:p>
      </dgm:t>
    </dgm:pt>
    <dgm:pt modelId="{A9862F84-202B-487B-B5CC-A62CB5B7A0D2}" type="sibTrans" cxnId="{A396AF39-5699-492F-A211-86C6A28C3F3D}">
      <dgm:prSet/>
      <dgm:spPr/>
      <dgm:t>
        <a:bodyPr/>
        <a:lstStyle/>
        <a:p>
          <a:endParaRPr lang="en-US"/>
        </a:p>
      </dgm:t>
    </dgm:pt>
    <dgm:pt modelId="{0C423CB3-CEE0-4BA8-AB86-3D323F911BDF}">
      <dgm:prSet/>
      <dgm:spPr/>
      <dgm:t>
        <a:bodyPr/>
        <a:lstStyle/>
        <a:p>
          <a:pPr>
            <a:lnSpc>
              <a:spcPct val="100000"/>
            </a:lnSpc>
          </a:pPr>
          <a:r>
            <a:rPr lang="en-US" dirty="0"/>
            <a:t>You learn about something first</a:t>
          </a:r>
        </a:p>
      </dgm:t>
    </dgm:pt>
    <dgm:pt modelId="{58226C5A-3FC7-4F2E-8725-F863B3F76AA1}" type="parTrans" cxnId="{981F8EA4-000F-4C1B-B097-1D9C202FCF9D}">
      <dgm:prSet/>
      <dgm:spPr/>
      <dgm:t>
        <a:bodyPr/>
        <a:lstStyle/>
        <a:p>
          <a:endParaRPr lang="en-US"/>
        </a:p>
      </dgm:t>
    </dgm:pt>
    <dgm:pt modelId="{30D7D1E4-5A73-4718-88C3-5050F987B0A4}" type="sibTrans" cxnId="{981F8EA4-000F-4C1B-B097-1D9C202FCF9D}">
      <dgm:prSet/>
      <dgm:spPr/>
      <dgm:t>
        <a:bodyPr/>
        <a:lstStyle/>
        <a:p>
          <a:endParaRPr lang="en-US"/>
        </a:p>
      </dgm:t>
    </dgm:pt>
    <dgm:pt modelId="{AD2CC71E-70C7-4826-9B17-D7F17F68DC3D}">
      <dgm:prSet/>
      <dgm:spPr/>
      <dgm:t>
        <a:bodyPr/>
        <a:lstStyle/>
        <a:p>
          <a:pPr>
            <a:lnSpc>
              <a:spcPct val="100000"/>
            </a:lnSpc>
            <a:defRPr b="1"/>
          </a:pPr>
          <a:r>
            <a:rPr lang="en-US"/>
            <a:t>Preparation</a:t>
          </a:r>
        </a:p>
      </dgm:t>
    </dgm:pt>
    <dgm:pt modelId="{90325895-AFBF-477D-8D68-977E472582D4}" type="parTrans" cxnId="{F07DE67F-CC16-446C-AF26-2E1FA83DA614}">
      <dgm:prSet/>
      <dgm:spPr/>
      <dgm:t>
        <a:bodyPr/>
        <a:lstStyle/>
        <a:p>
          <a:endParaRPr lang="en-US"/>
        </a:p>
      </dgm:t>
    </dgm:pt>
    <dgm:pt modelId="{059523EF-1FC9-4415-843F-1BB8B02922AE}" type="sibTrans" cxnId="{F07DE67F-CC16-446C-AF26-2E1FA83DA614}">
      <dgm:prSet/>
      <dgm:spPr/>
      <dgm:t>
        <a:bodyPr/>
        <a:lstStyle/>
        <a:p>
          <a:endParaRPr lang="en-US"/>
        </a:p>
      </dgm:t>
    </dgm:pt>
    <dgm:pt modelId="{C3EF937C-4A31-4716-B32B-C81A79D5B980}">
      <dgm:prSet/>
      <dgm:spPr/>
      <dgm:t>
        <a:bodyPr/>
        <a:lstStyle/>
        <a:p>
          <a:pPr>
            <a:lnSpc>
              <a:spcPct val="100000"/>
            </a:lnSpc>
          </a:pPr>
          <a:r>
            <a:rPr lang="en-US" i="0" dirty="0"/>
            <a:t>You do your due diligence and plan</a:t>
          </a:r>
          <a:endParaRPr lang="en-US" dirty="0"/>
        </a:p>
      </dgm:t>
    </dgm:pt>
    <dgm:pt modelId="{AB179F9B-5913-4814-8193-D2EE68F2574E}" type="parTrans" cxnId="{61A0B960-4478-421C-A22C-0111B859EB29}">
      <dgm:prSet/>
      <dgm:spPr/>
      <dgm:t>
        <a:bodyPr/>
        <a:lstStyle/>
        <a:p>
          <a:endParaRPr lang="en-US"/>
        </a:p>
      </dgm:t>
    </dgm:pt>
    <dgm:pt modelId="{27E4031B-30FB-441A-A885-51AFCFC6AA87}" type="sibTrans" cxnId="{61A0B960-4478-421C-A22C-0111B859EB29}">
      <dgm:prSet/>
      <dgm:spPr/>
      <dgm:t>
        <a:bodyPr/>
        <a:lstStyle/>
        <a:p>
          <a:endParaRPr lang="en-US"/>
        </a:p>
      </dgm:t>
    </dgm:pt>
    <dgm:pt modelId="{3346FBDE-956A-4D9A-9276-6E9BF27B4DF7}">
      <dgm:prSet/>
      <dgm:spPr/>
      <dgm:t>
        <a:bodyPr/>
        <a:lstStyle/>
        <a:p>
          <a:pPr>
            <a:lnSpc>
              <a:spcPct val="100000"/>
            </a:lnSpc>
            <a:defRPr b="1"/>
          </a:pPr>
          <a:r>
            <a:rPr lang="en-US" i="0"/>
            <a:t>Faith</a:t>
          </a:r>
          <a:endParaRPr lang="en-US"/>
        </a:p>
      </dgm:t>
    </dgm:pt>
    <dgm:pt modelId="{0576A0A2-1659-462B-8C83-76CF60C76B30}" type="parTrans" cxnId="{BB490D11-4394-41F4-8A6D-44DE00D36D94}">
      <dgm:prSet/>
      <dgm:spPr/>
      <dgm:t>
        <a:bodyPr/>
        <a:lstStyle/>
        <a:p>
          <a:endParaRPr lang="en-US"/>
        </a:p>
      </dgm:t>
    </dgm:pt>
    <dgm:pt modelId="{B48FA0A2-3D02-47AE-83A8-D8EDA2E81355}" type="sibTrans" cxnId="{BB490D11-4394-41F4-8A6D-44DE00D36D94}">
      <dgm:prSet/>
      <dgm:spPr/>
      <dgm:t>
        <a:bodyPr/>
        <a:lstStyle/>
        <a:p>
          <a:endParaRPr lang="en-US"/>
        </a:p>
      </dgm:t>
    </dgm:pt>
    <dgm:pt modelId="{F43E5A72-66B9-4795-AD44-77F96489F20E}" type="pres">
      <dgm:prSet presAssocID="{36102C0C-95AB-41F8-B549-7FF08104B3AA}" presName="root" presStyleCnt="0">
        <dgm:presLayoutVars>
          <dgm:dir/>
          <dgm:resizeHandles val="exact"/>
        </dgm:presLayoutVars>
      </dgm:prSet>
      <dgm:spPr/>
    </dgm:pt>
    <dgm:pt modelId="{30D5705C-4629-4F4C-93FE-E15C6F89F89A}" type="pres">
      <dgm:prSet presAssocID="{32E3C0C4-0554-49D8-95F7-AA0E017E8435}" presName="compNode" presStyleCnt="0"/>
      <dgm:spPr/>
    </dgm:pt>
    <dgm:pt modelId="{8BF2239A-88C9-430C-9A11-F16674E34B52}" type="pres">
      <dgm:prSet presAssocID="{32E3C0C4-0554-49D8-95F7-AA0E017E843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EF729C6A-0226-4FD9-AF4D-9751E42DCA26}" type="pres">
      <dgm:prSet presAssocID="{32E3C0C4-0554-49D8-95F7-AA0E017E8435}" presName="iconSpace" presStyleCnt="0"/>
      <dgm:spPr/>
    </dgm:pt>
    <dgm:pt modelId="{6909616E-13B4-4AE4-88AC-F5D7B971826F}" type="pres">
      <dgm:prSet presAssocID="{32E3C0C4-0554-49D8-95F7-AA0E017E8435}" presName="parTx" presStyleLbl="revTx" presStyleIdx="0" presStyleCnt="6">
        <dgm:presLayoutVars>
          <dgm:chMax val="0"/>
          <dgm:chPref val="0"/>
        </dgm:presLayoutVars>
      </dgm:prSet>
      <dgm:spPr/>
    </dgm:pt>
    <dgm:pt modelId="{07A04FDB-E6ED-41C7-8E62-5A2F47C74B84}" type="pres">
      <dgm:prSet presAssocID="{32E3C0C4-0554-49D8-95F7-AA0E017E8435}" presName="txSpace" presStyleCnt="0"/>
      <dgm:spPr/>
    </dgm:pt>
    <dgm:pt modelId="{BA56EC70-2532-453C-9CD3-811C6F8B4C1A}" type="pres">
      <dgm:prSet presAssocID="{32E3C0C4-0554-49D8-95F7-AA0E017E8435}" presName="desTx" presStyleLbl="revTx" presStyleIdx="1" presStyleCnt="6">
        <dgm:presLayoutVars/>
      </dgm:prSet>
      <dgm:spPr/>
    </dgm:pt>
    <dgm:pt modelId="{2D9CEB9E-B1EC-42CB-90C2-B5D9BE63AD97}" type="pres">
      <dgm:prSet presAssocID="{A9862F84-202B-487B-B5CC-A62CB5B7A0D2}" presName="sibTrans" presStyleCnt="0"/>
      <dgm:spPr/>
    </dgm:pt>
    <dgm:pt modelId="{6C20072B-1057-4FD1-96CF-9E7A78FAFED2}" type="pres">
      <dgm:prSet presAssocID="{AD2CC71E-70C7-4826-9B17-D7F17F68DC3D}" presName="compNode" presStyleCnt="0"/>
      <dgm:spPr/>
    </dgm:pt>
    <dgm:pt modelId="{09F20593-A8B0-45B6-8BCA-BFF1D7879168}" type="pres">
      <dgm:prSet presAssocID="{AD2CC71E-70C7-4826-9B17-D7F17F68DC3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7AEABB98-22FD-4AC3-A7AB-0431CE84BE9E}" type="pres">
      <dgm:prSet presAssocID="{AD2CC71E-70C7-4826-9B17-D7F17F68DC3D}" presName="iconSpace" presStyleCnt="0"/>
      <dgm:spPr/>
    </dgm:pt>
    <dgm:pt modelId="{25D82B0D-D3BA-4ADA-89DD-209157997B7A}" type="pres">
      <dgm:prSet presAssocID="{AD2CC71E-70C7-4826-9B17-D7F17F68DC3D}" presName="parTx" presStyleLbl="revTx" presStyleIdx="2" presStyleCnt="6">
        <dgm:presLayoutVars>
          <dgm:chMax val="0"/>
          <dgm:chPref val="0"/>
        </dgm:presLayoutVars>
      </dgm:prSet>
      <dgm:spPr/>
    </dgm:pt>
    <dgm:pt modelId="{1FC806B8-B56A-47B9-8399-C58580437A85}" type="pres">
      <dgm:prSet presAssocID="{AD2CC71E-70C7-4826-9B17-D7F17F68DC3D}" presName="txSpace" presStyleCnt="0"/>
      <dgm:spPr/>
    </dgm:pt>
    <dgm:pt modelId="{34799965-2379-4BC4-9D7A-06E5EFC6A0F4}" type="pres">
      <dgm:prSet presAssocID="{AD2CC71E-70C7-4826-9B17-D7F17F68DC3D}" presName="desTx" presStyleLbl="revTx" presStyleIdx="3" presStyleCnt="6">
        <dgm:presLayoutVars/>
      </dgm:prSet>
      <dgm:spPr/>
    </dgm:pt>
    <dgm:pt modelId="{239B4DF4-0356-449B-BAED-168121513B1A}" type="pres">
      <dgm:prSet presAssocID="{059523EF-1FC9-4415-843F-1BB8B02922AE}" presName="sibTrans" presStyleCnt="0"/>
      <dgm:spPr/>
    </dgm:pt>
    <dgm:pt modelId="{730C1FCE-171A-4D0F-B525-75B1A1CC430E}" type="pres">
      <dgm:prSet presAssocID="{3346FBDE-956A-4D9A-9276-6E9BF27B4DF7}" presName="compNode" presStyleCnt="0"/>
      <dgm:spPr/>
    </dgm:pt>
    <dgm:pt modelId="{68EE3018-B727-4B7E-AC13-70A005DC6C8A}" type="pres">
      <dgm:prSet presAssocID="{3346FBDE-956A-4D9A-9276-6E9BF27B4DF7}" presName="iconRect" presStyleLbl="node1" presStyleIdx="2" presStyleCnt="3"/>
      <dgm:spPr>
        <a:blipFill>
          <a:blip xmlns:r="http://schemas.openxmlformats.org/officeDocument/2006/relationships" r:embed="rId5"/>
          <a:srcRect/>
          <a:stretch>
            <a:fillRect/>
          </a:stretch>
        </a:blipFill>
        <a:ln>
          <a:noFill/>
        </a:ln>
      </dgm:spPr>
      <dgm:extLst>
        <a:ext uri="{E40237B7-FDA0-4F09-8148-C483321AD2D9}">
          <dgm14:cNvPr xmlns:dgm14="http://schemas.microsoft.com/office/drawing/2010/diagram" id="0" name="" descr="Person leaping in air"/>
        </a:ext>
      </dgm:extLst>
    </dgm:pt>
    <dgm:pt modelId="{4E083D4F-7B8D-42FA-BE26-19DAA1DE3233}" type="pres">
      <dgm:prSet presAssocID="{3346FBDE-956A-4D9A-9276-6E9BF27B4DF7}" presName="iconSpace" presStyleCnt="0"/>
      <dgm:spPr/>
    </dgm:pt>
    <dgm:pt modelId="{F0702DA9-FB29-452D-8CCF-11E9F15E687B}" type="pres">
      <dgm:prSet presAssocID="{3346FBDE-956A-4D9A-9276-6E9BF27B4DF7}" presName="parTx" presStyleLbl="revTx" presStyleIdx="4" presStyleCnt="6">
        <dgm:presLayoutVars>
          <dgm:chMax val="0"/>
          <dgm:chPref val="0"/>
        </dgm:presLayoutVars>
      </dgm:prSet>
      <dgm:spPr/>
    </dgm:pt>
    <dgm:pt modelId="{51C73383-9ED0-4762-87BA-41A143F4AE4C}" type="pres">
      <dgm:prSet presAssocID="{3346FBDE-956A-4D9A-9276-6E9BF27B4DF7}" presName="txSpace" presStyleCnt="0"/>
      <dgm:spPr/>
    </dgm:pt>
    <dgm:pt modelId="{9E8A57A4-756D-44B3-872C-2F8155EB39C7}" type="pres">
      <dgm:prSet presAssocID="{3346FBDE-956A-4D9A-9276-6E9BF27B4DF7}" presName="desTx" presStyleLbl="revTx" presStyleIdx="5" presStyleCnt="6">
        <dgm:presLayoutVars/>
      </dgm:prSet>
      <dgm:spPr/>
    </dgm:pt>
  </dgm:ptLst>
  <dgm:cxnLst>
    <dgm:cxn modelId="{BB490D11-4394-41F4-8A6D-44DE00D36D94}" srcId="{36102C0C-95AB-41F8-B549-7FF08104B3AA}" destId="{3346FBDE-956A-4D9A-9276-6E9BF27B4DF7}" srcOrd="2" destOrd="0" parTransId="{0576A0A2-1659-462B-8C83-76CF60C76B30}" sibTransId="{B48FA0A2-3D02-47AE-83A8-D8EDA2E81355}"/>
    <dgm:cxn modelId="{52DD0718-0D22-E440-B68B-00116807D677}" type="presOf" srcId="{32E3C0C4-0554-49D8-95F7-AA0E017E8435}" destId="{6909616E-13B4-4AE4-88AC-F5D7B971826F}" srcOrd="0" destOrd="0" presId="urn:microsoft.com/office/officeart/2018/5/layout/CenteredIconLabelDescriptionList"/>
    <dgm:cxn modelId="{02F94E18-8227-0546-9256-5AE88296FA71}" type="presOf" srcId="{0C423CB3-CEE0-4BA8-AB86-3D323F911BDF}" destId="{BA56EC70-2532-453C-9CD3-811C6F8B4C1A}" srcOrd="0" destOrd="0" presId="urn:microsoft.com/office/officeart/2018/5/layout/CenteredIconLabelDescriptionList"/>
    <dgm:cxn modelId="{6AD34026-20A1-EC43-90CC-DEF13A2181E4}" type="presOf" srcId="{36102C0C-95AB-41F8-B549-7FF08104B3AA}" destId="{F43E5A72-66B9-4795-AD44-77F96489F20E}" srcOrd="0" destOrd="0" presId="urn:microsoft.com/office/officeart/2018/5/layout/CenteredIconLabelDescriptionList"/>
    <dgm:cxn modelId="{A396AF39-5699-492F-A211-86C6A28C3F3D}" srcId="{36102C0C-95AB-41F8-B549-7FF08104B3AA}" destId="{32E3C0C4-0554-49D8-95F7-AA0E017E8435}" srcOrd="0" destOrd="0" parTransId="{A772397B-4BE8-4654-A886-9FB608F5F3FF}" sibTransId="{A9862F84-202B-487B-B5CC-A62CB5B7A0D2}"/>
    <dgm:cxn modelId="{91104047-B639-3D45-B20C-2651189796B6}" type="presOf" srcId="{AD2CC71E-70C7-4826-9B17-D7F17F68DC3D}" destId="{25D82B0D-D3BA-4ADA-89DD-209157997B7A}" srcOrd="0" destOrd="0" presId="urn:microsoft.com/office/officeart/2018/5/layout/CenteredIconLabelDescriptionList"/>
    <dgm:cxn modelId="{BBF42451-222F-864F-98BF-5EE87A409CA9}" type="presOf" srcId="{3346FBDE-956A-4D9A-9276-6E9BF27B4DF7}" destId="{F0702DA9-FB29-452D-8CCF-11E9F15E687B}" srcOrd="0" destOrd="0" presId="urn:microsoft.com/office/officeart/2018/5/layout/CenteredIconLabelDescriptionList"/>
    <dgm:cxn modelId="{61A0B960-4478-421C-A22C-0111B859EB29}" srcId="{AD2CC71E-70C7-4826-9B17-D7F17F68DC3D}" destId="{C3EF937C-4A31-4716-B32B-C81A79D5B980}" srcOrd="0" destOrd="0" parTransId="{AB179F9B-5913-4814-8193-D2EE68F2574E}" sibTransId="{27E4031B-30FB-441A-A885-51AFCFC6AA87}"/>
    <dgm:cxn modelId="{F07DE67F-CC16-446C-AF26-2E1FA83DA614}" srcId="{36102C0C-95AB-41F8-B549-7FF08104B3AA}" destId="{AD2CC71E-70C7-4826-9B17-D7F17F68DC3D}" srcOrd="1" destOrd="0" parTransId="{90325895-AFBF-477D-8D68-977E472582D4}" sibTransId="{059523EF-1FC9-4415-843F-1BB8B02922AE}"/>
    <dgm:cxn modelId="{981F8EA4-000F-4C1B-B097-1D9C202FCF9D}" srcId="{32E3C0C4-0554-49D8-95F7-AA0E017E8435}" destId="{0C423CB3-CEE0-4BA8-AB86-3D323F911BDF}" srcOrd="0" destOrd="0" parTransId="{58226C5A-3FC7-4F2E-8725-F863B3F76AA1}" sibTransId="{30D7D1E4-5A73-4718-88C3-5050F987B0A4}"/>
    <dgm:cxn modelId="{AC7A00FB-1A9A-A14C-AB6D-2B3A72B70D71}" type="presOf" srcId="{C3EF937C-4A31-4716-B32B-C81A79D5B980}" destId="{34799965-2379-4BC4-9D7A-06E5EFC6A0F4}" srcOrd="0" destOrd="0" presId="urn:microsoft.com/office/officeart/2018/5/layout/CenteredIconLabelDescriptionList"/>
    <dgm:cxn modelId="{0CD742AC-B910-904E-B88F-58FFB390B83A}" type="presParOf" srcId="{F43E5A72-66B9-4795-AD44-77F96489F20E}" destId="{30D5705C-4629-4F4C-93FE-E15C6F89F89A}" srcOrd="0" destOrd="0" presId="urn:microsoft.com/office/officeart/2018/5/layout/CenteredIconLabelDescriptionList"/>
    <dgm:cxn modelId="{0203442B-9E56-3D43-9A4F-2B2645E59DD1}" type="presParOf" srcId="{30D5705C-4629-4F4C-93FE-E15C6F89F89A}" destId="{8BF2239A-88C9-430C-9A11-F16674E34B52}" srcOrd="0" destOrd="0" presId="urn:microsoft.com/office/officeart/2018/5/layout/CenteredIconLabelDescriptionList"/>
    <dgm:cxn modelId="{DB575978-22FE-BF4D-B664-F56C5A1BED07}" type="presParOf" srcId="{30D5705C-4629-4F4C-93FE-E15C6F89F89A}" destId="{EF729C6A-0226-4FD9-AF4D-9751E42DCA26}" srcOrd="1" destOrd="0" presId="urn:microsoft.com/office/officeart/2018/5/layout/CenteredIconLabelDescriptionList"/>
    <dgm:cxn modelId="{D8393CC7-E47B-0C47-8BDD-D62C82E0A917}" type="presParOf" srcId="{30D5705C-4629-4F4C-93FE-E15C6F89F89A}" destId="{6909616E-13B4-4AE4-88AC-F5D7B971826F}" srcOrd="2" destOrd="0" presId="urn:microsoft.com/office/officeart/2018/5/layout/CenteredIconLabelDescriptionList"/>
    <dgm:cxn modelId="{7A234F1A-80C8-7249-9D15-354D24EE1996}" type="presParOf" srcId="{30D5705C-4629-4F4C-93FE-E15C6F89F89A}" destId="{07A04FDB-E6ED-41C7-8E62-5A2F47C74B84}" srcOrd="3" destOrd="0" presId="urn:microsoft.com/office/officeart/2018/5/layout/CenteredIconLabelDescriptionList"/>
    <dgm:cxn modelId="{914FCEE4-167C-454E-B372-32B2ECC55EE9}" type="presParOf" srcId="{30D5705C-4629-4F4C-93FE-E15C6F89F89A}" destId="{BA56EC70-2532-453C-9CD3-811C6F8B4C1A}" srcOrd="4" destOrd="0" presId="urn:microsoft.com/office/officeart/2018/5/layout/CenteredIconLabelDescriptionList"/>
    <dgm:cxn modelId="{585210BB-A339-FD44-8346-0E389F5656E0}" type="presParOf" srcId="{F43E5A72-66B9-4795-AD44-77F96489F20E}" destId="{2D9CEB9E-B1EC-42CB-90C2-B5D9BE63AD97}" srcOrd="1" destOrd="0" presId="urn:microsoft.com/office/officeart/2018/5/layout/CenteredIconLabelDescriptionList"/>
    <dgm:cxn modelId="{C57E11BF-9CEB-614B-BF45-58E4C73C3667}" type="presParOf" srcId="{F43E5A72-66B9-4795-AD44-77F96489F20E}" destId="{6C20072B-1057-4FD1-96CF-9E7A78FAFED2}" srcOrd="2" destOrd="0" presId="urn:microsoft.com/office/officeart/2018/5/layout/CenteredIconLabelDescriptionList"/>
    <dgm:cxn modelId="{0811391D-D710-BF4C-9F3D-E20AD746E4E8}" type="presParOf" srcId="{6C20072B-1057-4FD1-96CF-9E7A78FAFED2}" destId="{09F20593-A8B0-45B6-8BCA-BFF1D7879168}" srcOrd="0" destOrd="0" presId="urn:microsoft.com/office/officeart/2018/5/layout/CenteredIconLabelDescriptionList"/>
    <dgm:cxn modelId="{699B8E37-BC62-B343-8D81-1BE06F973D3E}" type="presParOf" srcId="{6C20072B-1057-4FD1-96CF-9E7A78FAFED2}" destId="{7AEABB98-22FD-4AC3-A7AB-0431CE84BE9E}" srcOrd="1" destOrd="0" presId="urn:microsoft.com/office/officeart/2018/5/layout/CenteredIconLabelDescriptionList"/>
    <dgm:cxn modelId="{68CD691F-77F7-CF48-BDCA-83F59F27F13B}" type="presParOf" srcId="{6C20072B-1057-4FD1-96CF-9E7A78FAFED2}" destId="{25D82B0D-D3BA-4ADA-89DD-209157997B7A}" srcOrd="2" destOrd="0" presId="urn:microsoft.com/office/officeart/2018/5/layout/CenteredIconLabelDescriptionList"/>
    <dgm:cxn modelId="{2EC1974D-B4F7-964A-8876-110EC64110B9}" type="presParOf" srcId="{6C20072B-1057-4FD1-96CF-9E7A78FAFED2}" destId="{1FC806B8-B56A-47B9-8399-C58580437A85}" srcOrd="3" destOrd="0" presId="urn:microsoft.com/office/officeart/2018/5/layout/CenteredIconLabelDescriptionList"/>
    <dgm:cxn modelId="{6AA742E6-E680-CE46-A850-3FA40CF4731C}" type="presParOf" srcId="{6C20072B-1057-4FD1-96CF-9E7A78FAFED2}" destId="{34799965-2379-4BC4-9D7A-06E5EFC6A0F4}" srcOrd="4" destOrd="0" presId="urn:microsoft.com/office/officeart/2018/5/layout/CenteredIconLabelDescriptionList"/>
    <dgm:cxn modelId="{4F5F2D5A-1AD7-1E45-930C-6D62F6034130}" type="presParOf" srcId="{F43E5A72-66B9-4795-AD44-77F96489F20E}" destId="{239B4DF4-0356-449B-BAED-168121513B1A}" srcOrd="3" destOrd="0" presId="urn:microsoft.com/office/officeart/2018/5/layout/CenteredIconLabelDescriptionList"/>
    <dgm:cxn modelId="{F91947E0-0686-2247-B8D6-150A25D0C936}" type="presParOf" srcId="{F43E5A72-66B9-4795-AD44-77F96489F20E}" destId="{730C1FCE-171A-4D0F-B525-75B1A1CC430E}" srcOrd="4" destOrd="0" presId="urn:microsoft.com/office/officeart/2018/5/layout/CenteredIconLabelDescriptionList"/>
    <dgm:cxn modelId="{3089ACE7-DD52-684F-A215-4798147A4FE9}" type="presParOf" srcId="{730C1FCE-171A-4D0F-B525-75B1A1CC430E}" destId="{68EE3018-B727-4B7E-AC13-70A005DC6C8A}" srcOrd="0" destOrd="0" presId="urn:microsoft.com/office/officeart/2018/5/layout/CenteredIconLabelDescriptionList"/>
    <dgm:cxn modelId="{275E68C8-9C6F-2041-AA87-6DEBC3BB3A60}" type="presParOf" srcId="{730C1FCE-171A-4D0F-B525-75B1A1CC430E}" destId="{4E083D4F-7B8D-42FA-BE26-19DAA1DE3233}" srcOrd="1" destOrd="0" presId="urn:microsoft.com/office/officeart/2018/5/layout/CenteredIconLabelDescriptionList"/>
    <dgm:cxn modelId="{EDD2406D-2733-5540-B9C1-971C014343EC}" type="presParOf" srcId="{730C1FCE-171A-4D0F-B525-75B1A1CC430E}" destId="{F0702DA9-FB29-452D-8CCF-11E9F15E687B}" srcOrd="2" destOrd="0" presId="urn:microsoft.com/office/officeart/2018/5/layout/CenteredIconLabelDescriptionList"/>
    <dgm:cxn modelId="{44FFA5C8-0233-654D-ACF6-091DDF3BD91E}" type="presParOf" srcId="{730C1FCE-171A-4D0F-B525-75B1A1CC430E}" destId="{51C73383-9ED0-4762-87BA-41A143F4AE4C}" srcOrd="3" destOrd="0" presId="urn:microsoft.com/office/officeart/2018/5/layout/CenteredIconLabelDescriptionList"/>
    <dgm:cxn modelId="{A87E324B-8AEE-8F44-8D27-2B2BE91D77FF}" type="presParOf" srcId="{730C1FCE-171A-4D0F-B525-75B1A1CC430E}" destId="{9E8A57A4-756D-44B3-872C-2F8155EB39C7}" srcOrd="4" destOrd="0" presId="urn:microsoft.com/office/officeart/2018/5/layout/Centered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E75710-D1AC-3143-B9DA-6F659868D363}">
      <dsp:nvSpPr>
        <dsp:cNvPr id="0" name=""/>
        <dsp:cNvSpPr/>
      </dsp:nvSpPr>
      <dsp:spPr>
        <a:xfrm>
          <a:off x="0" y="301428"/>
          <a:ext cx="4435656" cy="1492920"/>
        </a:xfrm>
        <a:prstGeom prst="roundRect">
          <a:avLst/>
        </a:prstGeom>
        <a:blipFill rotWithShape="1">
          <a:blip xmlns:r="http://schemas.openxmlformats.org/officeDocument/2006/relationships" r:embed="rId1">
            <a:duotone>
              <a:schemeClr val="accent5">
                <a:hueOff val="0"/>
                <a:satOff val="0"/>
                <a:lumOff val="0"/>
                <a:alphaOff val="0"/>
                <a:shade val="74000"/>
                <a:satMod val="130000"/>
                <a:lumMod val="90000"/>
              </a:schemeClr>
              <a:schemeClr val="accent5">
                <a:hueOff val="0"/>
                <a:satOff val="0"/>
                <a:lumOff val="0"/>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baseline="30000" dirty="0"/>
            <a:t>A system was in place and people understood that system</a:t>
          </a:r>
          <a:endParaRPr lang="en-US" sz="2900" kern="1200" dirty="0"/>
        </a:p>
      </dsp:txBody>
      <dsp:txXfrm>
        <a:off x="72878" y="374306"/>
        <a:ext cx="4289900" cy="1347164"/>
      </dsp:txXfrm>
    </dsp:sp>
    <dsp:sp modelId="{DC0A4D3B-173F-C64F-A0FE-7FFC5F90746C}">
      <dsp:nvSpPr>
        <dsp:cNvPr id="0" name=""/>
        <dsp:cNvSpPr/>
      </dsp:nvSpPr>
      <dsp:spPr>
        <a:xfrm>
          <a:off x="0" y="1877868"/>
          <a:ext cx="4435656" cy="1492920"/>
        </a:xfrm>
        <a:prstGeom prst="roundRect">
          <a:avLst/>
        </a:prstGeom>
        <a:blipFill rotWithShape="1">
          <a:blip xmlns:r="http://schemas.openxmlformats.org/officeDocument/2006/relationships" r:embed="rId1">
            <a:duotone>
              <a:schemeClr val="accent5">
                <a:hueOff val="8989066"/>
                <a:satOff val="-3610"/>
                <a:lumOff val="-11962"/>
                <a:alphaOff val="0"/>
                <a:shade val="74000"/>
                <a:satMod val="130000"/>
                <a:lumMod val="90000"/>
              </a:schemeClr>
              <a:schemeClr val="accent5">
                <a:hueOff val="8989066"/>
                <a:satOff val="-3610"/>
                <a:lumOff val="-11962"/>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baseline="30000" dirty="0"/>
            <a:t>Paul's message of the gospel of Christ, sparked controversy and was a catalyst for change where change was not welcomed</a:t>
          </a:r>
          <a:endParaRPr lang="en-US" sz="2900" kern="1200" dirty="0"/>
        </a:p>
      </dsp:txBody>
      <dsp:txXfrm>
        <a:off x="72878" y="1950746"/>
        <a:ext cx="4289900" cy="1347164"/>
      </dsp:txXfrm>
    </dsp:sp>
    <dsp:sp modelId="{C992E072-EB30-C241-A13E-B17E9FFC2084}">
      <dsp:nvSpPr>
        <dsp:cNvPr id="0" name=""/>
        <dsp:cNvSpPr/>
      </dsp:nvSpPr>
      <dsp:spPr>
        <a:xfrm>
          <a:off x="0" y="3454308"/>
          <a:ext cx="4435656" cy="1492920"/>
        </a:xfrm>
        <a:prstGeom prst="roundRect">
          <a:avLst/>
        </a:prstGeom>
        <a:blipFill rotWithShape="1">
          <a:blip xmlns:r="http://schemas.openxmlformats.org/officeDocument/2006/relationships" r:embed="rId1">
            <a:duotone>
              <a:schemeClr val="accent5">
                <a:hueOff val="17978132"/>
                <a:satOff val="-7219"/>
                <a:lumOff val="-23923"/>
                <a:alphaOff val="0"/>
                <a:shade val="74000"/>
                <a:satMod val="130000"/>
                <a:lumMod val="90000"/>
              </a:schemeClr>
              <a:schemeClr val="accent5">
                <a:hueOff val="17978132"/>
                <a:satOff val="-7219"/>
                <a:lumOff val="-23923"/>
                <a:alphaOff val="0"/>
                <a:tint val="94000"/>
                <a:satMod val="120000"/>
                <a:lumMod val="104000"/>
              </a:schemeClr>
            </a:duotone>
          </a:blip>
          <a:tile tx="0" ty="0" sx="100000" sy="100000" flip="none" algn="tl"/>
        </a:blipFill>
        <a:ln>
          <a:noFill/>
        </a:ln>
        <a:effectLst>
          <a:innerShdw blurRad="25400" dist="12700" dir="13500000">
            <a:srgbClr val="000000">
              <a:alpha val="4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baseline="30000" dirty="0"/>
            <a:t>While each town is different, Paul lays out the methods to promote change and encourage adaptation</a:t>
          </a:r>
          <a:endParaRPr lang="en-US" sz="2900" kern="1200" dirty="0"/>
        </a:p>
      </dsp:txBody>
      <dsp:txXfrm>
        <a:off x="72878" y="3527186"/>
        <a:ext cx="4289900" cy="13471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F2239A-88C9-430C-9A11-F16674E34B52}">
      <dsp:nvSpPr>
        <dsp:cNvPr id="0" name=""/>
        <dsp:cNvSpPr/>
      </dsp:nvSpPr>
      <dsp:spPr>
        <a:xfrm>
          <a:off x="701520" y="601086"/>
          <a:ext cx="751573" cy="7515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909616E-13B4-4AE4-88AC-F5D7B971826F}">
      <dsp:nvSpPr>
        <dsp:cNvPr id="0" name=""/>
        <dsp:cNvSpPr/>
      </dsp:nvSpPr>
      <dsp:spPr>
        <a:xfrm>
          <a:off x="3630" y="1424586"/>
          <a:ext cx="2147354" cy="322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b="1"/>
          </a:pPr>
          <a:r>
            <a:rPr lang="en-US" sz="2200" i="0" kern="1200"/>
            <a:t>Education</a:t>
          </a:r>
          <a:endParaRPr lang="en-US" sz="2200" kern="1200"/>
        </a:p>
      </dsp:txBody>
      <dsp:txXfrm>
        <a:off x="3630" y="1424586"/>
        <a:ext cx="2147354" cy="322103"/>
      </dsp:txXfrm>
    </dsp:sp>
    <dsp:sp modelId="{BA56EC70-2532-453C-9CD3-811C6F8B4C1A}">
      <dsp:nvSpPr>
        <dsp:cNvPr id="0" name=""/>
        <dsp:cNvSpPr/>
      </dsp:nvSpPr>
      <dsp:spPr>
        <a:xfrm>
          <a:off x="3630" y="1780144"/>
          <a:ext cx="2147354" cy="4936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You learn about something first</a:t>
          </a:r>
        </a:p>
      </dsp:txBody>
      <dsp:txXfrm>
        <a:off x="3630" y="1780144"/>
        <a:ext cx="2147354" cy="493652"/>
      </dsp:txXfrm>
    </dsp:sp>
    <dsp:sp modelId="{09F20593-A8B0-45B6-8BCA-BFF1D7879168}">
      <dsp:nvSpPr>
        <dsp:cNvPr id="0" name=""/>
        <dsp:cNvSpPr/>
      </dsp:nvSpPr>
      <dsp:spPr>
        <a:xfrm>
          <a:off x="3224661" y="601086"/>
          <a:ext cx="751573" cy="7515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5D82B0D-D3BA-4ADA-89DD-209157997B7A}">
      <dsp:nvSpPr>
        <dsp:cNvPr id="0" name=""/>
        <dsp:cNvSpPr/>
      </dsp:nvSpPr>
      <dsp:spPr>
        <a:xfrm>
          <a:off x="2526771" y="1424586"/>
          <a:ext cx="2147354" cy="322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b="1"/>
          </a:pPr>
          <a:r>
            <a:rPr lang="en-US" sz="2200" kern="1200"/>
            <a:t>Preparation</a:t>
          </a:r>
        </a:p>
      </dsp:txBody>
      <dsp:txXfrm>
        <a:off x="2526771" y="1424586"/>
        <a:ext cx="2147354" cy="322103"/>
      </dsp:txXfrm>
    </dsp:sp>
    <dsp:sp modelId="{34799965-2379-4BC4-9D7A-06E5EFC6A0F4}">
      <dsp:nvSpPr>
        <dsp:cNvPr id="0" name=""/>
        <dsp:cNvSpPr/>
      </dsp:nvSpPr>
      <dsp:spPr>
        <a:xfrm>
          <a:off x="2526771" y="1780144"/>
          <a:ext cx="2147354" cy="4936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i="0" kern="1200" dirty="0"/>
            <a:t>You do your due diligence and plan</a:t>
          </a:r>
          <a:endParaRPr lang="en-US" sz="1700" kern="1200" dirty="0"/>
        </a:p>
      </dsp:txBody>
      <dsp:txXfrm>
        <a:off x="2526771" y="1780144"/>
        <a:ext cx="2147354" cy="493652"/>
      </dsp:txXfrm>
    </dsp:sp>
    <dsp:sp modelId="{68EE3018-B727-4B7E-AC13-70A005DC6C8A}">
      <dsp:nvSpPr>
        <dsp:cNvPr id="0" name=""/>
        <dsp:cNvSpPr/>
      </dsp:nvSpPr>
      <dsp:spPr>
        <a:xfrm>
          <a:off x="5747802" y="601086"/>
          <a:ext cx="751573" cy="751573"/>
        </a:xfrm>
        <a:prstGeom prst="rect">
          <a:avLst/>
        </a:prstGeom>
        <a:blipFill>
          <a:blip xmlns:r="http://schemas.openxmlformats.org/officeDocument/2006/relationships" r:embed="rId5"/>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0702DA9-FB29-452D-8CCF-11E9F15E687B}">
      <dsp:nvSpPr>
        <dsp:cNvPr id="0" name=""/>
        <dsp:cNvSpPr/>
      </dsp:nvSpPr>
      <dsp:spPr>
        <a:xfrm>
          <a:off x="5049912" y="1424586"/>
          <a:ext cx="2147354" cy="322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b="1"/>
          </a:pPr>
          <a:r>
            <a:rPr lang="en-US" sz="2200" i="0" kern="1200"/>
            <a:t>Faith</a:t>
          </a:r>
          <a:endParaRPr lang="en-US" sz="2200" kern="1200"/>
        </a:p>
      </dsp:txBody>
      <dsp:txXfrm>
        <a:off x="5049912" y="1424586"/>
        <a:ext cx="2147354" cy="322103"/>
      </dsp:txXfrm>
    </dsp:sp>
    <dsp:sp modelId="{9E8A57A4-756D-44B3-872C-2F8155EB39C7}">
      <dsp:nvSpPr>
        <dsp:cNvPr id="0" name=""/>
        <dsp:cNvSpPr/>
      </dsp:nvSpPr>
      <dsp:spPr>
        <a:xfrm>
          <a:off x="5049912" y="1780144"/>
          <a:ext cx="2147354" cy="493652"/>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5"/>
          </a:xfrm>
          <a:prstGeom prst="rect">
            <a:avLst/>
          </a:prstGeom>
        </p:spPr>
        <p:txBody>
          <a:bodyPr vert="horz" lIns="93156" tIns="46578" rIns="93156" bIns="46578" rtlCol="0"/>
          <a:lstStyle>
            <a:lvl1pPr algn="l">
              <a:defRPr sz="1200"/>
            </a:lvl1pPr>
          </a:lstStyle>
          <a:p>
            <a:endParaRPr lang="en-US" dirty="0"/>
          </a:p>
        </p:txBody>
      </p:sp>
      <p:sp>
        <p:nvSpPr>
          <p:cNvPr id="3" name="Date Placeholder 2"/>
          <p:cNvSpPr>
            <a:spLocks noGrp="1"/>
          </p:cNvSpPr>
          <p:nvPr>
            <p:ph type="dt" idx="1"/>
          </p:nvPr>
        </p:nvSpPr>
        <p:spPr>
          <a:xfrm>
            <a:off x="3970940" y="0"/>
            <a:ext cx="3037840" cy="466435"/>
          </a:xfrm>
          <a:prstGeom prst="rect">
            <a:avLst/>
          </a:prstGeom>
        </p:spPr>
        <p:txBody>
          <a:bodyPr vert="horz" lIns="93156" tIns="46578" rIns="93156" bIns="46578" rtlCol="0"/>
          <a:lstStyle>
            <a:lvl1pPr algn="r">
              <a:defRPr sz="1200"/>
            </a:lvl1pPr>
          </a:lstStyle>
          <a:p>
            <a:fld id="{A56EE534-B2DF-4659-89CA-B4A70BA27638}" type="datetimeFigureOut">
              <a:rPr lang="en-US" smtClean="0"/>
              <a:t>10/25/23</a:t>
            </a:fld>
            <a:endParaRPr lang="en-US" dirty="0"/>
          </a:p>
        </p:txBody>
      </p:sp>
      <p:sp>
        <p:nvSpPr>
          <p:cNvPr id="4" name="Slide Image Placeholder 3"/>
          <p:cNvSpPr>
            <a:spLocks noGrp="1" noRot="1" noChangeAspect="1"/>
          </p:cNvSpPr>
          <p:nvPr>
            <p:ph type="sldImg" idx="2"/>
          </p:nvPr>
        </p:nvSpPr>
        <p:spPr>
          <a:xfrm>
            <a:off x="1412875" y="1162050"/>
            <a:ext cx="4184650" cy="3138488"/>
          </a:xfrm>
          <a:prstGeom prst="rect">
            <a:avLst/>
          </a:prstGeom>
          <a:noFill/>
          <a:ln w="12700">
            <a:solidFill>
              <a:prstClr val="black"/>
            </a:solidFill>
          </a:ln>
        </p:spPr>
        <p:txBody>
          <a:bodyPr vert="horz" lIns="93156" tIns="46578" rIns="93156" bIns="46578"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56" tIns="46578" rIns="93156" bIns="4657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9"/>
            <a:ext cx="3037840" cy="466434"/>
          </a:xfrm>
          <a:prstGeom prst="rect">
            <a:avLst/>
          </a:prstGeom>
        </p:spPr>
        <p:txBody>
          <a:bodyPr vert="horz" lIns="93156" tIns="46578" rIns="93156" bIns="4657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0" y="8829969"/>
            <a:ext cx="3037840" cy="466434"/>
          </a:xfrm>
          <a:prstGeom prst="rect">
            <a:avLst/>
          </a:prstGeom>
        </p:spPr>
        <p:txBody>
          <a:bodyPr vert="horz" lIns="93156" tIns="46578" rIns="93156" bIns="46578" rtlCol="0" anchor="b"/>
          <a:lstStyle>
            <a:lvl1pPr algn="r">
              <a:defRPr sz="1200"/>
            </a:lvl1pPr>
          </a:lstStyle>
          <a:p>
            <a:fld id="{FA0DC3DB-0B10-4F5D-8078-2DEAC5D24F75}" type="slidenum">
              <a:rPr lang="en-US" smtClean="0"/>
              <a:t>‹#›</a:t>
            </a:fld>
            <a:endParaRPr lang="en-US" dirty="0"/>
          </a:p>
        </p:txBody>
      </p:sp>
    </p:spTree>
    <p:extLst>
      <p:ext uri="{BB962C8B-B14F-4D97-AF65-F5344CB8AC3E}">
        <p14:creationId xmlns:p14="http://schemas.microsoft.com/office/powerpoint/2010/main" val="1056461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When you have to deliver an unpopular message or say something to others that may not be where the group think is at the moment</a:t>
            </a:r>
          </a:p>
          <a:p>
            <a:endParaRPr lang="en-US" dirty="0"/>
          </a:p>
          <a:p>
            <a:r>
              <a:rPr lang="en-US" dirty="0"/>
              <a:t>Usually by walking, Paul traveled an estimated 12,400 miles in all his missionary journeys</a:t>
            </a:r>
          </a:p>
          <a:p>
            <a:r>
              <a:rPr lang="en-US" dirty="0"/>
              <a:t>(He would have racked up some serious frequent flyer miles today)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Paul travels across Asia Minor and Greece. 85 miles between his last stop in Philippi and Thessalonica</a:t>
            </a:r>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a:t>
            </a:fld>
            <a:endParaRPr lang="en-US" dirty="0"/>
          </a:p>
        </p:txBody>
      </p:sp>
    </p:spTree>
    <p:extLst>
      <p:ext uri="{BB962C8B-B14F-4D97-AF65-F5344CB8AC3E}">
        <p14:creationId xmlns:p14="http://schemas.microsoft.com/office/powerpoint/2010/main" val="904891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Skydiving </a:t>
            </a:r>
          </a:p>
          <a:p>
            <a:r>
              <a:rPr lang="en-US" dirty="0"/>
              <a:t>Do your homework… learn how to jump out the plane, when to pull the ripcord, etc.</a:t>
            </a:r>
          </a:p>
          <a:p>
            <a:r>
              <a:rPr lang="en-US" dirty="0"/>
              <a:t>You check and double check everything about your parachute </a:t>
            </a:r>
          </a:p>
          <a:p>
            <a:r>
              <a:rPr lang="en-US" dirty="0"/>
              <a:t>You take the big leap out the plane</a:t>
            </a:r>
          </a:p>
          <a:p>
            <a:endParaRPr lang="en-US" dirty="0"/>
          </a:p>
          <a:p>
            <a:r>
              <a:rPr lang="en-US" dirty="0"/>
              <a:t>Believers Journey</a:t>
            </a:r>
          </a:p>
          <a:p>
            <a:r>
              <a:rPr lang="en-US" dirty="0"/>
              <a:t>Do your homework… learn the path and direction God wants you to take individually and collectively</a:t>
            </a:r>
          </a:p>
          <a:p>
            <a:r>
              <a:rPr lang="en-US" dirty="0"/>
              <a:t>You check and double check everything about what you need to have a successful journey</a:t>
            </a:r>
          </a:p>
          <a:p>
            <a:r>
              <a:rPr lang="en-US" dirty="0"/>
              <a:t>You take the big leap out in the world</a:t>
            </a:r>
          </a:p>
        </p:txBody>
      </p:sp>
      <p:sp>
        <p:nvSpPr>
          <p:cNvPr id="4" name="Slide Number Placeholder 3"/>
          <p:cNvSpPr>
            <a:spLocks noGrp="1"/>
          </p:cNvSpPr>
          <p:nvPr>
            <p:ph type="sldNum" sz="quarter" idx="5"/>
          </p:nvPr>
        </p:nvSpPr>
        <p:spPr/>
        <p:txBody>
          <a:bodyPr/>
          <a:lstStyle/>
          <a:p>
            <a:fld id="{FA0DC3DB-0B10-4F5D-8078-2DEAC5D24F75}" type="slidenum">
              <a:rPr lang="en-US" smtClean="0"/>
              <a:t>10</a:t>
            </a:fld>
            <a:endParaRPr lang="en-US" dirty="0"/>
          </a:p>
        </p:txBody>
      </p:sp>
    </p:spTree>
    <p:extLst>
      <p:ext uri="{BB962C8B-B14F-4D97-AF65-F5344CB8AC3E}">
        <p14:creationId xmlns:p14="http://schemas.microsoft.com/office/powerpoint/2010/main" val="2779325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11</a:t>
            </a:fld>
            <a:endParaRPr lang="en-US" dirty="0"/>
          </a:p>
        </p:txBody>
      </p:sp>
    </p:spTree>
    <p:extLst>
      <p:ext uri="{BB962C8B-B14F-4D97-AF65-F5344CB8AC3E}">
        <p14:creationId xmlns:p14="http://schemas.microsoft.com/office/powerpoint/2010/main" val="409791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enjoy hiking. There is such beauty in the world and hiking allows you to experience it directly. </a:t>
            </a:r>
          </a:p>
          <a:p>
            <a:br>
              <a:rPr lang="en-US" dirty="0"/>
            </a:br>
            <a:r>
              <a:rPr lang="en-US" dirty="0"/>
              <a:t>But hiking is not easy. You see, there’s these things called hills and mountains. And hiking requires you to climb up or work your way down these hills and mountains over and over again. Depending on the season, there is also the case of dealing with bugs. Or the cold. Or the heat. Depending on where you hike, interacting with wildlife can be dangerous. You could get lost. You will get tired, and sweaty, and even smelly. After a while, your body will ache. </a:t>
            </a:r>
          </a:p>
          <a:p>
            <a:endParaRPr lang="en-US" dirty="0"/>
          </a:p>
          <a:p>
            <a:r>
              <a:rPr lang="en-US" dirty="0"/>
              <a:t>While the journey is beautiful in the big picture, going through the actual path is not simple and easy. However, we still do it because the overall purpose of hiking is more important and fruitful than all the obstacles and calamities we have to endure.</a:t>
            </a:r>
          </a:p>
        </p:txBody>
      </p:sp>
      <p:sp>
        <p:nvSpPr>
          <p:cNvPr id="4" name="Slide Number Placeholder 3"/>
          <p:cNvSpPr>
            <a:spLocks noGrp="1"/>
          </p:cNvSpPr>
          <p:nvPr>
            <p:ph type="sldNum" sz="quarter" idx="5"/>
          </p:nvPr>
        </p:nvSpPr>
        <p:spPr/>
        <p:txBody>
          <a:bodyPr/>
          <a:lstStyle/>
          <a:p>
            <a:fld id="{FA0DC3DB-0B10-4F5D-8078-2DEAC5D24F75}" type="slidenum">
              <a:rPr lang="en-US" smtClean="0"/>
              <a:t>12</a:t>
            </a:fld>
            <a:endParaRPr lang="en-US" dirty="0"/>
          </a:p>
        </p:txBody>
      </p:sp>
    </p:spTree>
    <p:extLst>
      <p:ext uri="{BB962C8B-B14F-4D97-AF65-F5344CB8AC3E}">
        <p14:creationId xmlns:p14="http://schemas.microsoft.com/office/powerpoint/2010/main" val="748060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 think of the clinic, I see the same process. Sustaining an organization that provides much needed healthcare to people free of charge is as beautiful as that picture of the Appalachian Mountains big picture wise. But down on the path, rest assure, there are obstacles and calamities to work through to reach the destination. And like hiking, it is more than worth it. </a:t>
            </a:r>
          </a:p>
          <a:p>
            <a:endParaRPr lang="en-US" dirty="0"/>
          </a:p>
          <a:p>
            <a:r>
              <a:rPr lang="en-US" dirty="0"/>
              <a:t>Thank you to all of you who have supported and continue to support CCCHC. </a:t>
            </a:r>
          </a:p>
        </p:txBody>
      </p:sp>
      <p:sp>
        <p:nvSpPr>
          <p:cNvPr id="4" name="Slide Number Placeholder 3"/>
          <p:cNvSpPr>
            <a:spLocks noGrp="1"/>
          </p:cNvSpPr>
          <p:nvPr>
            <p:ph type="sldNum" sz="quarter" idx="5"/>
          </p:nvPr>
        </p:nvSpPr>
        <p:spPr/>
        <p:txBody>
          <a:bodyPr/>
          <a:lstStyle/>
          <a:p>
            <a:fld id="{FA0DC3DB-0B10-4F5D-8078-2DEAC5D24F75}" type="slidenum">
              <a:rPr lang="en-US" smtClean="0"/>
              <a:t>13</a:t>
            </a:fld>
            <a:endParaRPr lang="en-US" dirty="0"/>
          </a:p>
        </p:txBody>
      </p:sp>
    </p:spTree>
    <p:extLst>
      <p:ext uri="{BB962C8B-B14F-4D97-AF65-F5344CB8AC3E}">
        <p14:creationId xmlns:p14="http://schemas.microsoft.com/office/powerpoint/2010/main" val="1539960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makes it personal. These Thessalonians are not just another notch on Paul’s evangelism belt. He is sharing himself as much as he is sharing the gospel.  There is a very common saying that says, “I don’t care how much you know, until I know how much you care”</a:t>
            </a:r>
          </a:p>
          <a:p>
            <a:endParaRPr lang="en-US" dirty="0"/>
          </a:p>
          <a:p>
            <a:r>
              <a:rPr lang="en-US" dirty="0"/>
              <a:t>We want to care, not in a manipulative way or disingenuous way – as Paul pointed out… we are not here to flatter you or get something from you. We want to care about the person receiving the message and about the message itself. </a:t>
            </a:r>
          </a:p>
          <a:p>
            <a:endParaRPr lang="en-US" dirty="0"/>
          </a:p>
          <a:p>
            <a:r>
              <a:rPr lang="en-US" dirty="0"/>
              <a:t>That’s how we bring people together. </a:t>
            </a:r>
          </a:p>
        </p:txBody>
      </p:sp>
      <p:sp>
        <p:nvSpPr>
          <p:cNvPr id="4" name="Slide Number Placeholder 3"/>
          <p:cNvSpPr>
            <a:spLocks noGrp="1"/>
          </p:cNvSpPr>
          <p:nvPr>
            <p:ph type="sldNum" sz="quarter" idx="5"/>
          </p:nvPr>
        </p:nvSpPr>
        <p:spPr/>
        <p:txBody>
          <a:bodyPr/>
          <a:lstStyle/>
          <a:p>
            <a:fld id="{FA0DC3DB-0B10-4F5D-8078-2DEAC5D24F75}" type="slidenum">
              <a:rPr lang="en-US" smtClean="0"/>
              <a:t>14</a:t>
            </a:fld>
            <a:endParaRPr lang="en-US" dirty="0"/>
          </a:p>
        </p:txBody>
      </p:sp>
    </p:spTree>
    <p:extLst>
      <p:ext uri="{BB962C8B-B14F-4D97-AF65-F5344CB8AC3E}">
        <p14:creationId xmlns:p14="http://schemas.microsoft.com/office/powerpoint/2010/main" val="588981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wonder how much those who struggled through Civil Rights could envision what their work would result in down the line. While there is progress yet to be made, their sacrifice paved the way for younger generations to live in a better world. </a:t>
            </a:r>
          </a:p>
          <a:p>
            <a:endParaRPr lang="en-US" dirty="0"/>
          </a:p>
          <a:p>
            <a:r>
              <a:rPr lang="en-US" dirty="0"/>
              <a:t>I cannot help to think about my granddaughter, when someone like her would not likely exist because as few as 60 years ago, when the Supreme Court finally deemed banning interracial marriage unconstitutional (1967). </a:t>
            </a:r>
          </a:p>
          <a:p>
            <a:endParaRPr lang="en-US" dirty="0"/>
          </a:p>
          <a:p>
            <a:r>
              <a:rPr lang="en-US" dirty="0"/>
              <a:t>How might a movement that strives for universal reparations transform the future for not only people of color, but for everyone?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15</a:t>
            </a:fld>
            <a:endParaRPr lang="en-US" dirty="0"/>
          </a:p>
        </p:txBody>
      </p:sp>
    </p:spTree>
    <p:extLst>
      <p:ext uri="{BB962C8B-B14F-4D97-AF65-F5344CB8AC3E}">
        <p14:creationId xmlns:p14="http://schemas.microsoft.com/office/powerpoint/2010/main" val="3293426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excited to travel this journey with you. I do not know how it will go but I am glad to be on it with you all</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16</a:t>
            </a:fld>
            <a:endParaRPr lang="en-US" dirty="0"/>
          </a:p>
        </p:txBody>
      </p:sp>
    </p:spTree>
    <p:extLst>
      <p:ext uri="{BB962C8B-B14F-4D97-AF65-F5344CB8AC3E}">
        <p14:creationId xmlns:p14="http://schemas.microsoft.com/office/powerpoint/2010/main" val="335514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Lectionary for today highlights I Thessalonians 2: 1-8</a:t>
            </a:r>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2</a:t>
            </a:fld>
            <a:endParaRPr lang="en-US" dirty="0"/>
          </a:p>
        </p:txBody>
      </p:sp>
    </p:spTree>
    <p:extLst>
      <p:ext uri="{BB962C8B-B14F-4D97-AF65-F5344CB8AC3E}">
        <p14:creationId xmlns:p14="http://schemas.microsoft.com/office/powerpoint/2010/main" val="3587940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3</a:t>
            </a:fld>
            <a:endParaRPr lang="en-US" dirty="0"/>
          </a:p>
        </p:txBody>
      </p:sp>
    </p:spTree>
    <p:extLst>
      <p:ext uri="{BB962C8B-B14F-4D97-AF65-F5344CB8AC3E}">
        <p14:creationId xmlns:p14="http://schemas.microsoft.com/office/powerpoint/2010/main" val="801483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that time, there was even pressure for Christ to return in Paul’s time – to legitimize the message. </a:t>
            </a:r>
          </a:p>
        </p:txBody>
      </p:sp>
      <p:sp>
        <p:nvSpPr>
          <p:cNvPr id="4" name="Slide Number Placeholder 3"/>
          <p:cNvSpPr>
            <a:spLocks noGrp="1"/>
          </p:cNvSpPr>
          <p:nvPr>
            <p:ph type="sldNum" sz="quarter" idx="5"/>
          </p:nvPr>
        </p:nvSpPr>
        <p:spPr/>
        <p:txBody>
          <a:bodyPr/>
          <a:lstStyle/>
          <a:p>
            <a:fld id="{FA0DC3DB-0B10-4F5D-8078-2DEAC5D24F75}" type="slidenum">
              <a:rPr lang="en-US" smtClean="0"/>
              <a:t>4</a:t>
            </a:fld>
            <a:endParaRPr lang="en-US" dirty="0"/>
          </a:p>
        </p:txBody>
      </p:sp>
    </p:spTree>
    <p:extLst>
      <p:ext uri="{BB962C8B-B14F-4D97-AF65-F5344CB8AC3E}">
        <p14:creationId xmlns:p14="http://schemas.microsoft.com/office/powerpoint/2010/main" val="3926998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comes through relationships</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5</a:t>
            </a:fld>
            <a:endParaRPr lang="en-US" dirty="0"/>
          </a:p>
        </p:txBody>
      </p:sp>
    </p:spTree>
    <p:extLst>
      <p:ext uri="{BB962C8B-B14F-4D97-AF65-F5344CB8AC3E}">
        <p14:creationId xmlns:p14="http://schemas.microsoft.com/office/powerpoint/2010/main" val="1908390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Being a believer is not an individual experience – there is a calling larger than any individual</a:t>
            </a:r>
          </a:p>
          <a:p>
            <a:endParaRPr lang="en-US" dirty="0"/>
          </a:p>
          <a:p>
            <a:r>
              <a:rPr lang="en-US" dirty="0"/>
              <a:t>There is a collective purpose. Seen throughout the Bible in the Old and New Testaments. The Bible is not a collection of autobiographies with a first-person perspective. Every prophetic story is wrapped around a group of people, or even an entire nation. </a:t>
            </a:r>
          </a:p>
          <a:p>
            <a:endParaRPr lang="en-US" dirty="0"/>
          </a:p>
          <a:p>
            <a:r>
              <a:rPr lang="en-US" dirty="0"/>
              <a:t>While each of our paths may be different and specific to who we are, our journeys are not traveled alone in isolation, but shared. And as believers, we all have the same ultimate destination. </a:t>
            </a:r>
          </a:p>
          <a:p>
            <a:endParaRPr lang="en-US" dirty="0"/>
          </a:p>
          <a:p>
            <a:r>
              <a:rPr lang="en-US" dirty="0"/>
              <a:t>And our path leads somewhere specific. We are not aimlessly traveling. We are not Alice in Wonderland when she asks the cat “which way should I go” and the </a:t>
            </a:r>
            <a:r>
              <a:rPr lang="en-US" dirty="0" err="1"/>
              <a:t>Chelshire</a:t>
            </a:r>
            <a:r>
              <a:rPr lang="en-US" dirty="0"/>
              <a:t> cat asks “where are you headed”, and she says, “I don’t know”, then he replies, ”then any road will get you there”</a:t>
            </a:r>
          </a:p>
          <a:p>
            <a:endParaRPr lang="en-US" dirty="0"/>
          </a:p>
          <a:p>
            <a:r>
              <a:rPr lang="en-US" dirty="0"/>
              <a:t>Paul had a path and proceeded with his journey with a destination in mind (not necessarily geographically speaking, although that was part of it, but with a specific goal – to share the gospel of Jesus to anyone he could reach) – to build God’s kingdom on earth</a:t>
            </a:r>
          </a:p>
          <a:p>
            <a:endParaRPr lang="en-US" dirty="0"/>
          </a:p>
          <a:p>
            <a:r>
              <a:rPr lang="en-US" dirty="0"/>
              <a:t>What is our destination today? And a better question is, what does our path look like to get us there?</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6</a:t>
            </a:fld>
            <a:endParaRPr lang="en-US" dirty="0"/>
          </a:p>
        </p:txBody>
      </p:sp>
    </p:spTree>
    <p:extLst>
      <p:ext uri="{BB962C8B-B14F-4D97-AF65-F5344CB8AC3E}">
        <p14:creationId xmlns:p14="http://schemas.microsoft.com/office/powerpoint/2010/main" val="3225344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current path/journey </a:t>
            </a:r>
          </a:p>
          <a:p>
            <a:endParaRPr lang="en-US" dirty="0"/>
          </a:p>
          <a:p>
            <a:r>
              <a:rPr lang="en-US" dirty="0"/>
              <a:t>The day before…</a:t>
            </a:r>
          </a:p>
          <a:p>
            <a:endParaRPr lang="en-US" dirty="0"/>
          </a:p>
          <a:p>
            <a:r>
              <a:rPr lang="en-US" dirty="0"/>
              <a:t>“The discussion for reparations is very simple, there should not be any”</a:t>
            </a:r>
          </a:p>
          <a:p>
            <a:endParaRPr lang="en-US" dirty="0"/>
          </a:p>
          <a:p>
            <a:r>
              <a:rPr lang="en-US" dirty="0"/>
              <a:t>Hopefully Renee and I planted some seeds that otherwise, would not have been planted</a:t>
            </a:r>
          </a:p>
        </p:txBody>
      </p:sp>
      <p:sp>
        <p:nvSpPr>
          <p:cNvPr id="4" name="Slide Number Placeholder 3"/>
          <p:cNvSpPr>
            <a:spLocks noGrp="1"/>
          </p:cNvSpPr>
          <p:nvPr>
            <p:ph type="sldNum" sz="quarter" idx="5"/>
          </p:nvPr>
        </p:nvSpPr>
        <p:spPr/>
        <p:txBody>
          <a:bodyPr/>
          <a:lstStyle/>
          <a:p>
            <a:fld id="{FA0DC3DB-0B10-4F5D-8078-2DEAC5D24F75}" type="slidenum">
              <a:rPr lang="en-US" smtClean="0"/>
              <a:t>7</a:t>
            </a:fld>
            <a:endParaRPr lang="en-US" dirty="0"/>
          </a:p>
        </p:txBody>
      </p:sp>
    </p:spTree>
    <p:extLst>
      <p:ext uri="{BB962C8B-B14F-4D97-AF65-F5344CB8AC3E}">
        <p14:creationId xmlns:p14="http://schemas.microsoft.com/office/powerpoint/2010/main" val="3107913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message of racial justice and reparations to today’s cities (Picture of Palm Springs, CA - National Association of Free and Charitable Clinics Conference)</a:t>
            </a:r>
          </a:p>
          <a:p>
            <a:endParaRPr lang="en-US" dirty="0"/>
          </a:p>
          <a:p>
            <a:r>
              <a:rPr lang="en-US" dirty="0"/>
              <a:t>68% of the US population is against reparations for African-Americans</a:t>
            </a:r>
          </a:p>
          <a:p>
            <a:endParaRPr lang="en-US" dirty="0"/>
          </a:p>
          <a:p>
            <a:r>
              <a:rPr lang="en-US" dirty="0"/>
              <a:t>Very fascinating statistic to me as most people most likely do not even have a clear picture of what reparations might be or even look like</a:t>
            </a:r>
          </a:p>
          <a:p>
            <a:endParaRPr lang="en-US" dirty="0"/>
          </a:p>
          <a:p>
            <a:r>
              <a:rPr lang="en-US" dirty="0"/>
              <a:t>I share this as I believe NCF will be faced with answering questions from those that resist change</a:t>
            </a:r>
          </a:p>
          <a:p>
            <a:endParaRPr lang="en-US" dirty="0"/>
          </a:p>
          <a:p>
            <a:r>
              <a:rPr lang="en-US" dirty="0"/>
              <a:t>I even believe this may be the next Civil Rights ”like” movement in the years to come. Initially, thought of as crazy even though treating people with civility was always the right thing to do. Then Rosa Parks refused to give up her seat that sparked the movement (I see George Floyd in similar context) and then people collectively pushed for change through protests, collaboration, passion, and courage. </a:t>
            </a:r>
          </a:p>
        </p:txBody>
      </p:sp>
      <p:sp>
        <p:nvSpPr>
          <p:cNvPr id="4" name="Slide Number Placeholder 3"/>
          <p:cNvSpPr>
            <a:spLocks noGrp="1"/>
          </p:cNvSpPr>
          <p:nvPr>
            <p:ph type="sldNum" sz="quarter" idx="5"/>
          </p:nvPr>
        </p:nvSpPr>
        <p:spPr/>
        <p:txBody>
          <a:bodyPr/>
          <a:lstStyle/>
          <a:p>
            <a:fld id="{FA0DC3DB-0B10-4F5D-8078-2DEAC5D24F75}" type="slidenum">
              <a:rPr lang="en-US" smtClean="0"/>
              <a:t>8</a:t>
            </a:fld>
            <a:endParaRPr lang="en-US" dirty="0"/>
          </a:p>
        </p:txBody>
      </p:sp>
    </p:spTree>
    <p:extLst>
      <p:ext uri="{BB962C8B-B14F-4D97-AF65-F5344CB8AC3E}">
        <p14:creationId xmlns:p14="http://schemas.microsoft.com/office/powerpoint/2010/main" val="4283006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about it like skydiving with much smaller consequences if things do not go according to plan. </a:t>
            </a:r>
          </a:p>
          <a:p>
            <a:endParaRPr lang="en-US" dirty="0"/>
          </a:p>
          <a:p>
            <a:r>
              <a:rPr lang="en-US" dirty="0"/>
              <a:t>Have you ever had an experience where you took the easier option only to realize that the more difficult option initially was the easier option overall?</a:t>
            </a:r>
          </a:p>
          <a:p>
            <a:endParaRPr lang="en-US" dirty="0"/>
          </a:p>
          <a:p>
            <a:r>
              <a:rPr lang="en-US" dirty="0"/>
              <a:t>It’s like maintenance for your car. Putting the money and time in to get an oil change is an inconvenience and sacrifice. However, if you go the easier route in the moment and ignore it, you will end up with much bigger problems that will cost a LOT more time and money</a:t>
            </a:r>
          </a:p>
          <a:p>
            <a:endParaRPr lang="en-US" dirty="0"/>
          </a:p>
          <a:p>
            <a:r>
              <a:rPr lang="en-US" dirty="0"/>
              <a:t>While we rarely may see the consequences on an individual scale, when we sidestep something God is leading us to do, there is a bigger price to pay down the line than the immediate sacrifice and inconvenience. Collectively, this country mistreated African-Americans and there are countless negative results of that mistreatment. I am often amazed of how much criticism is directed towards AAs for the situation our community is in … as if the reasons why there are income and wealth disparities exists is due to some inherent lack of will to be successful. Or that the lacking of education is due to lacking appreciation of education versus the numerous factors that lead to educational disparities. </a:t>
            </a:r>
          </a:p>
          <a:p>
            <a:r>
              <a:rPr lang="en-US" dirty="0"/>
              <a:t>We often hear disparaging comments towards homeless people and see their situation as strictly self-inflicted. When I see a homeless person or family, I see it as a failure in our system, in our society. Sure there is some room for individual consequences and choices, but given the dynamics of our country, I place the vast majority of the problem on our collective failure to fulfill God’s calling in loving our neighbor. </a:t>
            </a:r>
          </a:p>
          <a:p>
            <a:endParaRPr lang="en-US" dirty="0"/>
          </a:p>
          <a:p>
            <a:r>
              <a:rPr lang="en-US" dirty="0"/>
              <a:t>While I believe both of these examples are not only reasonable, but statistically proven, it is often the unpopular stance in many circles. </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9</a:t>
            </a:fld>
            <a:endParaRPr lang="en-US" dirty="0"/>
          </a:p>
        </p:txBody>
      </p:sp>
    </p:spTree>
    <p:extLst>
      <p:ext uri="{BB962C8B-B14F-4D97-AF65-F5344CB8AC3E}">
        <p14:creationId xmlns:p14="http://schemas.microsoft.com/office/powerpoint/2010/main" val="2333050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S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fld id="{1EF7995E-1408-4D66-AAD8-A833F2784BFC}" type="datetimeFigureOut">
              <a:rPr lang="en-US" smtClean="0"/>
              <a:t>10/25/23</a:t>
            </a:fld>
            <a:endParaRPr lang="en-US" dirty="0"/>
          </a:p>
        </p:txBody>
      </p:sp>
      <p:sp>
        <p:nvSpPr>
          <p:cNvPr id="5" name="Footer Placeholder 4"/>
          <p:cNvSpPr>
            <a:spLocks noGrp="1"/>
          </p:cNvSpPr>
          <p:nvPr>
            <p:ph type="ftr" sz="quarter" idx="11"/>
          </p:nvPr>
        </p:nvSpPr>
        <p:spPr>
          <a:xfrm>
            <a:off x="1921934" y="5054602"/>
            <a:ext cx="4064860" cy="279400"/>
          </a:xfrm>
        </p:spPr>
        <p:txBody>
          <a:bodyPr/>
          <a:lstStyle/>
          <a:p>
            <a:endParaRPr lang="en-US" dirty="0"/>
          </a:p>
        </p:txBody>
      </p:sp>
      <p:sp>
        <p:nvSpPr>
          <p:cNvPr id="6" name="Slide Number Placeholder 5"/>
          <p:cNvSpPr>
            <a:spLocks noGrp="1"/>
          </p:cNvSpPr>
          <p:nvPr>
            <p:ph type="sldNum" sz="quarter" idx="12"/>
          </p:nvPr>
        </p:nvSpPr>
        <p:spPr>
          <a:xfrm>
            <a:off x="6817317" y="5054602"/>
            <a:ext cx="413483" cy="279400"/>
          </a:xfrm>
        </p:spPr>
        <p:txBody>
          <a:bodyPr/>
          <a:lstStyle/>
          <a:p>
            <a:fld id="{6CC5F581-0382-4344-9A36-DBD7E805ECE0}" type="slidenum">
              <a:rPr lang="en-US" smtClean="0"/>
              <a:t>‹#›</a:t>
            </a:fld>
            <a:endParaRPr lang="en-US" dirty="0"/>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640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F7995E-1408-4D66-AAD8-A833F2784BFC}" type="datetimeFigureOut">
              <a:rPr lang="en-US" smtClean="0"/>
              <a:t>10/25/23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2914778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10/25/23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8290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10/25/23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22683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10/25/23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3326761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10/25/23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4549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10/25/23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6701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995E-1408-4D66-AAD8-A833F2784BFC}" type="datetimeFigureOut">
              <a:rPr lang="en-US" smtClean="0"/>
              <a:t>10/25/23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9297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995E-1408-4D66-AAD8-A833F2784BFC}" type="datetimeFigureOut">
              <a:rPr lang="en-US" smtClean="0"/>
              <a:t>10/25/23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774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6" y="2354670"/>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995E-1408-4D66-AAD8-A833F2784BFC}" type="datetimeFigureOut">
              <a:rPr lang="en-US" smtClean="0"/>
              <a:t>10/25/23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3704025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10/25/23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174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79576"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EF7995E-1408-4D66-AAD8-A833F2784BFC}" type="datetimeFigureOut">
              <a:rPr lang="en-US" smtClean="0"/>
              <a:t>10/25/23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1984978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76868" y="3243262"/>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32" y="3243262"/>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EF7995E-1408-4D66-AAD8-A833F2784BFC}" type="datetimeFigureOut">
              <a:rPr lang="en-US" smtClean="0"/>
              <a:t>10/25/23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CC5F581-0382-4344-9A36-DBD7E805ECE0}" type="slidenum">
              <a:rPr lang="en-US" smtClean="0"/>
              <a:t>‹#›</a:t>
            </a:fld>
            <a:endParaRPr lang="en-US" dirty="0"/>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4570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EF7995E-1408-4D66-AAD8-A833F2784BFC}" type="datetimeFigureOut">
              <a:rPr lang="en-US" smtClean="0"/>
              <a:t>10/25/23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CC5F581-0382-4344-9A36-DBD7E805ECE0}" type="slidenum">
              <a:rPr lang="en-US" smtClean="0"/>
              <a:t>‹#›</a:t>
            </a:fld>
            <a:endParaRPr lang="en-US" dirty="0"/>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7438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995E-1408-4D66-AAD8-A833F2784BFC}" type="datetimeFigureOut">
              <a:rPr lang="en-US" smtClean="0"/>
              <a:t>10/25/23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230632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F7995E-1408-4D66-AAD8-A833F2784BFC}" type="datetimeFigureOut">
              <a:rPr lang="en-US" smtClean="0"/>
              <a:t>10/25/23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3165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F7995E-1408-4D66-AAD8-A833F2784BFC}" type="datetimeFigureOut">
              <a:rPr lang="en-US" smtClean="0"/>
              <a:t>10/25/23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2610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S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EF7995E-1408-4D66-AAD8-A833F2784BFC}" type="datetimeFigureOut">
              <a:rPr lang="en-US" smtClean="0"/>
              <a:t>10/25/23</a:t>
            </a:fld>
            <a:endParaRPr lang="en-US" dirty="0"/>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CC5F581-0382-4344-9A36-DBD7E805ECE0}" type="slidenum">
              <a:rPr lang="en-US" smtClean="0"/>
              <a:t>‹#›</a:t>
            </a:fld>
            <a:endParaRPr lang="en-US" dirty="0"/>
          </a:p>
        </p:txBody>
      </p:sp>
    </p:spTree>
    <p:extLst>
      <p:ext uri="{BB962C8B-B14F-4D97-AF65-F5344CB8AC3E}">
        <p14:creationId xmlns:p14="http://schemas.microsoft.com/office/powerpoint/2010/main" val="356415001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jpeg"/><Relationship Id="rId7" Type="http://schemas.openxmlformats.org/officeDocument/2006/relationships/diagramColors" Target="../diagrams/colors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ww.publicdomainpictures.net/en/view-image.php?image=33041&amp;picture=path-in-the-wood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map of Thessalonica">
            <a:extLst>
              <a:ext uri="{FF2B5EF4-FFF2-40B4-BE49-F238E27FC236}">
                <a16:creationId xmlns:a16="http://schemas.microsoft.com/office/drawing/2014/main" id="{EFA746AF-5606-9719-D102-17AD1B06A9E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04" r="9695" b="-1"/>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063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42466-2F46-3D3F-6A53-204453477AFC}"/>
              </a:ext>
            </a:extLst>
          </p:cNvPr>
          <p:cNvSpPr>
            <a:spLocks noGrp="1"/>
          </p:cNvSpPr>
          <p:nvPr>
            <p:ph type="title"/>
          </p:nvPr>
        </p:nvSpPr>
        <p:spPr>
          <a:xfrm>
            <a:off x="971551" y="982132"/>
            <a:ext cx="7200897" cy="1303867"/>
          </a:xfrm>
        </p:spPr>
        <p:txBody>
          <a:bodyPr>
            <a:normAutofit/>
          </a:bodyPr>
          <a:lstStyle/>
          <a:p>
            <a:r>
              <a:rPr lang="en-US">
                <a:solidFill>
                  <a:srgbClr val="262626"/>
                </a:solidFill>
              </a:rPr>
              <a:t>Moving Along the Path/Journey</a:t>
            </a:r>
            <a:endParaRPr lang="en-US" dirty="0">
              <a:solidFill>
                <a:srgbClr val="262626"/>
              </a:solidFill>
            </a:endParaRPr>
          </a:p>
        </p:txBody>
      </p:sp>
      <p:graphicFrame>
        <p:nvGraphicFramePr>
          <p:cNvPr id="5" name="Content Placeholder 2">
            <a:extLst>
              <a:ext uri="{FF2B5EF4-FFF2-40B4-BE49-F238E27FC236}">
                <a16:creationId xmlns:a16="http://schemas.microsoft.com/office/drawing/2014/main" id="{563DA246-ED66-D04B-A471-E9A56A90BFD9}"/>
              </a:ext>
            </a:extLst>
          </p:cNvPr>
          <p:cNvGraphicFramePr>
            <a:graphicFrameLocks noGrp="1"/>
          </p:cNvGraphicFramePr>
          <p:nvPr>
            <p:ph idx="1"/>
            <p:extLst>
              <p:ext uri="{D42A27DB-BD31-4B8C-83A1-F6EECF244321}">
                <p14:modId xmlns:p14="http://schemas.microsoft.com/office/powerpoint/2010/main" val="3770552742"/>
              </p:ext>
            </p:extLst>
          </p:nvPr>
        </p:nvGraphicFramePr>
        <p:xfrm>
          <a:off x="971550" y="2772384"/>
          <a:ext cx="7200897" cy="28748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27076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2D3996-BA08-4AC2-948E-02DA85C028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B6CA78D-2100-44EF-B3DD-CEF1EB3AC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6963" y="481264"/>
            <a:ext cx="8410074" cy="5895473"/>
          </a:xfrm>
          <a:prstGeom prst="rect">
            <a:avLst/>
          </a:prstGeom>
          <a:blipFill dpi="0" rotWithShape="1">
            <a:blip r:embed="rId4">
              <a:duotone>
                <a:schemeClr val="bg2">
                  <a:shade val="45000"/>
                  <a:satMod val="135000"/>
                </a:schemeClr>
                <a:prstClr val="white"/>
              </a:duotone>
            </a:blip>
            <a:srcRect/>
            <a:tile tx="0" ty="0" sx="90000" sy="100000" flip="none" algn="ctr"/>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142466-2F46-3D3F-6A53-204453477AFC}"/>
              </a:ext>
            </a:extLst>
          </p:cNvPr>
          <p:cNvSpPr>
            <a:spLocks noGrp="1"/>
          </p:cNvSpPr>
          <p:nvPr>
            <p:ph type="title"/>
          </p:nvPr>
        </p:nvSpPr>
        <p:spPr>
          <a:xfrm>
            <a:off x="971551" y="982132"/>
            <a:ext cx="7200897" cy="1303867"/>
          </a:xfrm>
        </p:spPr>
        <p:txBody>
          <a:bodyPr>
            <a:normAutofit/>
          </a:bodyPr>
          <a:lstStyle/>
          <a:p>
            <a:r>
              <a:rPr lang="en-US">
                <a:solidFill>
                  <a:srgbClr val="212121"/>
                </a:solidFill>
              </a:rPr>
              <a:t>Check Your Motives</a:t>
            </a:r>
          </a:p>
        </p:txBody>
      </p:sp>
      <p:cxnSp>
        <p:nvCxnSpPr>
          <p:cNvPr id="12" name="Straight Connector 11">
            <a:extLst>
              <a:ext uri="{FF2B5EF4-FFF2-40B4-BE49-F238E27FC236}">
                <a16:creationId xmlns:a16="http://schemas.microsoft.com/office/drawing/2014/main" id="{8AEF6D22-D80F-4107-8B30-6AB147A5081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14750" y="2400639"/>
            <a:ext cx="1714500" cy="0"/>
          </a:xfrm>
          <a:prstGeom prst="line">
            <a:avLst/>
          </a:prstGeom>
          <a:ln w="19050"/>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C6155728-5B7E-567A-48F8-4A9C59FEA4AD}"/>
              </a:ext>
            </a:extLst>
          </p:cNvPr>
          <p:cNvSpPr>
            <a:spLocks noGrp="1"/>
          </p:cNvSpPr>
          <p:nvPr>
            <p:ph idx="1"/>
          </p:nvPr>
        </p:nvSpPr>
        <p:spPr>
          <a:xfrm>
            <a:off x="971550" y="2556932"/>
            <a:ext cx="7200897" cy="3318936"/>
          </a:xfrm>
        </p:spPr>
        <p:txBody>
          <a:bodyPr>
            <a:normAutofit/>
          </a:bodyPr>
          <a:lstStyle/>
          <a:p>
            <a:pPr>
              <a:lnSpc>
                <a:spcPct val="90000"/>
              </a:lnSpc>
            </a:pPr>
            <a:r>
              <a:rPr lang="en-US">
                <a:solidFill>
                  <a:srgbClr val="373737"/>
                </a:solidFill>
                <a:latin typeface="Calibri" panose="020F0502020204030204" pitchFamily="34" charset="0"/>
              </a:rPr>
              <a:t>Who do we seek to please? And why?</a:t>
            </a:r>
          </a:p>
          <a:p>
            <a:pPr lvl="1">
              <a:lnSpc>
                <a:spcPct val="90000"/>
              </a:lnSpc>
            </a:pPr>
            <a:r>
              <a:rPr lang="en-US">
                <a:solidFill>
                  <a:srgbClr val="373737"/>
                </a:solidFill>
                <a:latin typeface="Calibri" panose="020F0502020204030204" pitchFamily="34" charset="0"/>
              </a:rPr>
              <a:t>Where do our thoughts and opinions originate?</a:t>
            </a:r>
          </a:p>
          <a:p>
            <a:pPr lvl="1">
              <a:lnSpc>
                <a:spcPct val="90000"/>
              </a:lnSpc>
            </a:pPr>
            <a:r>
              <a:rPr lang="en-US">
                <a:solidFill>
                  <a:srgbClr val="373737"/>
                </a:solidFill>
                <a:latin typeface="Calibri" panose="020F0502020204030204" pitchFamily="34" charset="0"/>
              </a:rPr>
              <a:t>Why do we hold on to certain beliefs?</a:t>
            </a:r>
          </a:p>
          <a:p>
            <a:pPr lvl="1">
              <a:lnSpc>
                <a:spcPct val="90000"/>
              </a:lnSpc>
            </a:pPr>
            <a:r>
              <a:rPr lang="en-US">
                <a:solidFill>
                  <a:srgbClr val="373737"/>
                </a:solidFill>
                <a:latin typeface="Calibri" panose="020F0502020204030204" pitchFamily="34" charset="0"/>
              </a:rPr>
              <a:t>Why do we share those beliefs? Or why do we stay silent about them?</a:t>
            </a:r>
          </a:p>
          <a:p>
            <a:pPr lvl="1">
              <a:lnSpc>
                <a:spcPct val="90000"/>
              </a:lnSpc>
            </a:pPr>
            <a:r>
              <a:rPr lang="en-US">
                <a:solidFill>
                  <a:srgbClr val="373737"/>
                </a:solidFill>
                <a:latin typeface="Calibri" panose="020F0502020204030204" pitchFamily="34" charset="0"/>
              </a:rPr>
              <a:t>Who are you worried about disappointing or upsetting and why?</a:t>
            </a:r>
          </a:p>
          <a:p>
            <a:pPr lvl="1">
              <a:lnSpc>
                <a:spcPct val="90000"/>
              </a:lnSpc>
            </a:pPr>
            <a:r>
              <a:rPr lang="en-US">
                <a:solidFill>
                  <a:srgbClr val="373737"/>
                </a:solidFill>
                <a:latin typeface="Calibri" panose="020F0502020204030204" pitchFamily="34" charset="0"/>
              </a:rPr>
              <a:t>What are you afraid of losing?</a:t>
            </a:r>
          </a:p>
          <a:p>
            <a:pPr lvl="1">
              <a:lnSpc>
                <a:spcPct val="90000"/>
              </a:lnSpc>
            </a:pPr>
            <a:endParaRPr lang="en-US">
              <a:solidFill>
                <a:srgbClr val="373737"/>
              </a:solidFill>
              <a:latin typeface="Calibri" panose="020F0502020204030204" pitchFamily="34" charset="0"/>
            </a:endParaRPr>
          </a:p>
          <a:p>
            <a:pPr lvl="2">
              <a:lnSpc>
                <a:spcPct val="90000"/>
              </a:lnSpc>
            </a:pPr>
            <a:endParaRPr lang="en-US">
              <a:solidFill>
                <a:srgbClr val="373737"/>
              </a:solidFill>
              <a:latin typeface="Calibri" panose="020F0502020204030204" pitchFamily="34" charset="0"/>
            </a:endParaRPr>
          </a:p>
          <a:p>
            <a:pPr lvl="1">
              <a:lnSpc>
                <a:spcPct val="90000"/>
              </a:lnSpc>
            </a:pPr>
            <a:endParaRPr lang="en-US">
              <a:solidFill>
                <a:srgbClr val="373737"/>
              </a:solidFill>
            </a:endParaRPr>
          </a:p>
        </p:txBody>
      </p:sp>
    </p:spTree>
    <p:extLst>
      <p:ext uri="{BB962C8B-B14F-4D97-AF65-F5344CB8AC3E}">
        <p14:creationId xmlns:p14="http://schemas.microsoft.com/office/powerpoint/2010/main" val="2641470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view of a mountain range from a viewpoint&#10;&#10;Description automatically generated">
            <a:extLst>
              <a:ext uri="{FF2B5EF4-FFF2-40B4-BE49-F238E27FC236}">
                <a16:creationId xmlns:a16="http://schemas.microsoft.com/office/drawing/2014/main" id="{8DFD2885-2173-AEB8-B7C4-A8FBB69B68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55868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5148" name="Picture 5137">
            <a:extLst>
              <a:ext uri="{FF2B5EF4-FFF2-40B4-BE49-F238E27FC236}">
                <a16:creationId xmlns:a16="http://schemas.microsoft.com/office/drawing/2014/main" id="{5FA5DA81-4C36-4310-92B7-8BB8D53BBCF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sp>
        <p:nvSpPr>
          <p:cNvPr id="3" name="Title 2"/>
          <p:cNvSpPr>
            <a:spLocks noGrp="1"/>
          </p:cNvSpPr>
          <p:nvPr>
            <p:ph type="ctrTitle"/>
          </p:nvPr>
        </p:nvSpPr>
        <p:spPr>
          <a:xfrm>
            <a:off x="826964" y="4404852"/>
            <a:ext cx="7492258" cy="1054745"/>
          </a:xfrm>
        </p:spPr>
        <p:txBody>
          <a:bodyPr>
            <a:normAutofit/>
          </a:bodyPr>
          <a:lstStyle/>
          <a:p>
            <a:pPr>
              <a:lnSpc>
                <a:spcPct val="90000"/>
              </a:lnSpc>
            </a:pPr>
            <a:r>
              <a:rPr lang="en-US" sz="3400"/>
              <a:t>Champaign County Christian Health Center</a:t>
            </a:r>
          </a:p>
        </p:txBody>
      </p:sp>
      <p:sp>
        <p:nvSpPr>
          <p:cNvPr id="2" name="Subtitle 1"/>
          <p:cNvSpPr>
            <a:spLocks noGrp="1"/>
          </p:cNvSpPr>
          <p:nvPr>
            <p:ph type="subTitle" idx="1"/>
          </p:nvPr>
        </p:nvSpPr>
        <p:spPr>
          <a:xfrm>
            <a:off x="973836" y="5540582"/>
            <a:ext cx="7202795" cy="388793"/>
          </a:xfrm>
        </p:spPr>
        <p:txBody>
          <a:bodyPr>
            <a:normAutofit/>
          </a:bodyPr>
          <a:lstStyle/>
          <a:p>
            <a:pPr>
              <a:lnSpc>
                <a:spcPct val="90000"/>
              </a:lnSpc>
            </a:pPr>
            <a:r>
              <a:rPr lang="en-US" dirty="0"/>
              <a:t>A Difficult Path and Journey with a Worthwhile Destination</a:t>
            </a:r>
          </a:p>
        </p:txBody>
      </p:sp>
      <p:sp>
        <p:nvSpPr>
          <p:cNvPr id="5140" name="Rectangle 5139">
            <a:extLst>
              <a:ext uri="{FF2B5EF4-FFF2-40B4-BE49-F238E27FC236}">
                <a16:creationId xmlns:a16="http://schemas.microsoft.com/office/drawing/2014/main" id="{0487C957-7FC7-4EA7-BDD6-7D6B357C92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3" y="1092200"/>
            <a:ext cx="7499739"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A red and black cross with a white letter h&#10;&#10;Description automatically generated"/>
          <p:cNvPicPr>
            <a:picLocks noChangeAspect="1" noChangeArrowheads="1"/>
          </p:cNvPicPr>
          <p:nvPr/>
        </p:nvPicPr>
        <p:blipFill rotWithShape="1">
          <a:blip r:embed="rId5">
            <a:extLst>
              <a:ext uri="{28A0092B-C50C-407E-A947-70E740481C1C}">
                <a14:useLocalDpi xmlns:a14="http://schemas.microsoft.com/office/drawing/2010/main" val="0"/>
              </a:ext>
            </a:extLst>
          </a:blip>
          <a:srcRect l="9928" r="7238" b="2"/>
          <a:stretch/>
        </p:blipFill>
        <p:spPr bwMode="auto">
          <a:xfrm>
            <a:off x="3536457" y="1410207"/>
            <a:ext cx="2075857" cy="24558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149" name="Straight Connector 5141">
            <a:extLst>
              <a:ext uri="{FF2B5EF4-FFF2-40B4-BE49-F238E27FC236}">
                <a16:creationId xmlns:a16="http://schemas.microsoft.com/office/drawing/2014/main" id="{4C1B9DA3-CEAD-441F-B353-6446DF8FB3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3836" y="5501254"/>
            <a:ext cx="7202795"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1407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EB8E3BF-F464-4900-8994-851061A9A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lourful strings being woven togehter">
            <a:extLst>
              <a:ext uri="{FF2B5EF4-FFF2-40B4-BE49-F238E27FC236}">
                <a16:creationId xmlns:a16="http://schemas.microsoft.com/office/drawing/2014/main" id="{CA2AB465-1255-3C78-461B-F39935D666EB}"/>
              </a:ext>
            </a:extLst>
          </p:cNvPr>
          <p:cNvPicPr>
            <a:picLocks noChangeAspect="1"/>
          </p:cNvPicPr>
          <p:nvPr/>
        </p:nvPicPr>
        <p:blipFill rotWithShape="1">
          <a:blip r:embed="rId3">
            <a:alphaModFix amt="35000"/>
          </a:blip>
          <a:srcRect l="11000" r="-1" b="-1"/>
          <a:stretch/>
        </p:blipFill>
        <p:spPr>
          <a:xfrm>
            <a:off x="20" y="10"/>
            <a:ext cx="9143980" cy="6857990"/>
          </a:xfrm>
          <a:prstGeom prst="rect">
            <a:avLst/>
          </a:prstGeom>
        </p:spPr>
      </p:pic>
      <p:sp>
        <p:nvSpPr>
          <p:cNvPr id="2" name="Title 1">
            <a:extLst>
              <a:ext uri="{FF2B5EF4-FFF2-40B4-BE49-F238E27FC236}">
                <a16:creationId xmlns:a16="http://schemas.microsoft.com/office/drawing/2014/main" id="{44142466-2F46-3D3F-6A53-204453477AFC}"/>
              </a:ext>
            </a:extLst>
          </p:cNvPr>
          <p:cNvSpPr>
            <a:spLocks noGrp="1"/>
          </p:cNvSpPr>
          <p:nvPr>
            <p:ph type="title"/>
          </p:nvPr>
        </p:nvSpPr>
        <p:spPr>
          <a:xfrm>
            <a:off x="971551" y="982132"/>
            <a:ext cx="7200897" cy="1303867"/>
          </a:xfrm>
        </p:spPr>
        <p:txBody>
          <a:bodyPr>
            <a:normAutofit/>
          </a:bodyPr>
          <a:lstStyle/>
          <a:p>
            <a:r>
              <a:rPr lang="en-US">
                <a:solidFill>
                  <a:srgbClr val="FFFFFF"/>
                </a:solidFill>
              </a:rPr>
              <a:t>Starts with Caring</a:t>
            </a:r>
          </a:p>
        </p:txBody>
      </p:sp>
      <p:cxnSp>
        <p:nvCxnSpPr>
          <p:cNvPr id="11" name="Straight Connector 10">
            <a:extLst>
              <a:ext uri="{FF2B5EF4-FFF2-40B4-BE49-F238E27FC236}">
                <a16:creationId xmlns:a16="http://schemas.microsoft.com/office/drawing/2014/main" id="{8E0602D6-3A81-42F8-AE67-1BAAFC967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00" y="2421466"/>
            <a:ext cx="6858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C6155728-5B7E-567A-48F8-4A9C59FEA4AD}"/>
              </a:ext>
            </a:extLst>
          </p:cNvPr>
          <p:cNvSpPr>
            <a:spLocks noGrp="1"/>
          </p:cNvSpPr>
          <p:nvPr>
            <p:ph idx="1"/>
          </p:nvPr>
        </p:nvSpPr>
        <p:spPr>
          <a:xfrm>
            <a:off x="971550" y="2556932"/>
            <a:ext cx="7200897" cy="3318936"/>
          </a:xfrm>
        </p:spPr>
        <p:txBody>
          <a:bodyPr>
            <a:normAutofit/>
          </a:bodyPr>
          <a:lstStyle/>
          <a:p>
            <a:r>
              <a:rPr lang="en-US">
                <a:solidFill>
                  <a:srgbClr val="FFFFFF"/>
                </a:solidFill>
                <a:latin typeface="Calibri" panose="020F0502020204030204" pitchFamily="34" charset="0"/>
              </a:rPr>
              <a:t>We have to care for those we are hoping will journey with us. </a:t>
            </a:r>
          </a:p>
          <a:p>
            <a:endParaRPr lang="en-US">
              <a:solidFill>
                <a:srgbClr val="FFFFFF"/>
              </a:solidFill>
              <a:latin typeface="Calibri" panose="020F0502020204030204" pitchFamily="34" charset="0"/>
            </a:endParaRPr>
          </a:p>
          <a:p>
            <a:pPr lvl="1"/>
            <a:endParaRPr lang="en-US">
              <a:solidFill>
                <a:srgbClr val="FFFFFF"/>
              </a:solidFill>
            </a:endParaRPr>
          </a:p>
        </p:txBody>
      </p:sp>
    </p:spTree>
    <p:extLst>
      <p:ext uri="{BB962C8B-B14F-4D97-AF65-F5344CB8AC3E}">
        <p14:creationId xmlns:p14="http://schemas.microsoft.com/office/powerpoint/2010/main" val="118725275"/>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292E7AF0-A589-43B3-A1DE-8807EC76976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sp>
        <p:nvSpPr>
          <p:cNvPr id="2" name="Title 1">
            <a:extLst>
              <a:ext uri="{FF2B5EF4-FFF2-40B4-BE49-F238E27FC236}">
                <a16:creationId xmlns:a16="http://schemas.microsoft.com/office/drawing/2014/main" id="{4E4858C6-BECB-8A9E-89D6-B4FE702C2FD4}"/>
              </a:ext>
            </a:extLst>
          </p:cNvPr>
          <p:cNvSpPr>
            <a:spLocks noGrp="1"/>
          </p:cNvSpPr>
          <p:nvPr>
            <p:ph type="title"/>
          </p:nvPr>
        </p:nvSpPr>
        <p:spPr>
          <a:xfrm>
            <a:off x="971551" y="982132"/>
            <a:ext cx="2745042" cy="1325373"/>
          </a:xfrm>
        </p:spPr>
        <p:txBody>
          <a:bodyPr anchor="b">
            <a:normAutofit/>
          </a:bodyPr>
          <a:lstStyle/>
          <a:p>
            <a:r>
              <a:rPr lang="en-US" sz="2800" b="1" dirty="0"/>
              <a:t>Ends with Hope</a:t>
            </a:r>
          </a:p>
        </p:txBody>
      </p:sp>
      <p:cxnSp>
        <p:nvCxnSpPr>
          <p:cNvPr id="34" name="Straight Connector 33">
            <a:extLst>
              <a:ext uri="{FF2B5EF4-FFF2-40B4-BE49-F238E27FC236}">
                <a16:creationId xmlns:a16="http://schemas.microsoft.com/office/drawing/2014/main" id="{29BCDD02-D5E3-4D30-8587-66036C8910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1550" y="2400639"/>
            <a:ext cx="2745043"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3C81C1CB-59D8-E69B-2624-2B82D5F4A9D2}"/>
              </a:ext>
            </a:extLst>
          </p:cNvPr>
          <p:cNvSpPr>
            <a:spLocks noGrp="1"/>
          </p:cNvSpPr>
          <p:nvPr>
            <p:ph idx="1"/>
          </p:nvPr>
        </p:nvSpPr>
        <p:spPr>
          <a:xfrm>
            <a:off x="971550" y="2493774"/>
            <a:ext cx="2745043" cy="3382094"/>
          </a:xfrm>
        </p:spPr>
        <p:txBody>
          <a:bodyPr>
            <a:normAutofit fontScale="92500" lnSpcReduction="10000"/>
          </a:bodyPr>
          <a:lstStyle/>
          <a:p>
            <a:r>
              <a:rPr lang="en-US" sz="2200" b="0" i="0" u="none" strike="noStrike" dirty="0">
                <a:effectLst/>
                <a:latin typeface="system-ui"/>
              </a:rPr>
              <a:t>Striving towards this destination has purpose beyond our comprehension</a:t>
            </a:r>
          </a:p>
          <a:p>
            <a:r>
              <a:rPr lang="en-US" sz="2200" dirty="0">
                <a:latin typeface="system-ui"/>
              </a:rPr>
              <a:t>Making the path better – making it more robust and common </a:t>
            </a:r>
          </a:p>
          <a:p>
            <a:r>
              <a:rPr lang="en-US" sz="2200" b="0" i="0" u="none" strike="noStrike" dirty="0">
                <a:effectLst/>
                <a:latin typeface="system-ui"/>
              </a:rPr>
              <a:t>Setting an example for the next journey</a:t>
            </a:r>
          </a:p>
          <a:p>
            <a:pPr lvl="1" algn="ctr"/>
            <a:endParaRPr lang="en-US" sz="1400" dirty="0"/>
          </a:p>
          <a:p>
            <a:pPr algn="ctr"/>
            <a:endParaRPr lang="en-US" sz="1400" dirty="0"/>
          </a:p>
          <a:p>
            <a:pPr algn="ctr"/>
            <a:endParaRPr lang="en-US" sz="1400" dirty="0"/>
          </a:p>
        </p:txBody>
      </p:sp>
      <p:pic>
        <p:nvPicPr>
          <p:cNvPr id="6" name="Picture 5" descr="A baby walking on a path&#10;&#10;Description automatically generated">
            <a:extLst>
              <a:ext uri="{FF2B5EF4-FFF2-40B4-BE49-F238E27FC236}">
                <a16:creationId xmlns:a16="http://schemas.microsoft.com/office/drawing/2014/main" id="{946A5044-7131-42F5-1EFE-6287ABAEA0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9900" y="982131"/>
            <a:ext cx="3670301" cy="4893735"/>
          </a:xfrm>
          <a:prstGeom prst="rect">
            <a:avLst/>
          </a:prstGeom>
          <a:ln w="57150" cmpd="thickThin">
            <a:solidFill>
              <a:schemeClr val="tx1">
                <a:lumMod val="50000"/>
                <a:lumOff val="50000"/>
              </a:schemeClr>
            </a:solidFill>
            <a:miter lim="800000"/>
          </a:ln>
        </p:spPr>
      </p:pic>
    </p:spTree>
    <p:extLst>
      <p:ext uri="{BB962C8B-B14F-4D97-AF65-F5344CB8AC3E}">
        <p14:creationId xmlns:p14="http://schemas.microsoft.com/office/powerpoint/2010/main" val="4144156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EB8E3BF-F464-4900-8994-851061A9A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ath through a forest&#10;&#10;Description automatically generated">
            <a:extLst>
              <a:ext uri="{FF2B5EF4-FFF2-40B4-BE49-F238E27FC236}">
                <a16:creationId xmlns:a16="http://schemas.microsoft.com/office/drawing/2014/main" id="{66AB2C1B-13F4-FC33-6AFC-0450BDC2BAD4}"/>
              </a:ext>
            </a:extLst>
          </p:cNvPr>
          <p:cNvPicPr>
            <a:picLocks noChangeAspect="1"/>
          </p:cNvPicPr>
          <p:nvPr/>
        </p:nvPicPr>
        <p:blipFill rotWithShape="1">
          <a:blip r:embed="rId3">
            <a:alphaModFix amt="35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8000" r="1" b="1"/>
          <a:stretch/>
        </p:blipFill>
        <p:spPr>
          <a:xfrm>
            <a:off x="20" y="10"/>
            <a:ext cx="9143980" cy="6857990"/>
          </a:xfrm>
          <a:prstGeom prst="rect">
            <a:avLst/>
          </a:prstGeom>
        </p:spPr>
      </p:pic>
      <p:sp>
        <p:nvSpPr>
          <p:cNvPr id="2" name="Title 1">
            <a:extLst>
              <a:ext uri="{FF2B5EF4-FFF2-40B4-BE49-F238E27FC236}">
                <a16:creationId xmlns:a16="http://schemas.microsoft.com/office/drawing/2014/main" id="{44142466-2F46-3D3F-6A53-204453477AFC}"/>
              </a:ext>
            </a:extLst>
          </p:cNvPr>
          <p:cNvSpPr>
            <a:spLocks noGrp="1"/>
          </p:cNvSpPr>
          <p:nvPr>
            <p:ph type="title"/>
          </p:nvPr>
        </p:nvSpPr>
        <p:spPr>
          <a:xfrm>
            <a:off x="971551" y="982132"/>
            <a:ext cx="7200897" cy="1303867"/>
          </a:xfrm>
        </p:spPr>
        <p:txBody>
          <a:bodyPr>
            <a:normAutofit/>
          </a:bodyPr>
          <a:lstStyle/>
          <a:p>
            <a:r>
              <a:rPr lang="en-US">
                <a:solidFill>
                  <a:srgbClr val="FFFFFF"/>
                </a:solidFill>
              </a:rPr>
              <a:t>Proverbs 8: 19-21</a:t>
            </a:r>
          </a:p>
        </p:txBody>
      </p:sp>
      <p:cxnSp>
        <p:nvCxnSpPr>
          <p:cNvPr id="19" name="Straight Connector 18">
            <a:extLst>
              <a:ext uri="{FF2B5EF4-FFF2-40B4-BE49-F238E27FC236}">
                <a16:creationId xmlns:a16="http://schemas.microsoft.com/office/drawing/2014/main" id="{8E0602D6-3A81-42F8-AE67-1BAAFC967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00" y="2421466"/>
            <a:ext cx="6858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C6155728-5B7E-567A-48F8-4A9C59FEA4AD}"/>
              </a:ext>
            </a:extLst>
          </p:cNvPr>
          <p:cNvSpPr>
            <a:spLocks noGrp="1"/>
          </p:cNvSpPr>
          <p:nvPr>
            <p:ph idx="1"/>
          </p:nvPr>
        </p:nvSpPr>
        <p:spPr>
          <a:xfrm>
            <a:off x="971550" y="2556932"/>
            <a:ext cx="7200897" cy="3318936"/>
          </a:xfrm>
        </p:spPr>
        <p:txBody>
          <a:bodyPr>
            <a:normAutofit/>
          </a:bodyPr>
          <a:lstStyle/>
          <a:p>
            <a:pPr marL="0" indent="0">
              <a:buNone/>
            </a:pPr>
            <a:r>
              <a:rPr lang="en-US" b="1" baseline="30000">
                <a:solidFill>
                  <a:srgbClr val="FFFFFF"/>
                </a:solidFill>
                <a:effectLst/>
                <a:latin typeface="system-ui"/>
              </a:rPr>
              <a:t>19 </a:t>
            </a:r>
            <a:r>
              <a:rPr lang="en-US">
                <a:solidFill>
                  <a:srgbClr val="FFFFFF"/>
                </a:solidFill>
              </a:rPr>
              <a:t>My fruit is better than fine gold;</a:t>
            </a:r>
            <a:br>
              <a:rPr lang="en-US">
                <a:solidFill>
                  <a:srgbClr val="FFFFFF"/>
                </a:solidFill>
              </a:rPr>
            </a:br>
            <a:r>
              <a:rPr lang="en-US">
                <a:solidFill>
                  <a:srgbClr val="FFFFFF"/>
                </a:solidFill>
                <a:effectLst/>
                <a:latin typeface="Courier New" panose="02070309020205020404" pitchFamily="49" charset="0"/>
              </a:rPr>
              <a:t>    </a:t>
            </a:r>
            <a:r>
              <a:rPr lang="en-US">
                <a:solidFill>
                  <a:srgbClr val="FFFFFF"/>
                </a:solidFill>
                <a:effectLst/>
              </a:rPr>
              <a:t>what I yield surpasses choice silver.</a:t>
            </a:r>
            <a:br>
              <a:rPr lang="en-US">
                <a:solidFill>
                  <a:srgbClr val="FFFFFF"/>
                </a:solidFill>
                <a:effectLst/>
              </a:rPr>
            </a:br>
            <a:r>
              <a:rPr lang="en-US" b="1" baseline="30000">
                <a:solidFill>
                  <a:srgbClr val="FFFFFF"/>
                </a:solidFill>
                <a:effectLst/>
                <a:latin typeface="system-ui"/>
              </a:rPr>
              <a:t>20 </a:t>
            </a:r>
            <a:r>
              <a:rPr lang="en-US">
                <a:solidFill>
                  <a:srgbClr val="FFFFFF"/>
                </a:solidFill>
                <a:effectLst/>
              </a:rPr>
              <a:t>I walk in the way of righteousness,</a:t>
            </a:r>
            <a:br>
              <a:rPr lang="en-US">
                <a:solidFill>
                  <a:srgbClr val="FFFFFF"/>
                </a:solidFill>
                <a:effectLst/>
              </a:rPr>
            </a:br>
            <a:r>
              <a:rPr lang="en-US">
                <a:solidFill>
                  <a:srgbClr val="FFFFFF"/>
                </a:solidFill>
                <a:effectLst/>
                <a:latin typeface="Courier New" panose="02070309020205020404" pitchFamily="49" charset="0"/>
              </a:rPr>
              <a:t>    </a:t>
            </a:r>
            <a:r>
              <a:rPr lang="en-US">
                <a:solidFill>
                  <a:srgbClr val="FFFFFF"/>
                </a:solidFill>
                <a:effectLst/>
              </a:rPr>
              <a:t>along the paths of justice,</a:t>
            </a:r>
            <a:br>
              <a:rPr lang="en-US">
                <a:solidFill>
                  <a:srgbClr val="FFFFFF"/>
                </a:solidFill>
                <a:effectLst/>
              </a:rPr>
            </a:br>
            <a:r>
              <a:rPr lang="en-US" b="1" baseline="30000">
                <a:solidFill>
                  <a:srgbClr val="FFFFFF"/>
                </a:solidFill>
                <a:effectLst/>
                <a:latin typeface="system-ui"/>
              </a:rPr>
              <a:t>21 </a:t>
            </a:r>
            <a:r>
              <a:rPr lang="en-US">
                <a:solidFill>
                  <a:srgbClr val="FFFFFF"/>
                </a:solidFill>
                <a:effectLst/>
              </a:rPr>
              <a:t>bestowing a rich inheritance on those who love me</a:t>
            </a:r>
            <a:br>
              <a:rPr lang="en-US">
                <a:solidFill>
                  <a:srgbClr val="FFFFFF"/>
                </a:solidFill>
                <a:effectLst/>
              </a:rPr>
            </a:br>
            <a:r>
              <a:rPr lang="en-US">
                <a:solidFill>
                  <a:srgbClr val="FFFFFF"/>
                </a:solidFill>
                <a:effectLst/>
                <a:latin typeface="Courier New" panose="02070309020205020404" pitchFamily="49" charset="0"/>
              </a:rPr>
              <a:t>    </a:t>
            </a:r>
            <a:r>
              <a:rPr lang="en-US">
                <a:solidFill>
                  <a:srgbClr val="FFFFFF"/>
                </a:solidFill>
                <a:effectLst/>
              </a:rPr>
              <a:t>and making their treasuries full.</a:t>
            </a:r>
            <a:endParaRPr lang="en-US" i="1">
              <a:solidFill>
                <a:srgbClr val="FFFFFF"/>
              </a:solidFill>
            </a:endParaRPr>
          </a:p>
        </p:txBody>
      </p:sp>
    </p:spTree>
    <p:extLst>
      <p:ext uri="{BB962C8B-B14F-4D97-AF65-F5344CB8AC3E}">
        <p14:creationId xmlns:p14="http://schemas.microsoft.com/office/powerpoint/2010/main" val="83335742"/>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691439-19BB-5D61-85B4-1F4AB8A4881A}"/>
              </a:ext>
            </a:extLst>
          </p:cNvPr>
          <p:cNvSpPr txBox="1"/>
          <p:nvPr/>
        </p:nvSpPr>
        <p:spPr>
          <a:xfrm>
            <a:off x="755374" y="490329"/>
            <a:ext cx="7500730" cy="5847755"/>
          </a:xfrm>
          <a:prstGeom prst="rect">
            <a:avLst/>
          </a:prstGeom>
          <a:noFill/>
        </p:spPr>
        <p:txBody>
          <a:bodyPr wrap="square">
            <a:spAutoFit/>
          </a:bodyPr>
          <a:lstStyle/>
          <a:p>
            <a:pPr algn="l"/>
            <a:r>
              <a:rPr lang="en-US" sz="2200" b="1" i="0" u="none" strike="noStrike" dirty="0">
                <a:solidFill>
                  <a:srgbClr val="000000"/>
                </a:solidFill>
                <a:effectLst/>
                <a:latin typeface="Times New Roman" panose="02020603050405020304" pitchFamily="18" charset="0"/>
              </a:rPr>
              <a:t>1 Thessalonians 2:1-8</a:t>
            </a:r>
          </a:p>
          <a:p>
            <a:pPr algn="l"/>
            <a:r>
              <a:rPr lang="en-US" sz="2200" b="0" i="0" u="none" strike="noStrike" dirty="0">
                <a:solidFill>
                  <a:srgbClr val="000000"/>
                </a:solidFill>
                <a:effectLst/>
                <a:latin typeface="Times New Roman" panose="02020603050405020304" pitchFamily="18" charset="0"/>
              </a:rPr>
              <a:t>You yourselves know, brothers and sisters, that our coming to you was not in vain, but though we had already suffered and been shamefully mistreated at Philippi, as you know, we had courage in our God to declare to you the gospel of God, despite great opposition. For our appeal does not spring from deceit or impure motives or trickery, but just as we have been approved by God to be entrusted with the message of the gospel, even so we speak, not to please mortals, but to please God who tests our hearts. As you know and as God is our witness, we never came with words of flattery or with a pretext for greed; nor did we seek praise from mortals, whether from you or from others, though we might have made demands as apostles of Christ. But we were gentle among you, like a nurse tenderly caring for her own children. So deeply do we care for you that we are determined to share with you not only the gospel of God but also our own selves, because you have become very dear to us.</a:t>
            </a:r>
          </a:p>
        </p:txBody>
      </p:sp>
    </p:spTree>
    <p:extLst>
      <p:ext uri="{BB962C8B-B14F-4D97-AF65-F5344CB8AC3E}">
        <p14:creationId xmlns:p14="http://schemas.microsoft.com/office/powerpoint/2010/main" val="767978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4707075-25D1-495F-9D67-1D706D7A76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17540CD5-A20B-4B7C-822A-C9C9A7245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4603" y="496088"/>
            <a:ext cx="2867411" cy="5883295"/>
          </a:xfrm>
          <a:prstGeom prst="rect">
            <a:avLst/>
          </a:prstGeom>
          <a:blipFill dpi="0" rotWithShape="1">
            <a:blip r:embed="rId3"/>
            <a:srcRect/>
            <a:tile tx="0" ty="0" sx="100000" sy="100000" flip="none" algn="tl"/>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4858C6-BECB-8A9E-89D6-B4FE702C2FD4}"/>
              </a:ext>
            </a:extLst>
          </p:cNvPr>
          <p:cNvSpPr>
            <a:spLocks noGrp="1"/>
          </p:cNvSpPr>
          <p:nvPr>
            <p:ph type="title"/>
          </p:nvPr>
        </p:nvSpPr>
        <p:spPr>
          <a:xfrm>
            <a:off x="791699" y="1055077"/>
            <a:ext cx="1899682" cy="4794578"/>
          </a:xfrm>
        </p:spPr>
        <p:txBody>
          <a:bodyPr>
            <a:normAutofit/>
          </a:bodyPr>
          <a:lstStyle/>
          <a:p>
            <a:r>
              <a:rPr lang="en-US" sz="3400" dirty="0">
                <a:solidFill>
                  <a:srgbClr val="262626"/>
                </a:solidFill>
              </a:rPr>
              <a:t>Spreading Change</a:t>
            </a:r>
          </a:p>
        </p:txBody>
      </p:sp>
      <p:sp useBgFill="1">
        <p:nvSpPr>
          <p:cNvPr id="24" name="Rectangle 23">
            <a:extLst>
              <a:ext uri="{FF2B5EF4-FFF2-40B4-BE49-F238E27FC236}">
                <a16:creationId xmlns:a16="http://schemas.microsoft.com/office/drawing/2014/main" id="{65A3E01E-7BC8-4D86-8005-AB7C3F960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9039" y="-2"/>
            <a:ext cx="5654961"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5" name="Content Placeholder 2">
            <a:extLst>
              <a:ext uri="{FF2B5EF4-FFF2-40B4-BE49-F238E27FC236}">
                <a16:creationId xmlns:a16="http://schemas.microsoft.com/office/drawing/2014/main" id="{18292569-7055-E45B-774B-9738AA16DDF9}"/>
              </a:ext>
            </a:extLst>
          </p:cNvPr>
          <p:cNvGraphicFramePr>
            <a:graphicFrameLocks noGrp="1"/>
          </p:cNvGraphicFramePr>
          <p:nvPr>
            <p:ph idx="1"/>
            <p:extLst>
              <p:ext uri="{D42A27DB-BD31-4B8C-83A1-F6EECF244321}">
                <p14:modId xmlns:p14="http://schemas.microsoft.com/office/powerpoint/2010/main" val="949227904"/>
              </p:ext>
            </p:extLst>
          </p:nvPr>
        </p:nvGraphicFramePr>
        <p:xfrm>
          <a:off x="4102554" y="804670"/>
          <a:ext cx="4435656" cy="52486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48100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D6F02CBD-F704-4F96-A676-DBE7D3634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67" name="Rectangle 66">
            <a:extLst>
              <a:ext uri="{FF2B5EF4-FFF2-40B4-BE49-F238E27FC236}">
                <a16:creationId xmlns:a16="http://schemas.microsoft.com/office/drawing/2014/main" id="{A4A4C73E-C9B6-42DC-9940-0AB709698D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descr="Colourful houses">
            <a:extLst>
              <a:ext uri="{FF2B5EF4-FFF2-40B4-BE49-F238E27FC236}">
                <a16:creationId xmlns:a16="http://schemas.microsoft.com/office/drawing/2014/main" id="{EAF31DEA-561D-21A1-B52D-091CB4DCC0C6}"/>
              </a:ext>
            </a:extLst>
          </p:cNvPr>
          <p:cNvPicPr>
            <a:picLocks noChangeAspect="1"/>
          </p:cNvPicPr>
          <p:nvPr/>
        </p:nvPicPr>
        <p:blipFill rotWithShape="1">
          <a:blip r:embed="rId4">
            <a:alphaModFix amt="75000"/>
          </a:blip>
          <a:srcRect l="1487" r="7179" b="-1"/>
          <a:stretch/>
        </p:blipFill>
        <p:spPr>
          <a:xfrm>
            <a:off x="20" y="10"/>
            <a:ext cx="9143980" cy="6857990"/>
          </a:xfrm>
          <a:prstGeom prst="rect">
            <a:avLst/>
          </a:prstGeom>
        </p:spPr>
      </p:pic>
      <p:pic>
        <p:nvPicPr>
          <p:cNvPr id="69" name="Picture 68">
            <a:extLst>
              <a:ext uri="{FF2B5EF4-FFF2-40B4-BE49-F238E27FC236}">
                <a16:creationId xmlns:a16="http://schemas.microsoft.com/office/drawing/2014/main" id="{4F9ABC8E-4FD7-44F4-AEEB-B567C5FE5B4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1786"/>
            <a:ext cx="9141618" cy="6856214"/>
          </a:xfrm>
          <a:prstGeom prst="rect">
            <a:avLst/>
          </a:prstGeom>
        </p:spPr>
      </p:pic>
      <p:sp>
        <p:nvSpPr>
          <p:cNvPr id="2" name="Title 1">
            <a:extLst>
              <a:ext uri="{FF2B5EF4-FFF2-40B4-BE49-F238E27FC236}">
                <a16:creationId xmlns:a16="http://schemas.microsoft.com/office/drawing/2014/main" id="{F0DE2F67-037D-0E7A-F973-71413EAB9FB6}"/>
              </a:ext>
            </a:extLst>
          </p:cNvPr>
          <p:cNvSpPr>
            <a:spLocks noGrp="1"/>
          </p:cNvSpPr>
          <p:nvPr>
            <p:ph type="title"/>
          </p:nvPr>
        </p:nvSpPr>
        <p:spPr>
          <a:xfrm>
            <a:off x="971551" y="982132"/>
            <a:ext cx="7200897" cy="1303867"/>
          </a:xfrm>
        </p:spPr>
        <p:txBody>
          <a:bodyPr>
            <a:normAutofit/>
          </a:bodyPr>
          <a:lstStyle/>
          <a:p>
            <a:r>
              <a:rPr lang="en-US" dirty="0"/>
              <a:t>Cities like Thessalonica</a:t>
            </a:r>
          </a:p>
        </p:txBody>
      </p:sp>
      <p:cxnSp>
        <p:nvCxnSpPr>
          <p:cNvPr id="71" name="Straight Connector 70">
            <a:extLst>
              <a:ext uri="{FF2B5EF4-FFF2-40B4-BE49-F238E27FC236}">
                <a16:creationId xmlns:a16="http://schemas.microsoft.com/office/drawing/2014/main" id="{ACE695B2-52FF-418E-A197-CE91A4DF66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85068632-D2A2-B718-CB3F-0CC49AFDF474}"/>
              </a:ext>
            </a:extLst>
          </p:cNvPr>
          <p:cNvSpPr>
            <a:spLocks noGrp="1"/>
          </p:cNvSpPr>
          <p:nvPr>
            <p:ph idx="1"/>
          </p:nvPr>
        </p:nvSpPr>
        <p:spPr>
          <a:xfrm>
            <a:off x="971550" y="2556932"/>
            <a:ext cx="7200897" cy="3318936"/>
          </a:xfrm>
        </p:spPr>
        <p:txBody>
          <a:bodyPr>
            <a:normAutofit/>
          </a:bodyPr>
          <a:lstStyle/>
          <a:p>
            <a:r>
              <a:rPr lang="en-US" dirty="0"/>
              <a:t>Difficulties</a:t>
            </a:r>
          </a:p>
          <a:p>
            <a:pPr lvl="1"/>
            <a:r>
              <a:rPr lang="en-US" dirty="0"/>
              <a:t>Isolated and independent </a:t>
            </a:r>
          </a:p>
          <a:p>
            <a:pPr lvl="1"/>
            <a:r>
              <a:rPr lang="en-US" dirty="0"/>
              <a:t>Sought status among other Greek cities – not likely to just adopt the latest craze because other places do</a:t>
            </a:r>
          </a:p>
          <a:p>
            <a:pPr lvl="1"/>
            <a:r>
              <a:rPr lang="en-US" dirty="0"/>
              <a:t>Message of the gospel would not have resonated with individuals in the cities because they might be considered weak and foolish by accepting this crazy story about Jesus</a:t>
            </a:r>
          </a:p>
        </p:txBody>
      </p:sp>
    </p:spTree>
    <p:extLst>
      <p:ext uri="{BB962C8B-B14F-4D97-AF65-F5344CB8AC3E}">
        <p14:creationId xmlns:p14="http://schemas.microsoft.com/office/powerpoint/2010/main" val="1544153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16" name="Picture 15" descr="A person's hand with illuminated lights">
            <a:extLst>
              <a:ext uri="{FF2B5EF4-FFF2-40B4-BE49-F238E27FC236}">
                <a16:creationId xmlns:a16="http://schemas.microsoft.com/office/drawing/2014/main" id="{14DDC867-49B5-6D9B-C9DB-9AC8253CFC3F}"/>
              </a:ext>
            </a:extLst>
          </p:cNvPr>
          <p:cNvPicPr>
            <a:picLocks noChangeAspect="1"/>
          </p:cNvPicPr>
          <p:nvPr/>
        </p:nvPicPr>
        <p:blipFill rotWithShape="1">
          <a:blip r:embed="rId4">
            <a:alphaModFix amt="75000"/>
          </a:blip>
          <a:srcRect l="10297" r="701" b="-1"/>
          <a:stretch/>
        </p:blipFill>
        <p:spPr>
          <a:xfrm>
            <a:off x="-1191" y="10"/>
            <a:ext cx="9144000" cy="6857990"/>
          </a:xfrm>
          <a:prstGeom prst="rect">
            <a:avLst/>
          </a:prstGeom>
        </p:spPr>
      </p:pic>
      <p:sp>
        <p:nvSpPr>
          <p:cNvPr id="38" name="Freeform 16">
            <a:extLst>
              <a:ext uri="{FF2B5EF4-FFF2-40B4-BE49-F238E27FC236}">
                <a16:creationId xmlns:a16="http://schemas.microsoft.com/office/drawing/2014/main" id="{9F199BD9-9CC4-4B0F-9620-74BCAFC9F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518" y="486459"/>
            <a:ext cx="8420581" cy="5883295"/>
          </a:xfrm>
          <a:custGeom>
            <a:avLst/>
            <a:gdLst>
              <a:gd name="connsiteX0" fmla="*/ 11005446 w 11227442"/>
              <a:gd name="connsiteY0" fmla="*/ 5592355 h 5883295"/>
              <a:gd name="connsiteX1" fmla="*/ 10923594 w 11227442"/>
              <a:gd name="connsiteY1" fmla="*/ 5674207 h 5883295"/>
              <a:gd name="connsiteX2" fmla="*/ 11005446 w 11227442"/>
              <a:gd name="connsiteY2" fmla="*/ 5756059 h 5883295"/>
              <a:gd name="connsiteX3" fmla="*/ 11087298 w 11227442"/>
              <a:gd name="connsiteY3" fmla="*/ 5674207 h 5883295"/>
              <a:gd name="connsiteX4" fmla="*/ 11005446 w 11227442"/>
              <a:gd name="connsiteY4" fmla="*/ 5592355 h 5883295"/>
              <a:gd name="connsiteX5" fmla="*/ 211551 w 11227442"/>
              <a:gd name="connsiteY5" fmla="*/ 5592355 h 5883295"/>
              <a:gd name="connsiteX6" fmla="*/ 129698 w 11227442"/>
              <a:gd name="connsiteY6" fmla="*/ 5674207 h 5883295"/>
              <a:gd name="connsiteX7" fmla="*/ 211551 w 11227442"/>
              <a:gd name="connsiteY7" fmla="*/ 5756059 h 5883295"/>
              <a:gd name="connsiteX8" fmla="*/ 293402 w 11227442"/>
              <a:gd name="connsiteY8" fmla="*/ 5674207 h 5883295"/>
              <a:gd name="connsiteX9" fmla="*/ 211551 w 11227442"/>
              <a:gd name="connsiteY9" fmla="*/ 5592355 h 5883295"/>
              <a:gd name="connsiteX10" fmla="*/ 211551 w 11227442"/>
              <a:gd name="connsiteY10" fmla="*/ 128350 h 5883295"/>
              <a:gd name="connsiteX11" fmla="*/ 138754 w 11227442"/>
              <a:gd name="connsiteY11" fmla="*/ 201147 h 5883295"/>
              <a:gd name="connsiteX12" fmla="*/ 211551 w 11227442"/>
              <a:gd name="connsiteY12" fmla="*/ 273944 h 5883295"/>
              <a:gd name="connsiteX13" fmla="*/ 284348 w 11227442"/>
              <a:gd name="connsiteY13" fmla="*/ 201147 h 5883295"/>
              <a:gd name="connsiteX14" fmla="*/ 211551 w 11227442"/>
              <a:gd name="connsiteY14" fmla="*/ 128350 h 5883295"/>
              <a:gd name="connsiteX15" fmla="*/ 11005446 w 11227442"/>
              <a:gd name="connsiteY15" fmla="*/ 110367 h 5883295"/>
              <a:gd name="connsiteX16" fmla="*/ 10923594 w 11227442"/>
              <a:gd name="connsiteY16" fmla="*/ 192219 h 5883295"/>
              <a:gd name="connsiteX17" fmla="*/ 11005446 w 11227442"/>
              <a:gd name="connsiteY17" fmla="*/ 274071 h 5883295"/>
              <a:gd name="connsiteX18" fmla="*/ 11087298 w 11227442"/>
              <a:gd name="connsiteY18" fmla="*/ 192219 h 5883295"/>
              <a:gd name="connsiteX19" fmla="*/ 11005446 w 11227442"/>
              <a:gd name="connsiteY19" fmla="*/ 110367 h 5883295"/>
              <a:gd name="connsiteX20" fmla="*/ 0 w 11227442"/>
              <a:gd name="connsiteY20" fmla="*/ 0 h 5883295"/>
              <a:gd name="connsiteX21" fmla="*/ 11227442 w 11227442"/>
              <a:gd name="connsiteY21" fmla="*/ 0 h 5883295"/>
              <a:gd name="connsiteX22" fmla="*/ 11227442 w 11227442"/>
              <a:gd name="connsiteY22" fmla="*/ 5883295 h 5883295"/>
              <a:gd name="connsiteX23" fmla="*/ 0 w 11227442"/>
              <a:gd name="connsiteY23" fmla="*/ 5883295 h 5883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27442" h="5883295">
                <a:moveTo>
                  <a:pt x="11005446" y="5592355"/>
                </a:moveTo>
                <a:cubicBezTo>
                  <a:pt x="10960240" y="5592355"/>
                  <a:pt x="10923594" y="5629001"/>
                  <a:pt x="10923594" y="5674207"/>
                </a:cubicBezTo>
                <a:cubicBezTo>
                  <a:pt x="10923594" y="5719413"/>
                  <a:pt x="10960240" y="5756059"/>
                  <a:pt x="11005446" y="5756059"/>
                </a:cubicBezTo>
                <a:cubicBezTo>
                  <a:pt x="11050652" y="5756059"/>
                  <a:pt x="11087298" y="5719413"/>
                  <a:pt x="11087298" y="5674207"/>
                </a:cubicBezTo>
                <a:cubicBezTo>
                  <a:pt x="11087298" y="5629001"/>
                  <a:pt x="11050652" y="5592355"/>
                  <a:pt x="11005446" y="5592355"/>
                </a:cubicBezTo>
                <a:close/>
                <a:moveTo>
                  <a:pt x="211551" y="5592355"/>
                </a:moveTo>
                <a:cubicBezTo>
                  <a:pt x="166344" y="5592355"/>
                  <a:pt x="129698" y="5629001"/>
                  <a:pt x="129698" y="5674207"/>
                </a:cubicBezTo>
                <a:cubicBezTo>
                  <a:pt x="129698" y="5719413"/>
                  <a:pt x="166344" y="5756059"/>
                  <a:pt x="211551" y="5756059"/>
                </a:cubicBezTo>
                <a:cubicBezTo>
                  <a:pt x="256756" y="5756059"/>
                  <a:pt x="293402" y="5719413"/>
                  <a:pt x="293402" y="5674207"/>
                </a:cubicBezTo>
                <a:cubicBezTo>
                  <a:pt x="293402" y="5629001"/>
                  <a:pt x="256756" y="5592355"/>
                  <a:pt x="211551" y="5592355"/>
                </a:cubicBezTo>
                <a:close/>
                <a:moveTo>
                  <a:pt x="211551" y="128350"/>
                </a:moveTo>
                <a:cubicBezTo>
                  <a:pt x="171346" y="128350"/>
                  <a:pt x="138754" y="160942"/>
                  <a:pt x="138754" y="201147"/>
                </a:cubicBezTo>
                <a:cubicBezTo>
                  <a:pt x="138754" y="241352"/>
                  <a:pt x="171346" y="273944"/>
                  <a:pt x="211551" y="273944"/>
                </a:cubicBezTo>
                <a:cubicBezTo>
                  <a:pt x="251756" y="273944"/>
                  <a:pt x="284348" y="241352"/>
                  <a:pt x="284348" y="201147"/>
                </a:cubicBezTo>
                <a:cubicBezTo>
                  <a:pt x="284348" y="160942"/>
                  <a:pt x="251756" y="128350"/>
                  <a:pt x="211551" y="128350"/>
                </a:cubicBezTo>
                <a:close/>
                <a:moveTo>
                  <a:pt x="11005446" y="110367"/>
                </a:moveTo>
                <a:cubicBezTo>
                  <a:pt x="10960240" y="110367"/>
                  <a:pt x="10923594" y="147013"/>
                  <a:pt x="10923594" y="192219"/>
                </a:cubicBezTo>
                <a:cubicBezTo>
                  <a:pt x="10923594" y="237425"/>
                  <a:pt x="10960240" y="274071"/>
                  <a:pt x="11005446" y="274071"/>
                </a:cubicBezTo>
                <a:cubicBezTo>
                  <a:pt x="11050652" y="274071"/>
                  <a:pt x="11087298" y="237425"/>
                  <a:pt x="11087298" y="192219"/>
                </a:cubicBezTo>
                <a:cubicBezTo>
                  <a:pt x="11087298" y="147013"/>
                  <a:pt x="11050652" y="110367"/>
                  <a:pt x="11005446" y="110367"/>
                </a:cubicBezTo>
                <a:close/>
                <a:moveTo>
                  <a:pt x="0" y="0"/>
                </a:moveTo>
                <a:lnTo>
                  <a:pt x="11227442" y="0"/>
                </a:lnTo>
                <a:lnTo>
                  <a:pt x="11227442" y="5883295"/>
                </a:lnTo>
                <a:lnTo>
                  <a:pt x="0" y="5883295"/>
                </a:lnTo>
                <a:close/>
              </a:path>
            </a:pathLst>
          </a:custGeom>
          <a:blipFill dpi="0" rotWithShape="1">
            <a:blip r:embed="rId5">
              <a:alphaModFix amt="86000"/>
              <a:duotone>
                <a:schemeClr val="bg2">
                  <a:shade val="45000"/>
                  <a:satMod val="135000"/>
                </a:schemeClr>
                <a:prstClr val="white"/>
              </a:duotone>
            </a:blip>
            <a:srcRect/>
            <a:tile tx="0" ty="0" sx="90000" sy="100000" flip="none" algn="ctr"/>
          </a:blipFill>
          <a:ln w="6350">
            <a:gradFill>
              <a:gsLst>
                <a:gs pos="0">
                  <a:schemeClr val="bg1">
                    <a:alpha val="55000"/>
                  </a:schemeClr>
                </a:gs>
                <a:gs pos="74000">
                  <a:schemeClr val="bg1">
                    <a:alpha val="40000"/>
                  </a:schemeClr>
                </a:gs>
                <a:gs pos="82000">
                  <a:schemeClr val="bg1">
                    <a:alpha val="88000"/>
                  </a:schemeClr>
                </a:gs>
                <a:gs pos="100000">
                  <a:schemeClr val="bg1">
                    <a:alpha val="0"/>
                  </a:schemeClr>
                </a:gs>
              </a:gsLst>
              <a:lin ang="5400000" scaled="1"/>
            </a:gradFill>
          </a:ln>
          <a:effectLst>
            <a:outerShdw blurRad="114300" dist="127000" dir="5400000" sx="99000" sy="99000" algn="t" rotWithShape="0">
              <a:prstClr val="black">
                <a:alpha val="40000"/>
              </a:prstClr>
            </a:outerShdw>
          </a:effectLst>
          <a:scene3d>
            <a:camera prst="orthographicFront"/>
            <a:lightRig rig="twoPt" dir="t"/>
          </a:scene3d>
          <a:sp3d>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0" name="Group 39">
            <a:extLst>
              <a:ext uri="{FF2B5EF4-FFF2-40B4-BE49-F238E27FC236}">
                <a16:creationId xmlns:a16="http://schemas.microsoft.com/office/drawing/2014/main" id="{5F79AD72-D7F9-447F-8319-0CD06D3937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6597" y="564162"/>
            <a:ext cx="8280588" cy="5728876"/>
            <a:chOff x="568797" y="564162"/>
            <a:chExt cx="11040784" cy="5728876"/>
          </a:xfrm>
        </p:grpSpPr>
        <p:sp>
          <p:nvSpPr>
            <p:cNvPr id="41" name="Donut 20">
              <a:extLst>
                <a:ext uri="{FF2B5EF4-FFF2-40B4-BE49-F238E27FC236}">
                  <a16:creationId xmlns:a16="http://schemas.microsoft.com/office/drawing/2014/main" id="{CBD35041-A658-481E-9DE1-81F9647B83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8797" y="564162"/>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2" name="Donut 26">
              <a:extLst>
                <a:ext uri="{FF2B5EF4-FFF2-40B4-BE49-F238E27FC236}">
                  <a16:creationId xmlns:a16="http://schemas.microsoft.com/office/drawing/2014/main" id="{29E65BD7-9348-48B1-9F61-5FE048F43C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2693" y="564162"/>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 name="Donut 27">
              <a:extLst>
                <a:ext uri="{FF2B5EF4-FFF2-40B4-BE49-F238E27FC236}">
                  <a16:creationId xmlns:a16="http://schemas.microsoft.com/office/drawing/2014/main" id="{9A22153D-C655-4F9A-84E6-042F3CF3DF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8797" y="6046150"/>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 name="Donut 28">
              <a:extLst>
                <a:ext uri="{FF2B5EF4-FFF2-40B4-BE49-F238E27FC236}">
                  <a16:creationId xmlns:a16="http://schemas.microsoft.com/office/drawing/2014/main" id="{A51A1B2A-98EF-44B2-8DB4-E39FDF2FEE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2693" y="6046150"/>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C69DA30F-2292-51C7-1005-8B61560F9F09}"/>
              </a:ext>
            </a:extLst>
          </p:cNvPr>
          <p:cNvSpPr>
            <a:spLocks noGrp="1"/>
          </p:cNvSpPr>
          <p:nvPr>
            <p:ph type="title"/>
          </p:nvPr>
        </p:nvSpPr>
        <p:spPr>
          <a:xfrm>
            <a:off x="971551" y="982132"/>
            <a:ext cx="7200897" cy="1303867"/>
          </a:xfrm>
        </p:spPr>
        <p:txBody>
          <a:bodyPr>
            <a:normAutofit/>
          </a:bodyPr>
          <a:lstStyle/>
          <a:p>
            <a:r>
              <a:rPr lang="en-US" dirty="0"/>
              <a:t>I Thessalonians 2: 1-8</a:t>
            </a:r>
          </a:p>
        </p:txBody>
      </p:sp>
      <p:cxnSp>
        <p:nvCxnSpPr>
          <p:cNvPr id="46" name="Straight Connector 45">
            <a:extLst>
              <a:ext uri="{FF2B5EF4-FFF2-40B4-BE49-F238E27FC236}">
                <a16:creationId xmlns:a16="http://schemas.microsoft.com/office/drawing/2014/main" id="{10747161-D3DE-4C9A-B2B1-642EF72857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63586370-8AB7-65D9-C8A4-AAFC2D784B26}"/>
              </a:ext>
            </a:extLst>
          </p:cNvPr>
          <p:cNvSpPr>
            <a:spLocks noGrp="1"/>
          </p:cNvSpPr>
          <p:nvPr>
            <p:ph idx="1"/>
          </p:nvPr>
        </p:nvSpPr>
        <p:spPr>
          <a:xfrm>
            <a:off x="971550" y="2556932"/>
            <a:ext cx="7200897" cy="3318936"/>
          </a:xfrm>
        </p:spPr>
        <p:txBody>
          <a:bodyPr>
            <a:normAutofit/>
          </a:bodyPr>
          <a:lstStyle/>
          <a:p>
            <a:r>
              <a:rPr lang="en-US" b="0" i="0" u="none" strike="noStrike" dirty="0">
                <a:effectLst/>
                <a:latin typeface="Times New Roman" panose="02020603050405020304" pitchFamily="18" charset="0"/>
              </a:rPr>
              <a:t>So deeply do we care for you that we are determined to share with you not only the gospel of God but also our own selves, because you have become very dear to us.</a:t>
            </a:r>
            <a:endParaRPr lang="en-US" dirty="0"/>
          </a:p>
        </p:txBody>
      </p:sp>
    </p:spTree>
    <p:extLst>
      <p:ext uri="{BB962C8B-B14F-4D97-AF65-F5344CB8AC3E}">
        <p14:creationId xmlns:p14="http://schemas.microsoft.com/office/powerpoint/2010/main" val="4246490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5FA5DA81-4C36-4310-92B7-8BB8D53BBCF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sp>
        <p:nvSpPr>
          <p:cNvPr id="2" name="Title 1">
            <a:extLst>
              <a:ext uri="{FF2B5EF4-FFF2-40B4-BE49-F238E27FC236}">
                <a16:creationId xmlns:a16="http://schemas.microsoft.com/office/drawing/2014/main" id="{2086B34D-B410-1E6C-27CC-1118EE2DD6CE}"/>
              </a:ext>
            </a:extLst>
          </p:cNvPr>
          <p:cNvSpPr>
            <a:spLocks noGrp="1"/>
          </p:cNvSpPr>
          <p:nvPr>
            <p:ph type="ctrTitle"/>
          </p:nvPr>
        </p:nvSpPr>
        <p:spPr>
          <a:xfrm>
            <a:off x="826964" y="4404852"/>
            <a:ext cx="7492258" cy="1054745"/>
          </a:xfrm>
        </p:spPr>
        <p:txBody>
          <a:bodyPr>
            <a:normAutofit/>
          </a:bodyPr>
          <a:lstStyle/>
          <a:p>
            <a:pPr>
              <a:lnSpc>
                <a:spcPct val="90000"/>
              </a:lnSpc>
            </a:pPr>
            <a:r>
              <a:rPr lang="en-US" sz="3700" dirty="0"/>
              <a:t>The Path and Journey to the Kingdom</a:t>
            </a:r>
          </a:p>
        </p:txBody>
      </p:sp>
      <p:sp>
        <p:nvSpPr>
          <p:cNvPr id="3" name="Subtitle 2">
            <a:extLst>
              <a:ext uri="{FF2B5EF4-FFF2-40B4-BE49-F238E27FC236}">
                <a16:creationId xmlns:a16="http://schemas.microsoft.com/office/drawing/2014/main" id="{30D35792-FA20-09DF-2DFD-A5FB0E65A871}"/>
              </a:ext>
            </a:extLst>
          </p:cNvPr>
          <p:cNvSpPr>
            <a:spLocks noGrp="1"/>
          </p:cNvSpPr>
          <p:nvPr>
            <p:ph type="subTitle" idx="1"/>
          </p:nvPr>
        </p:nvSpPr>
        <p:spPr>
          <a:xfrm>
            <a:off x="973836" y="5540582"/>
            <a:ext cx="7202795" cy="388793"/>
          </a:xfrm>
        </p:spPr>
        <p:txBody>
          <a:bodyPr>
            <a:normAutofit/>
          </a:bodyPr>
          <a:lstStyle/>
          <a:p>
            <a:pPr>
              <a:lnSpc>
                <a:spcPct val="90000"/>
              </a:lnSpc>
            </a:pPr>
            <a:r>
              <a:rPr lang="en-US" dirty="0"/>
              <a:t>How to Work Through the Resistance for Doing Good</a:t>
            </a:r>
          </a:p>
        </p:txBody>
      </p:sp>
      <p:sp>
        <p:nvSpPr>
          <p:cNvPr id="45" name="Rectangle 44">
            <a:extLst>
              <a:ext uri="{FF2B5EF4-FFF2-40B4-BE49-F238E27FC236}">
                <a16:creationId xmlns:a16="http://schemas.microsoft.com/office/drawing/2014/main" id="{0487C957-7FC7-4EA7-BDD6-7D6B357C92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3" y="1092200"/>
            <a:ext cx="7499739"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Graphic 30" descr="Hike">
            <a:extLst>
              <a:ext uri="{FF2B5EF4-FFF2-40B4-BE49-F238E27FC236}">
                <a16:creationId xmlns:a16="http://schemas.microsoft.com/office/drawing/2014/main" id="{161C3B49-8C86-A526-12B0-110BABD6EA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46448" y="1410207"/>
            <a:ext cx="2455875" cy="2455875"/>
          </a:xfrm>
          <a:prstGeom prst="rect">
            <a:avLst/>
          </a:prstGeom>
        </p:spPr>
      </p:pic>
      <p:cxnSp>
        <p:nvCxnSpPr>
          <p:cNvPr id="47" name="Straight Connector 46">
            <a:extLst>
              <a:ext uri="{FF2B5EF4-FFF2-40B4-BE49-F238E27FC236}">
                <a16:creationId xmlns:a16="http://schemas.microsoft.com/office/drawing/2014/main" id="{4C1B9DA3-CEAD-441F-B353-6446DF8FB3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3836" y="5501254"/>
            <a:ext cx="7202795"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479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5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D5E3CF8B-6090-4FFC-B9BE-6FF60AEE4B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cxnSp>
        <p:nvCxnSpPr>
          <p:cNvPr id="57" name="Straight Connector 56">
            <a:extLst>
              <a:ext uri="{FF2B5EF4-FFF2-40B4-BE49-F238E27FC236}">
                <a16:creationId xmlns:a16="http://schemas.microsoft.com/office/drawing/2014/main" id="{F444405B-FBD8-46A8-84D6-CE72780146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
        <p:nvSpPr>
          <p:cNvPr id="59" name="Rectangle 58">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4" descr="Close-up of knobs on amplifier">
            <a:extLst>
              <a:ext uri="{FF2B5EF4-FFF2-40B4-BE49-F238E27FC236}">
                <a16:creationId xmlns:a16="http://schemas.microsoft.com/office/drawing/2014/main" id="{FFDE0355-4847-9A28-CC38-424CAC814009}"/>
              </a:ext>
            </a:extLst>
          </p:cNvPr>
          <p:cNvPicPr>
            <a:picLocks noChangeAspect="1"/>
          </p:cNvPicPr>
          <p:nvPr/>
        </p:nvPicPr>
        <p:blipFill rotWithShape="1">
          <a:blip r:embed="rId5">
            <a:alphaModFix amt="50000"/>
          </a:blip>
          <a:srcRect l="11000" r="-1" b="-1"/>
          <a:stretch/>
        </p:blipFill>
        <p:spPr>
          <a:xfrm>
            <a:off x="-2362" y="10"/>
            <a:ext cx="9143980" cy="6857990"/>
          </a:xfrm>
          <a:prstGeom prst="rect">
            <a:avLst/>
          </a:prstGeom>
        </p:spPr>
      </p:pic>
      <p:sp>
        <p:nvSpPr>
          <p:cNvPr id="2" name="Title 1">
            <a:extLst>
              <a:ext uri="{FF2B5EF4-FFF2-40B4-BE49-F238E27FC236}">
                <a16:creationId xmlns:a16="http://schemas.microsoft.com/office/drawing/2014/main" id="{BA9D1CEC-9993-88CB-D04E-8B2673E7E125}"/>
              </a:ext>
            </a:extLst>
          </p:cNvPr>
          <p:cNvSpPr>
            <a:spLocks noGrp="1"/>
          </p:cNvSpPr>
          <p:nvPr>
            <p:ph type="title"/>
          </p:nvPr>
        </p:nvSpPr>
        <p:spPr>
          <a:xfrm>
            <a:off x="2019298" y="1871131"/>
            <a:ext cx="5111752" cy="1515533"/>
          </a:xfrm>
        </p:spPr>
        <p:txBody>
          <a:bodyPr vert="horz" lIns="91440" tIns="45720" rIns="91440" bIns="45720" rtlCol="0" anchor="b">
            <a:normAutofit/>
          </a:bodyPr>
          <a:lstStyle/>
          <a:p>
            <a:pPr>
              <a:lnSpc>
                <a:spcPct val="90000"/>
              </a:lnSpc>
            </a:pPr>
            <a:r>
              <a:rPr lang="en-US" sz="5000" dirty="0">
                <a:solidFill>
                  <a:srgbClr val="FFFFFF"/>
                </a:solidFill>
              </a:rPr>
              <a:t>Penny for Your Thoughts</a:t>
            </a:r>
          </a:p>
        </p:txBody>
      </p:sp>
      <p:sp>
        <p:nvSpPr>
          <p:cNvPr id="3" name="Content Placeholder 2">
            <a:extLst>
              <a:ext uri="{FF2B5EF4-FFF2-40B4-BE49-F238E27FC236}">
                <a16:creationId xmlns:a16="http://schemas.microsoft.com/office/drawing/2014/main" id="{C59C1EE7-68CC-DBBD-8D5B-B44B9C092EA7}"/>
              </a:ext>
            </a:extLst>
          </p:cNvPr>
          <p:cNvSpPr>
            <a:spLocks noGrp="1"/>
          </p:cNvSpPr>
          <p:nvPr>
            <p:ph idx="1"/>
          </p:nvPr>
        </p:nvSpPr>
        <p:spPr>
          <a:xfrm>
            <a:off x="2019298" y="3657597"/>
            <a:ext cx="5111752" cy="1320802"/>
          </a:xfrm>
        </p:spPr>
        <p:txBody>
          <a:bodyPr vert="horz" lIns="91440" tIns="45720" rIns="91440" bIns="45720" rtlCol="0" anchor="t">
            <a:normAutofit/>
          </a:bodyPr>
          <a:lstStyle/>
          <a:p>
            <a:pPr marL="0" indent="0" algn="ctr">
              <a:buNone/>
            </a:pPr>
            <a:r>
              <a:rPr lang="en-US" sz="2100" dirty="0">
                <a:solidFill>
                  <a:srgbClr val="FFFFFF"/>
                </a:solidFill>
              </a:rPr>
              <a:t>Radio Discussion about Reparations</a:t>
            </a:r>
          </a:p>
        </p:txBody>
      </p:sp>
      <p:cxnSp>
        <p:nvCxnSpPr>
          <p:cNvPr id="61" name="Straight Connector 60">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774949" y="3510608"/>
            <a:ext cx="384048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253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ity lights at night&#10;&#10;Description automatically generated">
            <a:extLst>
              <a:ext uri="{FF2B5EF4-FFF2-40B4-BE49-F238E27FC236}">
                <a16:creationId xmlns:a16="http://schemas.microsoft.com/office/drawing/2014/main" id="{D8699F9D-17C6-6AC1-1040-B7C5BABE82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spTree>
    <p:extLst>
      <p:ext uri="{BB962C8B-B14F-4D97-AF65-F5344CB8AC3E}">
        <p14:creationId xmlns:p14="http://schemas.microsoft.com/office/powerpoint/2010/main" val="1829071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28">
            <a:extLst>
              <a:ext uri="{FF2B5EF4-FFF2-40B4-BE49-F238E27FC236}">
                <a16:creationId xmlns:a16="http://schemas.microsoft.com/office/drawing/2014/main" id="{5EB8E3BF-F464-4900-8994-851061A9A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arge skydiving group mid-air">
            <a:extLst>
              <a:ext uri="{FF2B5EF4-FFF2-40B4-BE49-F238E27FC236}">
                <a16:creationId xmlns:a16="http://schemas.microsoft.com/office/drawing/2014/main" id="{BB4D659A-BB4A-5851-A1FD-ED0C9F6B8C54}"/>
              </a:ext>
            </a:extLst>
          </p:cNvPr>
          <p:cNvPicPr>
            <a:picLocks noChangeAspect="1"/>
          </p:cNvPicPr>
          <p:nvPr/>
        </p:nvPicPr>
        <p:blipFill rotWithShape="1">
          <a:blip r:embed="rId3">
            <a:alphaModFix amt="35000"/>
          </a:blip>
          <a:srcRect l="6334" r="4999"/>
          <a:stretch/>
        </p:blipFill>
        <p:spPr>
          <a:xfrm>
            <a:off x="20" y="10"/>
            <a:ext cx="9143980" cy="6857990"/>
          </a:xfrm>
          <a:prstGeom prst="rect">
            <a:avLst/>
          </a:prstGeom>
        </p:spPr>
      </p:pic>
      <p:sp>
        <p:nvSpPr>
          <p:cNvPr id="2" name="Title 1">
            <a:extLst>
              <a:ext uri="{FF2B5EF4-FFF2-40B4-BE49-F238E27FC236}">
                <a16:creationId xmlns:a16="http://schemas.microsoft.com/office/drawing/2014/main" id="{68C046FB-5FB3-9218-7457-4EB84F8ABA61}"/>
              </a:ext>
            </a:extLst>
          </p:cNvPr>
          <p:cNvSpPr>
            <a:spLocks noGrp="1"/>
          </p:cNvSpPr>
          <p:nvPr>
            <p:ph type="title"/>
          </p:nvPr>
        </p:nvSpPr>
        <p:spPr>
          <a:xfrm>
            <a:off x="971551" y="982132"/>
            <a:ext cx="7200897" cy="1303867"/>
          </a:xfrm>
        </p:spPr>
        <p:txBody>
          <a:bodyPr>
            <a:normAutofit/>
          </a:bodyPr>
          <a:lstStyle/>
          <a:p>
            <a:r>
              <a:rPr lang="en-US">
                <a:solidFill>
                  <a:srgbClr val="FFFFFF"/>
                </a:solidFill>
              </a:rPr>
              <a:t>Courage &amp; Boldness</a:t>
            </a:r>
          </a:p>
        </p:txBody>
      </p:sp>
      <p:cxnSp>
        <p:nvCxnSpPr>
          <p:cNvPr id="40" name="Straight Connector 30">
            <a:extLst>
              <a:ext uri="{FF2B5EF4-FFF2-40B4-BE49-F238E27FC236}">
                <a16:creationId xmlns:a16="http://schemas.microsoft.com/office/drawing/2014/main" id="{8E0602D6-3A81-42F8-AE67-1BAAFC967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00" y="2421466"/>
            <a:ext cx="6858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6ABA99C7-E291-9978-D30E-EA1DF91D5EA5}"/>
              </a:ext>
            </a:extLst>
          </p:cNvPr>
          <p:cNvSpPr>
            <a:spLocks noGrp="1"/>
          </p:cNvSpPr>
          <p:nvPr>
            <p:ph idx="1"/>
          </p:nvPr>
        </p:nvSpPr>
        <p:spPr>
          <a:xfrm>
            <a:off x="971550" y="2556932"/>
            <a:ext cx="7200897" cy="3318936"/>
          </a:xfrm>
        </p:spPr>
        <p:txBody>
          <a:bodyPr>
            <a:normAutofit/>
          </a:bodyPr>
          <a:lstStyle/>
          <a:p>
            <a:r>
              <a:rPr lang="en-US">
                <a:solidFill>
                  <a:srgbClr val="FFFFFF"/>
                </a:solidFill>
              </a:rPr>
              <a:t>Resistance is par for the course</a:t>
            </a:r>
          </a:p>
          <a:p>
            <a:r>
              <a:rPr lang="en-US">
                <a:solidFill>
                  <a:srgbClr val="FFFFFF"/>
                </a:solidFill>
              </a:rPr>
              <a:t>Most of us avoid conflict and feeling uncomfortable</a:t>
            </a:r>
          </a:p>
          <a:p>
            <a:r>
              <a:rPr lang="en-US">
                <a:solidFill>
                  <a:srgbClr val="FFFFFF"/>
                </a:solidFill>
              </a:rPr>
              <a:t> Going with the flow, not against the stream or against the grain seems easiest initially, but in the long-run, it can have greater consequences </a:t>
            </a:r>
          </a:p>
        </p:txBody>
      </p:sp>
    </p:spTree>
    <p:extLst>
      <p:ext uri="{BB962C8B-B14F-4D97-AF65-F5344CB8AC3E}">
        <p14:creationId xmlns:p14="http://schemas.microsoft.com/office/powerpoint/2010/main" val="344150750"/>
      </p:ext>
    </p:extLst>
  </p:cSld>
  <p:clrMapOvr>
    <a:overrideClrMapping bg1="dk1" tx1="lt1" bg2="dk2" tx2="lt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116536</TotalTime>
  <Words>2110</Words>
  <Application>Microsoft Macintosh PowerPoint</Application>
  <PresentationFormat>On-screen Show (4:3)</PresentationFormat>
  <Paragraphs>145</Paragraphs>
  <Slides>16</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Courier New</vt:lpstr>
      <vt:lpstr>Garamond</vt:lpstr>
      <vt:lpstr>system-ui</vt:lpstr>
      <vt:lpstr>Times New Roman</vt:lpstr>
      <vt:lpstr>Organic</vt:lpstr>
      <vt:lpstr>PowerPoint Presentation</vt:lpstr>
      <vt:lpstr>PowerPoint Presentation</vt:lpstr>
      <vt:lpstr>Spreading Change</vt:lpstr>
      <vt:lpstr>Cities like Thessalonica</vt:lpstr>
      <vt:lpstr>I Thessalonians 2: 1-8</vt:lpstr>
      <vt:lpstr>The Path and Journey to the Kingdom</vt:lpstr>
      <vt:lpstr>Penny for Your Thoughts</vt:lpstr>
      <vt:lpstr>PowerPoint Presentation</vt:lpstr>
      <vt:lpstr>Courage &amp; Boldness</vt:lpstr>
      <vt:lpstr>Moving Along the Path/Journey</vt:lpstr>
      <vt:lpstr>Check Your Motives</vt:lpstr>
      <vt:lpstr>PowerPoint Presentation</vt:lpstr>
      <vt:lpstr>Champaign County Christian Health Center</vt:lpstr>
      <vt:lpstr>Starts with Caring</vt:lpstr>
      <vt:lpstr>Ends with Hope</vt:lpstr>
      <vt:lpstr>Proverbs 8: 19-21</vt:lpstr>
    </vt:vector>
  </TitlesOfParts>
  <Company>Lewis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HELPING HELPS</dc:title>
  <dc:creator>Trask, Dr. Jeffrey T.</dc:creator>
  <cp:lastModifiedBy>Jeffrey Trask</cp:lastModifiedBy>
  <cp:revision>375</cp:revision>
  <cp:lastPrinted>2023-10-28T14:38:50Z</cp:lastPrinted>
  <dcterms:created xsi:type="dcterms:W3CDTF">2016-05-13T13:48:14Z</dcterms:created>
  <dcterms:modified xsi:type="dcterms:W3CDTF">2023-10-28T15:26:59Z</dcterms:modified>
</cp:coreProperties>
</file>