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notesMasterIdLst>
    <p:notesMasterId r:id="rId16"/>
  </p:notesMasterIdLst>
  <p:sldIdLst>
    <p:sldId id="631" r:id="rId2"/>
    <p:sldId id="636" r:id="rId3"/>
    <p:sldId id="615" r:id="rId4"/>
    <p:sldId id="639" r:id="rId5"/>
    <p:sldId id="635" r:id="rId6"/>
    <p:sldId id="637" r:id="rId7"/>
    <p:sldId id="638" r:id="rId8"/>
    <p:sldId id="640" r:id="rId9"/>
    <p:sldId id="641" r:id="rId10"/>
    <p:sldId id="624" r:id="rId11"/>
    <p:sldId id="628" r:id="rId12"/>
    <p:sldId id="643" r:id="rId13"/>
    <p:sldId id="644" r:id="rId14"/>
    <p:sldId id="642" r:id="rId15"/>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rey Trask" initials="JT" lastIdx="8" clrIdx="0">
    <p:extLst>
      <p:ext uri="{19B8F6BF-5375-455C-9EA6-DF929625EA0E}">
        <p15:presenceInfo xmlns:p15="http://schemas.microsoft.com/office/powerpoint/2012/main" userId="f21af94da9129c8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83" autoAdjust="0"/>
    <p:restoredTop sz="70136" autoAdjust="0"/>
  </p:normalViewPr>
  <p:slideViewPr>
    <p:cSldViewPr snapToGrid="0">
      <p:cViewPr varScale="1">
        <p:scale>
          <a:sx n="87" d="100"/>
          <a:sy n="87" d="100"/>
        </p:scale>
        <p:origin x="1488" y="200"/>
      </p:cViewPr>
      <p:guideLst/>
    </p:cSldViewPr>
  </p:slideViewPr>
  <p:notesTextViewPr>
    <p:cViewPr>
      <p:scale>
        <a:sx n="1" d="1"/>
        <a:sy n="1" d="1"/>
      </p:scale>
      <p:origin x="0" y="0"/>
    </p:cViewPr>
  </p:notesTextViewPr>
  <p:notesViewPr>
    <p:cSldViewPr snapToGrid="0">
      <p:cViewPr varScale="1">
        <p:scale>
          <a:sx n="42" d="100"/>
          <a:sy n="42" d="100"/>
        </p:scale>
        <p:origin x="2646" y="4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B1C576-9529-4961-A8E7-34163594E42E}"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371D9F24-C774-4114-9FB5-542708B6B466}">
      <dgm:prSet/>
      <dgm:spPr/>
      <dgm:t>
        <a:bodyPr/>
        <a:lstStyle/>
        <a:p>
          <a:pPr>
            <a:lnSpc>
              <a:spcPct val="100000"/>
            </a:lnSpc>
            <a:defRPr cap="all"/>
          </a:pPr>
          <a:r>
            <a:rPr lang="en-US" baseline="30000"/>
            <a:t>We have a clock</a:t>
          </a:r>
          <a:endParaRPr lang="en-US"/>
        </a:p>
      </dgm:t>
    </dgm:pt>
    <dgm:pt modelId="{32FB258B-9441-484B-8035-72BCE1CB31EC}" type="parTrans" cxnId="{37863AF1-B61C-4EE5-A138-9E76145382A6}">
      <dgm:prSet/>
      <dgm:spPr/>
      <dgm:t>
        <a:bodyPr/>
        <a:lstStyle/>
        <a:p>
          <a:endParaRPr lang="en-US"/>
        </a:p>
      </dgm:t>
    </dgm:pt>
    <dgm:pt modelId="{C30E1E2F-9D45-4F3D-9093-BC25C7C247C7}" type="sibTrans" cxnId="{37863AF1-B61C-4EE5-A138-9E76145382A6}">
      <dgm:prSet/>
      <dgm:spPr/>
      <dgm:t>
        <a:bodyPr/>
        <a:lstStyle/>
        <a:p>
          <a:endParaRPr lang="en-US"/>
        </a:p>
      </dgm:t>
    </dgm:pt>
    <dgm:pt modelId="{AFA68654-E8E9-4DFA-897F-53F366CE200E}">
      <dgm:prSet/>
      <dgm:spPr/>
      <dgm:t>
        <a:bodyPr/>
        <a:lstStyle/>
        <a:p>
          <a:pPr>
            <a:lnSpc>
              <a:spcPct val="100000"/>
            </a:lnSpc>
            <a:defRPr cap="all"/>
          </a:pPr>
          <a:r>
            <a:rPr lang="en-US" baseline="30000"/>
            <a:t>We have a goal</a:t>
          </a:r>
          <a:endParaRPr lang="en-US"/>
        </a:p>
      </dgm:t>
    </dgm:pt>
    <dgm:pt modelId="{CE9F98AF-FA8E-4F31-BD47-3DEA429B6EA3}" type="parTrans" cxnId="{94948CB8-A5BD-4FD7-896E-88583447D807}">
      <dgm:prSet/>
      <dgm:spPr/>
      <dgm:t>
        <a:bodyPr/>
        <a:lstStyle/>
        <a:p>
          <a:endParaRPr lang="en-US"/>
        </a:p>
      </dgm:t>
    </dgm:pt>
    <dgm:pt modelId="{0DE5AE86-6C13-4D6D-9BA3-114062243492}" type="sibTrans" cxnId="{94948CB8-A5BD-4FD7-896E-88583447D807}">
      <dgm:prSet/>
      <dgm:spPr/>
      <dgm:t>
        <a:bodyPr/>
        <a:lstStyle/>
        <a:p>
          <a:endParaRPr lang="en-US"/>
        </a:p>
      </dgm:t>
    </dgm:pt>
    <dgm:pt modelId="{124430DD-F9C1-4E19-A73F-DB4D8C79D16D}">
      <dgm:prSet/>
      <dgm:spPr/>
      <dgm:t>
        <a:bodyPr/>
        <a:lstStyle/>
        <a:p>
          <a:pPr>
            <a:lnSpc>
              <a:spcPct val="100000"/>
            </a:lnSpc>
            <a:defRPr cap="all"/>
          </a:pPr>
          <a:r>
            <a:rPr lang="en-US" baseline="30000"/>
            <a:t>We have obstacles along the way</a:t>
          </a:r>
          <a:endParaRPr lang="en-US"/>
        </a:p>
      </dgm:t>
    </dgm:pt>
    <dgm:pt modelId="{64822C60-7D2B-4FF5-ADF8-25A34A1D4BC6}" type="parTrans" cxnId="{18A62141-0FF8-4883-92CB-BCB6EB578034}">
      <dgm:prSet/>
      <dgm:spPr/>
      <dgm:t>
        <a:bodyPr/>
        <a:lstStyle/>
        <a:p>
          <a:endParaRPr lang="en-US"/>
        </a:p>
      </dgm:t>
    </dgm:pt>
    <dgm:pt modelId="{2261B7BC-7046-49FF-B60E-DDB21B15C238}" type="sibTrans" cxnId="{18A62141-0FF8-4883-92CB-BCB6EB578034}">
      <dgm:prSet/>
      <dgm:spPr/>
      <dgm:t>
        <a:bodyPr/>
        <a:lstStyle/>
        <a:p>
          <a:endParaRPr lang="en-US"/>
        </a:p>
      </dgm:t>
    </dgm:pt>
    <dgm:pt modelId="{2A731496-C110-491C-AC21-46BB647DFDE4}" type="pres">
      <dgm:prSet presAssocID="{27B1C576-9529-4961-A8E7-34163594E42E}" presName="root" presStyleCnt="0">
        <dgm:presLayoutVars>
          <dgm:dir/>
          <dgm:resizeHandles val="exact"/>
        </dgm:presLayoutVars>
      </dgm:prSet>
      <dgm:spPr/>
    </dgm:pt>
    <dgm:pt modelId="{077FF696-6947-464F-A4A0-AF936D439098}" type="pres">
      <dgm:prSet presAssocID="{371D9F24-C774-4114-9FB5-542708B6B466}" presName="compNode" presStyleCnt="0"/>
      <dgm:spPr/>
    </dgm:pt>
    <dgm:pt modelId="{991263D8-E02D-46CB-8784-D4331AAE900C}" type="pres">
      <dgm:prSet presAssocID="{371D9F24-C774-4114-9FB5-542708B6B466}" presName="iconBgRect" presStyleLbl="bgShp" presStyleIdx="0" presStyleCnt="3"/>
      <dgm:spPr>
        <a:prstGeom prst="round2DiagRect">
          <a:avLst>
            <a:gd name="adj1" fmla="val 29727"/>
            <a:gd name="adj2" fmla="val 0"/>
          </a:avLst>
        </a:prstGeom>
      </dgm:spPr>
    </dgm:pt>
    <dgm:pt modelId="{24151211-40FB-451B-97C4-76C4830CD931}" type="pres">
      <dgm:prSet presAssocID="{371D9F24-C774-4114-9FB5-542708B6B46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ock"/>
        </a:ext>
      </dgm:extLst>
    </dgm:pt>
    <dgm:pt modelId="{60EA8EDB-A0BE-4F9A-B547-37BD482716B4}" type="pres">
      <dgm:prSet presAssocID="{371D9F24-C774-4114-9FB5-542708B6B466}" presName="spaceRect" presStyleCnt="0"/>
      <dgm:spPr/>
    </dgm:pt>
    <dgm:pt modelId="{094F4360-2A3C-4CE7-9BB3-892BB5884D0B}" type="pres">
      <dgm:prSet presAssocID="{371D9F24-C774-4114-9FB5-542708B6B466}" presName="textRect" presStyleLbl="revTx" presStyleIdx="0" presStyleCnt="3">
        <dgm:presLayoutVars>
          <dgm:chMax val="1"/>
          <dgm:chPref val="1"/>
        </dgm:presLayoutVars>
      </dgm:prSet>
      <dgm:spPr/>
    </dgm:pt>
    <dgm:pt modelId="{15C81D22-2B10-431C-9D76-9A37B78E05BC}" type="pres">
      <dgm:prSet presAssocID="{C30E1E2F-9D45-4F3D-9093-BC25C7C247C7}" presName="sibTrans" presStyleCnt="0"/>
      <dgm:spPr/>
    </dgm:pt>
    <dgm:pt modelId="{FC3081B6-9DF0-4ABC-BEAF-EC1E00178EDD}" type="pres">
      <dgm:prSet presAssocID="{AFA68654-E8E9-4DFA-897F-53F366CE200E}" presName="compNode" presStyleCnt="0"/>
      <dgm:spPr/>
    </dgm:pt>
    <dgm:pt modelId="{C74269AC-8416-4692-9F48-988915F83C05}" type="pres">
      <dgm:prSet presAssocID="{AFA68654-E8E9-4DFA-897F-53F366CE200E}" presName="iconBgRect" presStyleLbl="bgShp" presStyleIdx="1" presStyleCnt="3"/>
      <dgm:spPr>
        <a:prstGeom prst="round2DiagRect">
          <a:avLst>
            <a:gd name="adj1" fmla="val 29727"/>
            <a:gd name="adj2" fmla="val 0"/>
          </a:avLst>
        </a:prstGeom>
      </dgm:spPr>
    </dgm:pt>
    <dgm:pt modelId="{8DE9B3D4-C22A-47B7-A745-BD893576206D}" type="pres">
      <dgm:prSet presAssocID="{AFA68654-E8E9-4DFA-897F-53F366CE200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9D20DD9A-602B-4338-9C5E-C942D2002E5E}" type="pres">
      <dgm:prSet presAssocID="{AFA68654-E8E9-4DFA-897F-53F366CE200E}" presName="spaceRect" presStyleCnt="0"/>
      <dgm:spPr/>
    </dgm:pt>
    <dgm:pt modelId="{E6A3FC15-DBE6-4268-B4B2-ED908C762476}" type="pres">
      <dgm:prSet presAssocID="{AFA68654-E8E9-4DFA-897F-53F366CE200E}" presName="textRect" presStyleLbl="revTx" presStyleIdx="1" presStyleCnt="3">
        <dgm:presLayoutVars>
          <dgm:chMax val="1"/>
          <dgm:chPref val="1"/>
        </dgm:presLayoutVars>
      </dgm:prSet>
      <dgm:spPr/>
    </dgm:pt>
    <dgm:pt modelId="{3EEF7740-A135-4192-9E0D-31C1634BAE59}" type="pres">
      <dgm:prSet presAssocID="{0DE5AE86-6C13-4D6D-9BA3-114062243492}" presName="sibTrans" presStyleCnt="0"/>
      <dgm:spPr/>
    </dgm:pt>
    <dgm:pt modelId="{0E3C3950-427C-46F3-A4D8-990208810CC0}" type="pres">
      <dgm:prSet presAssocID="{124430DD-F9C1-4E19-A73F-DB4D8C79D16D}" presName="compNode" presStyleCnt="0"/>
      <dgm:spPr/>
    </dgm:pt>
    <dgm:pt modelId="{F5D39241-1140-473C-858D-DAF3309D6D68}" type="pres">
      <dgm:prSet presAssocID="{124430DD-F9C1-4E19-A73F-DB4D8C79D16D}" presName="iconBgRect" presStyleLbl="bgShp" presStyleIdx="2" presStyleCnt="3"/>
      <dgm:spPr>
        <a:prstGeom prst="round2DiagRect">
          <a:avLst>
            <a:gd name="adj1" fmla="val 29727"/>
            <a:gd name="adj2" fmla="val 0"/>
          </a:avLst>
        </a:prstGeom>
      </dgm:spPr>
    </dgm:pt>
    <dgm:pt modelId="{B6333030-7950-4648-A6FB-FFD9E2F9552B}" type="pres">
      <dgm:prSet presAssocID="{124430DD-F9C1-4E19-A73F-DB4D8C79D16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un"/>
        </a:ext>
      </dgm:extLst>
    </dgm:pt>
    <dgm:pt modelId="{84AD7899-C301-4594-8347-541B52B99581}" type="pres">
      <dgm:prSet presAssocID="{124430DD-F9C1-4E19-A73F-DB4D8C79D16D}" presName="spaceRect" presStyleCnt="0"/>
      <dgm:spPr/>
    </dgm:pt>
    <dgm:pt modelId="{3F6AD258-8C68-4A62-9470-C86969CD77E4}" type="pres">
      <dgm:prSet presAssocID="{124430DD-F9C1-4E19-A73F-DB4D8C79D16D}" presName="textRect" presStyleLbl="revTx" presStyleIdx="2" presStyleCnt="3">
        <dgm:presLayoutVars>
          <dgm:chMax val="1"/>
          <dgm:chPref val="1"/>
        </dgm:presLayoutVars>
      </dgm:prSet>
      <dgm:spPr/>
    </dgm:pt>
  </dgm:ptLst>
  <dgm:cxnLst>
    <dgm:cxn modelId="{DE9D6D06-F693-9341-A6F8-88EBCAAC42B0}" type="presOf" srcId="{124430DD-F9C1-4E19-A73F-DB4D8C79D16D}" destId="{3F6AD258-8C68-4A62-9470-C86969CD77E4}" srcOrd="0" destOrd="0" presId="urn:microsoft.com/office/officeart/2018/5/layout/IconLeafLabelList"/>
    <dgm:cxn modelId="{4FDC0F2B-A3F5-DD41-ABC6-1C32784AE37A}" type="presOf" srcId="{371D9F24-C774-4114-9FB5-542708B6B466}" destId="{094F4360-2A3C-4CE7-9BB3-892BB5884D0B}" srcOrd="0" destOrd="0" presId="urn:microsoft.com/office/officeart/2018/5/layout/IconLeafLabelList"/>
    <dgm:cxn modelId="{18A62141-0FF8-4883-92CB-BCB6EB578034}" srcId="{27B1C576-9529-4961-A8E7-34163594E42E}" destId="{124430DD-F9C1-4E19-A73F-DB4D8C79D16D}" srcOrd="2" destOrd="0" parTransId="{64822C60-7D2B-4FF5-ADF8-25A34A1D4BC6}" sibTransId="{2261B7BC-7046-49FF-B60E-DDB21B15C238}"/>
    <dgm:cxn modelId="{75105056-CCD2-CD44-ACA3-14C20CD20DE4}" type="presOf" srcId="{27B1C576-9529-4961-A8E7-34163594E42E}" destId="{2A731496-C110-491C-AC21-46BB647DFDE4}" srcOrd="0" destOrd="0" presId="urn:microsoft.com/office/officeart/2018/5/layout/IconLeafLabelList"/>
    <dgm:cxn modelId="{E4FCB66A-C82A-8A45-81B2-9451DE06D368}" type="presOf" srcId="{AFA68654-E8E9-4DFA-897F-53F366CE200E}" destId="{E6A3FC15-DBE6-4268-B4B2-ED908C762476}" srcOrd="0" destOrd="0" presId="urn:microsoft.com/office/officeart/2018/5/layout/IconLeafLabelList"/>
    <dgm:cxn modelId="{94948CB8-A5BD-4FD7-896E-88583447D807}" srcId="{27B1C576-9529-4961-A8E7-34163594E42E}" destId="{AFA68654-E8E9-4DFA-897F-53F366CE200E}" srcOrd="1" destOrd="0" parTransId="{CE9F98AF-FA8E-4F31-BD47-3DEA429B6EA3}" sibTransId="{0DE5AE86-6C13-4D6D-9BA3-114062243492}"/>
    <dgm:cxn modelId="{37863AF1-B61C-4EE5-A138-9E76145382A6}" srcId="{27B1C576-9529-4961-A8E7-34163594E42E}" destId="{371D9F24-C774-4114-9FB5-542708B6B466}" srcOrd="0" destOrd="0" parTransId="{32FB258B-9441-484B-8035-72BCE1CB31EC}" sibTransId="{C30E1E2F-9D45-4F3D-9093-BC25C7C247C7}"/>
    <dgm:cxn modelId="{76694B70-E1E1-6D4E-AC9D-6450AE5FA40C}" type="presParOf" srcId="{2A731496-C110-491C-AC21-46BB647DFDE4}" destId="{077FF696-6947-464F-A4A0-AF936D439098}" srcOrd="0" destOrd="0" presId="urn:microsoft.com/office/officeart/2018/5/layout/IconLeafLabelList"/>
    <dgm:cxn modelId="{401D993F-8D84-F949-B75A-CCA0D707D5A4}" type="presParOf" srcId="{077FF696-6947-464F-A4A0-AF936D439098}" destId="{991263D8-E02D-46CB-8784-D4331AAE900C}" srcOrd="0" destOrd="0" presId="urn:microsoft.com/office/officeart/2018/5/layout/IconLeafLabelList"/>
    <dgm:cxn modelId="{8469630D-3CD5-934F-95C5-350077FE42D4}" type="presParOf" srcId="{077FF696-6947-464F-A4A0-AF936D439098}" destId="{24151211-40FB-451B-97C4-76C4830CD931}" srcOrd="1" destOrd="0" presId="urn:microsoft.com/office/officeart/2018/5/layout/IconLeafLabelList"/>
    <dgm:cxn modelId="{529B8D43-8634-8D4F-AC00-30CFBD26A2B7}" type="presParOf" srcId="{077FF696-6947-464F-A4A0-AF936D439098}" destId="{60EA8EDB-A0BE-4F9A-B547-37BD482716B4}" srcOrd="2" destOrd="0" presId="urn:microsoft.com/office/officeart/2018/5/layout/IconLeafLabelList"/>
    <dgm:cxn modelId="{F7C81749-D804-3446-A3D2-F298E00D3EF4}" type="presParOf" srcId="{077FF696-6947-464F-A4A0-AF936D439098}" destId="{094F4360-2A3C-4CE7-9BB3-892BB5884D0B}" srcOrd="3" destOrd="0" presId="urn:microsoft.com/office/officeart/2018/5/layout/IconLeafLabelList"/>
    <dgm:cxn modelId="{53E9A097-A01E-4D44-A5F0-1DA7559E2A1B}" type="presParOf" srcId="{2A731496-C110-491C-AC21-46BB647DFDE4}" destId="{15C81D22-2B10-431C-9D76-9A37B78E05BC}" srcOrd="1" destOrd="0" presId="urn:microsoft.com/office/officeart/2018/5/layout/IconLeafLabelList"/>
    <dgm:cxn modelId="{17C0AD9A-EFAE-9341-BC22-4EC1EFBD3F65}" type="presParOf" srcId="{2A731496-C110-491C-AC21-46BB647DFDE4}" destId="{FC3081B6-9DF0-4ABC-BEAF-EC1E00178EDD}" srcOrd="2" destOrd="0" presId="urn:microsoft.com/office/officeart/2018/5/layout/IconLeafLabelList"/>
    <dgm:cxn modelId="{4FB92B85-8ABC-004D-9DCF-2F494583CE22}" type="presParOf" srcId="{FC3081B6-9DF0-4ABC-BEAF-EC1E00178EDD}" destId="{C74269AC-8416-4692-9F48-988915F83C05}" srcOrd="0" destOrd="0" presId="urn:microsoft.com/office/officeart/2018/5/layout/IconLeafLabelList"/>
    <dgm:cxn modelId="{EBF49925-8529-D54A-8125-7EEC8AD6B1A6}" type="presParOf" srcId="{FC3081B6-9DF0-4ABC-BEAF-EC1E00178EDD}" destId="{8DE9B3D4-C22A-47B7-A745-BD893576206D}" srcOrd="1" destOrd="0" presId="urn:microsoft.com/office/officeart/2018/5/layout/IconLeafLabelList"/>
    <dgm:cxn modelId="{9BEAD1D0-8688-044A-8860-78A816B62E1B}" type="presParOf" srcId="{FC3081B6-9DF0-4ABC-BEAF-EC1E00178EDD}" destId="{9D20DD9A-602B-4338-9C5E-C942D2002E5E}" srcOrd="2" destOrd="0" presId="urn:microsoft.com/office/officeart/2018/5/layout/IconLeafLabelList"/>
    <dgm:cxn modelId="{8D1C87B7-5B29-3A4B-8251-EA0D0D120A94}" type="presParOf" srcId="{FC3081B6-9DF0-4ABC-BEAF-EC1E00178EDD}" destId="{E6A3FC15-DBE6-4268-B4B2-ED908C762476}" srcOrd="3" destOrd="0" presId="urn:microsoft.com/office/officeart/2018/5/layout/IconLeafLabelList"/>
    <dgm:cxn modelId="{BF85C60C-9099-E445-9211-66CA52E30174}" type="presParOf" srcId="{2A731496-C110-491C-AC21-46BB647DFDE4}" destId="{3EEF7740-A135-4192-9E0D-31C1634BAE59}" srcOrd="3" destOrd="0" presId="urn:microsoft.com/office/officeart/2018/5/layout/IconLeafLabelList"/>
    <dgm:cxn modelId="{4E51BBB1-C5F9-B44B-8EA0-1E086C955830}" type="presParOf" srcId="{2A731496-C110-491C-AC21-46BB647DFDE4}" destId="{0E3C3950-427C-46F3-A4D8-990208810CC0}" srcOrd="4" destOrd="0" presId="urn:microsoft.com/office/officeart/2018/5/layout/IconLeafLabelList"/>
    <dgm:cxn modelId="{BD994AB8-064F-3346-BC26-0149BAB09EF8}" type="presParOf" srcId="{0E3C3950-427C-46F3-A4D8-990208810CC0}" destId="{F5D39241-1140-473C-858D-DAF3309D6D68}" srcOrd="0" destOrd="0" presId="urn:microsoft.com/office/officeart/2018/5/layout/IconLeafLabelList"/>
    <dgm:cxn modelId="{00FC1404-ADA5-844B-B144-CFC555248A06}" type="presParOf" srcId="{0E3C3950-427C-46F3-A4D8-990208810CC0}" destId="{B6333030-7950-4648-A6FB-FFD9E2F9552B}" srcOrd="1" destOrd="0" presId="urn:microsoft.com/office/officeart/2018/5/layout/IconLeafLabelList"/>
    <dgm:cxn modelId="{0D050341-176F-D345-B187-AF09BEB04B2F}" type="presParOf" srcId="{0E3C3950-427C-46F3-A4D8-990208810CC0}" destId="{84AD7899-C301-4594-8347-541B52B99581}" srcOrd="2" destOrd="0" presId="urn:microsoft.com/office/officeart/2018/5/layout/IconLeafLabelList"/>
    <dgm:cxn modelId="{BF6D63ED-E663-6E42-B3F1-624041322128}" type="presParOf" srcId="{0E3C3950-427C-46F3-A4D8-990208810CC0}" destId="{3F6AD258-8C68-4A62-9470-C86969CD77E4}" srcOrd="3" destOrd="0" presId="urn:microsoft.com/office/officeart/2018/5/layout/IconLeaf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1263D8-E02D-46CB-8784-D4331AAE900C}">
      <dsp:nvSpPr>
        <dsp:cNvPr id="0" name=""/>
        <dsp:cNvSpPr/>
      </dsp:nvSpPr>
      <dsp:spPr>
        <a:xfrm>
          <a:off x="467046" y="269263"/>
          <a:ext cx="1269562" cy="1269562"/>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151211-40FB-451B-97C4-76C4830CD931}">
      <dsp:nvSpPr>
        <dsp:cNvPr id="0" name=""/>
        <dsp:cNvSpPr/>
      </dsp:nvSpPr>
      <dsp:spPr>
        <a:xfrm>
          <a:off x="737609" y="539826"/>
          <a:ext cx="728437" cy="728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94F4360-2A3C-4CE7-9BB3-892BB5884D0B}">
      <dsp:nvSpPr>
        <dsp:cNvPr id="0" name=""/>
        <dsp:cNvSpPr/>
      </dsp:nvSpPr>
      <dsp:spPr>
        <a:xfrm>
          <a:off x="61202" y="1934263"/>
          <a:ext cx="20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baseline="30000"/>
            <a:t>We have a clock</a:t>
          </a:r>
          <a:endParaRPr lang="en-US" sz="2400" kern="1200"/>
        </a:p>
      </dsp:txBody>
      <dsp:txXfrm>
        <a:off x="61202" y="1934263"/>
        <a:ext cx="2081250" cy="720000"/>
      </dsp:txXfrm>
    </dsp:sp>
    <dsp:sp modelId="{C74269AC-8416-4692-9F48-988915F83C05}">
      <dsp:nvSpPr>
        <dsp:cNvPr id="0" name=""/>
        <dsp:cNvSpPr/>
      </dsp:nvSpPr>
      <dsp:spPr>
        <a:xfrm>
          <a:off x="2912515" y="269263"/>
          <a:ext cx="1269562" cy="1269562"/>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E9B3D4-C22A-47B7-A745-BD893576206D}">
      <dsp:nvSpPr>
        <dsp:cNvPr id="0" name=""/>
        <dsp:cNvSpPr/>
      </dsp:nvSpPr>
      <dsp:spPr>
        <a:xfrm>
          <a:off x="3183077" y="539826"/>
          <a:ext cx="728437" cy="728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6A3FC15-DBE6-4268-B4B2-ED908C762476}">
      <dsp:nvSpPr>
        <dsp:cNvPr id="0" name=""/>
        <dsp:cNvSpPr/>
      </dsp:nvSpPr>
      <dsp:spPr>
        <a:xfrm>
          <a:off x="2506671" y="1934263"/>
          <a:ext cx="20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baseline="30000"/>
            <a:t>We have a goal</a:t>
          </a:r>
          <a:endParaRPr lang="en-US" sz="2400" kern="1200"/>
        </a:p>
      </dsp:txBody>
      <dsp:txXfrm>
        <a:off x="2506671" y="1934263"/>
        <a:ext cx="2081250" cy="720000"/>
      </dsp:txXfrm>
    </dsp:sp>
    <dsp:sp modelId="{F5D39241-1140-473C-858D-DAF3309D6D68}">
      <dsp:nvSpPr>
        <dsp:cNvPr id="0" name=""/>
        <dsp:cNvSpPr/>
      </dsp:nvSpPr>
      <dsp:spPr>
        <a:xfrm>
          <a:off x="5357983" y="269263"/>
          <a:ext cx="1269562" cy="1269562"/>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333030-7950-4648-A6FB-FFD9E2F9552B}">
      <dsp:nvSpPr>
        <dsp:cNvPr id="0" name=""/>
        <dsp:cNvSpPr/>
      </dsp:nvSpPr>
      <dsp:spPr>
        <a:xfrm>
          <a:off x="5628546" y="539826"/>
          <a:ext cx="728437" cy="7284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F6AD258-8C68-4A62-9470-C86969CD77E4}">
      <dsp:nvSpPr>
        <dsp:cNvPr id="0" name=""/>
        <dsp:cNvSpPr/>
      </dsp:nvSpPr>
      <dsp:spPr>
        <a:xfrm>
          <a:off x="4952140" y="1934263"/>
          <a:ext cx="20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baseline="30000"/>
            <a:t>We have obstacles along the way</a:t>
          </a:r>
          <a:endParaRPr lang="en-US" sz="2400" kern="1200"/>
        </a:p>
      </dsp:txBody>
      <dsp:txXfrm>
        <a:off x="4952140" y="1934263"/>
        <a:ext cx="208125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5"/>
          </a:xfrm>
          <a:prstGeom prst="rect">
            <a:avLst/>
          </a:prstGeom>
        </p:spPr>
        <p:txBody>
          <a:bodyPr vert="horz" lIns="93156" tIns="46578" rIns="93156" bIns="46578" rtlCol="0"/>
          <a:lstStyle>
            <a:lvl1pPr algn="l">
              <a:defRPr sz="1200"/>
            </a:lvl1pPr>
          </a:lstStyle>
          <a:p>
            <a:endParaRPr lang="en-US" dirty="0"/>
          </a:p>
        </p:txBody>
      </p:sp>
      <p:sp>
        <p:nvSpPr>
          <p:cNvPr id="3" name="Date Placeholder 2"/>
          <p:cNvSpPr>
            <a:spLocks noGrp="1"/>
          </p:cNvSpPr>
          <p:nvPr>
            <p:ph type="dt" idx="1"/>
          </p:nvPr>
        </p:nvSpPr>
        <p:spPr>
          <a:xfrm>
            <a:off x="3970940" y="0"/>
            <a:ext cx="3037840" cy="466435"/>
          </a:xfrm>
          <a:prstGeom prst="rect">
            <a:avLst/>
          </a:prstGeom>
        </p:spPr>
        <p:txBody>
          <a:bodyPr vert="horz" lIns="93156" tIns="46578" rIns="93156" bIns="46578" rtlCol="0"/>
          <a:lstStyle>
            <a:lvl1pPr algn="r">
              <a:defRPr sz="1200"/>
            </a:lvl1pPr>
          </a:lstStyle>
          <a:p>
            <a:fld id="{A56EE534-B2DF-4659-89CA-B4A70BA27638}" type="datetimeFigureOut">
              <a:rPr lang="en-US" smtClean="0"/>
              <a:t>11/17/23</a:t>
            </a:fld>
            <a:endParaRPr lang="en-US" dirty="0"/>
          </a:p>
        </p:txBody>
      </p:sp>
      <p:sp>
        <p:nvSpPr>
          <p:cNvPr id="4" name="Slide Image Placeholder 3"/>
          <p:cNvSpPr>
            <a:spLocks noGrp="1" noRot="1" noChangeAspect="1"/>
          </p:cNvSpPr>
          <p:nvPr>
            <p:ph type="sldImg" idx="2"/>
          </p:nvPr>
        </p:nvSpPr>
        <p:spPr>
          <a:xfrm>
            <a:off x="1412875" y="1162050"/>
            <a:ext cx="4184650" cy="3138488"/>
          </a:xfrm>
          <a:prstGeom prst="rect">
            <a:avLst/>
          </a:prstGeom>
          <a:noFill/>
          <a:ln w="12700">
            <a:solidFill>
              <a:prstClr val="black"/>
            </a:solidFill>
          </a:ln>
        </p:spPr>
        <p:txBody>
          <a:bodyPr vert="horz" lIns="93156" tIns="46578" rIns="93156" bIns="46578"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56" tIns="46578" rIns="93156" bIns="4657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9"/>
            <a:ext cx="3037840" cy="466434"/>
          </a:xfrm>
          <a:prstGeom prst="rect">
            <a:avLst/>
          </a:prstGeom>
        </p:spPr>
        <p:txBody>
          <a:bodyPr vert="horz" lIns="93156" tIns="46578" rIns="93156" bIns="4657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0" y="8829969"/>
            <a:ext cx="3037840" cy="466434"/>
          </a:xfrm>
          <a:prstGeom prst="rect">
            <a:avLst/>
          </a:prstGeom>
        </p:spPr>
        <p:txBody>
          <a:bodyPr vert="horz" lIns="93156" tIns="46578" rIns="93156" bIns="46578" rtlCol="0" anchor="b"/>
          <a:lstStyle>
            <a:lvl1pPr algn="r">
              <a:defRPr sz="1200"/>
            </a:lvl1pPr>
          </a:lstStyle>
          <a:p>
            <a:fld id="{FA0DC3DB-0B10-4F5D-8078-2DEAC5D24F75}" type="slidenum">
              <a:rPr lang="en-US" smtClean="0"/>
              <a:t>‹#›</a:t>
            </a:fld>
            <a:endParaRPr lang="en-US" dirty="0"/>
          </a:p>
        </p:txBody>
      </p:sp>
    </p:spTree>
    <p:extLst>
      <p:ext uri="{BB962C8B-B14F-4D97-AF65-F5344CB8AC3E}">
        <p14:creationId xmlns:p14="http://schemas.microsoft.com/office/powerpoint/2010/main" val="1056461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 love escape rooms. I remember the very first one I tried. It was the early days of escape rooms before they realized people really want to be successful and therefore, this escape room was extremely difficult. It also had an element I have yet to see replicated in any other escape room (and I have done a good number if them). The room was called, “Trapped in a Room With a Zombie”. And the unique feature it had was a person dressed and made up like a zombie, with a chain around their neck, stalking around the room. Every 5 minutes in our hour-long experience, the chain would extend further, allowing the zombie to roam around more freely about the room. Given the difficulty of the room, the inexperience of the participants and stalking zombie, let’s just say we did not do well. However, I learned something about myself and other people that day. </a:t>
            </a:r>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a:t>
            </a:fld>
            <a:endParaRPr lang="en-US" dirty="0"/>
          </a:p>
        </p:txBody>
      </p:sp>
    </p:spTree>
    <p:extLst>
      <p:ext uri="{BB962C8B-B14F-4D97-AF65-F5344CB8AC3E}">
        <p14:creationId xmlns:p14="http://schemas.microsoft.com/office/powerpoint/2010/main" val="904891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is a journey without ever reaching the destination – at least not in this world and in this body</a:t>
            </a:r>
          </a:p>
        </p:txBody>
      </p:sp>
      <p:sp>
        <p:nvSpPr>
          <p:cNvPr id="4" name="Slide Number Placeholder 3"/>
          <p:cNvSpPr>
            <a:spLocks noGrp="1"/>
          </p:cNvSpPr>
          <p:nvPr>
            <p:ph type="sldNum" sz="quarter" idx="5"/>
          </p:nvPr>
        </p:nvSpPr>
        <p:spPr/>
        <p:txBody>
          <a:bodyPr/>
          <a:lstStyle/>
          <a:p>
            <a:fld id="{FA0DC3DB-0B10-4F5D-8078-2DEAC5D24F75}" type="slidenum">
              <a:rPr lang="en-US" smtClean="0"/>
              <a:t>10</a:t>
            </a:fld>
            <a:endParaRPr lang="en-US" dirty="0"/>
          </a:p>
        </p:txBody>
      </p:sp>
    </p:spTree>
    <p:extLst>
      <p:ext uri="{BB962C8B-B14F-4D97-AF65-F5344CB8AC3E}">
        <p14:creationId xmlns:p14="http://schemas.microsoft.com/office/powerpoint/2010/main" val="3926998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church, our community, our country is just starting the escape room of reparations. We certainly have riddles to solve, clues to interpret, and locks to unlock, along with distractions and other obstacles. However, as </a:t>
            </a:r>
            <a:r>
              <a:rPr lang="en-US" dirty="0" err="1"/>
              <a:t>Ms</a:t>
            </a:r>
            <a:r>
              <a:rPr lang="en-US" dirty="0"/>
              <a:t> Simmons said, it is worth it</a:t>
            </a:r>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11</a:t>
            </a:fld>
            <a:endParaRPr lang="en-US" dirty="0"/>
          </a:p>
        </p:txBody>
      </p:sp>
    </p:spTree>
    <p:extLst>
      <p:ext uri="{BB962C8B-B14F-4D97-AF65-F5344CB8AC3E}">
        <p14:creationId xmlns:p14="http://schemas.microsoft.com/office/powerpoint/2010/main" val="1908390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12</a:t>
            </a:fld>
            <a:endParaRPr lang="en-US" dirty="0"/>
          </a:p>
        </p:txBody>
      </p:sp>
    </p:spTree>
    <p:extLst>
      <p:ext uri="{BB962C8B-B14F-4D97-AF65-F5344CB8AC3E}">
        <p14:creationId xmlns:p14="http://schemas.microsoft.com/office/powerpoint/2010/main" val="1888220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14</a:t>
            </a:fld>
            <a:endParaRPr lang="en-US" dirty="0"/>
          </a:p>
        </p:txBody>
      </p:sp>
    </p:spTree>
    <p:extLst>
      <p:ext uri="{BB962C8B-B14F-4D97-AF65-F5344CB8AC3E}">
        <p14:creationId xmlns:p14="http://schemas.microsoft.com/office/powerpoint/2010/main" val="1132917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 learned that part of my personality includes trying to reach a goal till the bitter end. There were 12 of us in the room (half were family and the others were strangers) and it was not too long before the other participants starting worrying more about the zombie than solving puzzles, unlocking locks and reading clues. Matter of fact, about halfway in, only 3 of the 12 of use were actually trying to still solve the room’s riddles. You would have thought the person stalking around in the chain was a real zombie. Me and remaining 2 problem solvers still had a bunch of boxes and cabinets to unlock and clues to solve while the clock went down to last 5-10 minutes. Eventually, the last two participants rendered the cause unless and joined the others in running around the room to avoid the zombie. I, on the other hand, kept trying to solve clues until the last second ticked off the clock. </a:t>
            </a:r>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2</a:t>
            </a:fld>
            <a:endParaRPr lang="en-US" dirty="0"/>
          </a:p>
        </p:txBody>
      </p:sp>
    </p:spTree>
    <p:extLst>
      <p:ext uri="{BB962C8B-B14F-4D97-AF65-F5344CB8AC3E}">
        <p14:creationId xmlns:p14="http://schemas.microsoft.com/office/powerpoint/2010/main" val="1523358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1: We literally have a clock in life. No one is immortal, no one is going to live in this body on this earth for eternity. The timer started the moment we were born and tick ticking away. We have a finite amount of time to reach our goals</a:t>
            </a:r>
          </a:p>
          <a:p>
            <a:endParaRPr lang="en-US" dirty="0"/>
          </a:p>
          <a:p>
            <a:r>
              <a:rPr lang="en-US" dirty="0"/>
              <a:t>Point 2: We have a goal. As a believer in Jesus, we have a calling to build God’s kingdom on Earth as it is in heaven. That may come in countless shapes and forms and will likely change throughout our lives, but the point is that we are not aimlessly wondering about this life without something to strive towards</a:t>
            </a:r>
          </a:p>
          <a:p>
            <a:endParaRPr lang="en-US" dirty="0"/>
          </a:p>
          <a:p>
            <a:r>
              <a:rPr lang="en-US" dirty="0"/>
              <a:t>Point 3: We have obstacles… Man, do we have obstacles. Just like the escape room, we have life’s riddles we have trouble solving; life’s clues we have trouble interpreting; life’s locks waiting to be opened; all the while trying to collaborate with other people who may do as much harm as help (I had a young woman push me out of a spot to save herself from the zombie and make me a sacrificial lamb); AND let’s not forget about the stalking zombie, getting more and more leeway as time presses on. </a:t>
            </a:r>
          </a:p>
        </p:txBody>
      </p:sp>
      <p:sp>
        <p:nvSpPr>
          <p:cNvPr id="4" name="Slide Number Placeholder 3"/>
          <p:cNvSpPr>
            <a:spLocks noGrp="1"/>
          </p:cNvSpPr>
          <p:nvPr>
            <p:ph type="sldNum" sz="quarter" idx="5"/>
          </p:nvPr>
        </p:nvSpPr>
        <p:spPr/>
        <p:txBody>
          <a:bodyPr/>
          <a:lstStyle/>
          <a:p>
            <a:fld id="{FA0DC3DB-0B10-4F5D-8078-2DEAC5D24F75}" type="slidenum">
              <a:rPr lang="en-US" smtClean="0"/>
              <a:t>3</a:t>
            </a:fld>
            <a:endParaRPr lang="en-US" dirty="0"/>
          </a:p>
        </p:txBody>
      </p:sp>
    </p:spTree>
    <p:extLst>
      <p:ext uri="{BB962C8B-B14F-4D97-AF65-F5344CB8AC3E}">
        <p14:creationId xmlns:p14="http://schemas.microsoft.com/office/powerpoint/2010/main" val="1582554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Babylonians will come and plunder Judah and God will allow that to happen because of their unwillingness to be faithful </a:t>
            </a:r>
          </a:p>
        </p:txBody>
      </p:sp>
      <p:sp>
        <p:nvSpPr>
          <p:cNvPr id="4" name="Slide Number Placeholder 3"/>
          <p:cNvSpPr>
            <a:spLocks noGrp="1"/>
          </p:cNvSpPr>
          <p:nvPr>
            <p:ph type="sldNum" sz="quarter" idx="5"/>
          </p:nvPr>
        </p:nvSpPr>
        <p:spPr/>
        <p:txBody>
          <a:bodyPr/>
          <a:lstStyle/>
          <a:p>
            <a:fld id="{FA0DC3DB-0B10-4F5D-8078-2DEAC5D24F75}" type="slidenum">
              <a:rPr lang="en-US" smtClean="0"/>
              <a:t>4</a:t>
            </a:fld>
            <a:endParaRPr lang="en-US" dirty="0"/>
          </a:p>
        </p:txBody>
      </p:sp>
    </p:spTree>
    <p:extLst>
      <p:ext uri="{BB962C8B-B14F-4D97-AF65-F5344CB8AC3E}">
        <p14:creationId xmlns:p14="http://schemas.microsoft.com/office/powerpoint/2010/main" val="1044524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Complacency is poison.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lectionary this week, had a clear theme. 1 Thessalonians talks about Jesus coming as a </a:t>
            </a:r>
            <a:r>
              <a:rPr lang="en-US" b="1" dirty="0"/>
              <a:t>thief in the night. </a:t>
            </a:r>
            <a:r>
              <a:rPr lang="en-US" b="0" dirty="0"/>
              <a:t>Growing up, that phrase was always used to scare us into “living right”... Don’t do wrong because, Jesus is bound to come back and sneak up on you if you do. But what Paul is really saying is that we should always be trying to fulfill God’s word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Matthew passage for this week was about the servants use of the talents given to them by their master, The servant that had 5 talents turned it into 10, the one with 2 turned it into 4 and the one with one, did nothing. I used to hate that story as it felt unfair and very capitalistic in nature. Only the servants that make his master some money get rewarded? What’s up with that? But it was not about that at all. It was about what are you doing with what God has given you and how unfortunate it would be to waste what God has given you by burying it in the ground.  - complacency is poison.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Even our song today, Keep Your Lamps Trimmed and Burning is about being ready for Jesus’ return – with 5 of 10 bridesmaids not having their lamp oil ready for the groom that came in the night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used to think these stories and passages were all about punishment and fear. But they’re not. The point is to motivate us to keep trying and not be complacent. It’s not about the outcomes. Just as many commercials say, “RESULTS MAY VARY”</a:t>
            </a:r>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5</a:t>
            </a:fld>
            <a:endParaRPr lang="en-US" dirty="0"/>
          </a:p>
        </p:txBody>
      </p:sp>
    </p:spTree>
    <p:extLst>
      <p:ext uri="{BB962C8B-B14F-4D97-AF65-F5344CB8AC3E}">
        <p14:creationId xmlns:p14="http://schemas.microsoft.com/office/powerpoint/2010/main" val="3587940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people of Judah became complacent, and God was not having it. Zephaniah predicted what would happen and a few decades later, it did.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Even when things seem hopeless, we are tasked with trying till the end anyway. There is always a point to trying till the end… even if, or especially if we cannot see it. It is about our faithfulness </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6</a:t>
            </a:fld>
            <a:endParaRPr lang="en-US" dirty="0"/>
          </a:p>
        </p:txBody>
      </p:sp>
    </p:spTree>
    <p:extLst>
      <p:ext uri="{BB962C8B-B14F-4D97-AF65-F5344CB8AC3E}">
        <p14:creationId xmlns:p14="http://schemas.microsoft.com/office/powerpoint/2010/main" val="769012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prophecy is for all of us.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a:t>Emphasis on our resources not being able to save us. I think for people in the US, it is a good reminder that we are not worthy to be part of God’s kingdom other than by our faith in the redemptive power in Jesus. </a:t>
            </a:r>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7</a:t>
            </a:fld>
            <a:endParaRPr lang="en-US" dirty="0"/>
          </a:p>
        </p:txBody>
      </p:sp>
    </p:spTree>
    <p:extLst>
      <p:ext uri="{BB962C8B-B14F-4D97-AF65-F5344CB8AC3E}">
        <p14:creationId xmlns:p14="http://schemas.microsoft.com/office/powerpoint/2010/main" val="341068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8</a:t>
            </a:fld>
            <a:endParaRPr lang="en-US" dirty="0"/>
          </a:p>
        </p:txBody>
      </p:sp>
    </p:spTree>
    <p:extLst>
      <p:ext uri="{BB962C8B-B14F-4D97-AF65-F5344CB8AC3E}">
        <p14:creationId xmlns:p14="http://schemas.microsoft.com/office/powerpoint/2010/main" val="1126461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9</a:t>
            </a:fld>
            <a:endParaRPr lang="en-US" dirty="0"/>
          </a:p>
        </p:txBody>
      </p:sp>
    </p:spTree>
    <p:extLst>
      <p:ext uri="{BB962C8B-B14F-4D97-AF65-F5344CB8AC3E}">
        <p14:creationId xmlns:p14="http://schemas.microsoft.com/office/powerpoint/2010/main" val="8319696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S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fld id="{1EF7995E-1408-4D66-AAD8-A833F2784BFC}" type="datetimeFigureOut">
              <a:rPr lang="en-US" smtClean="0"/>
              <a:t>11/17/23</a:t>
            </a:fld>
            <a:endParaRPr lang="en-US" dirty="0"/>
          </a:p>
        </p:txBody>
      </p:sp>
      <p:sp>
        <p:nvSpPr>
          <p:cNvPr id="5" name="Footer Placeholder 4"/>
          <p:cNvSpPr>
            <a:spLocks noGrp="1"/>
          </p:cNvSpPr>
          <p:nvPr>
            <p:ph type="ftr" sz="quarter" idx="11"/>
          </p:nvPr>
        </p:nvSpPr>
        <p:spPr>
          <a:xfrm>
            <a:off x="1921934" y="5054602"/>
            <a:ext cx="4064860" cy="279400"/>
          </a:xfrm>
        </p:spPr>
        <p:txBody>
          <a:bodyPr/>
          <a:lstStyle/>
          <a:p>
            <a:endParaRPr lang="en-US" dirty="0"/>
          </a:p>
        </p:txBody>
      </p:sp>
      <p:sp>
        <p:nvSpPr>
          <p:cNvPr id="6" name="Slide Number Placeholder 5"/>
          <p:cNvSpPr>
            <a:spLocks noGrp="1"/>
          </p:cNvSpPr>
          <p:nvPr>
            <p:ph type="sldNum" sz="quarter" idx="12"/>
          </p:nvPr>
        </p:nvSpPr>
        <p:spPr>
          <a:xfrm>
            <a:off x="6817317" y="5054602"/>
            <a:ext cx="413483" cy="279400"/>
          </a:xfrm>
        </p:spPr>
        <p:txBody>
          <a:bodyPr/>
          <a:lstStyle/>
          <a:p>
            <a:fld id="{6CC5F581-0382-4344-9A36-DBD7E805ECE0}" type="slidenum">
              <a:rPr lang="en-US" smtClean="0"/>
              <a:t>‹#›</a:t>
            </a:fld>
            <a:endParaRPr lang="en-US" dirty="0"/>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640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F7995E-1408-4D66-AAD8-A833F2784BFC}" type="datetimeFigureOut">
              <a:rPr lang="en-US" smtClean="0"/>
              <a:t>11/17/23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2914778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11/17/23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8290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11/17/23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22683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11/17/23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3326761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11/17/23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4549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11/17/23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6701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995E-1408-4D66-AAD8-A833F2784BFC}" type="datetimeFigureOut">
              <a:rPr lang="en-US" smtClean="0"/>
              <a:t>11/17/23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9297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995E-1408-4D66-AAD8-A833F2784BFC}" type="datetimeFigureOut">
              <a:rPr lang="en-US" smtClean="0"/>
              <a:t>11/17/23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774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6" y="2354670"/>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995E-1408-4D66-AAD8-A833F2784BFC}" type="datetimeFigureOut">
              <a:rPr lang="en-US" smtClean="0"/>
              <a:t>11/17/23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3704025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11/17/23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174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79576"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EF7995E-1408-4D66-AAD8-A833F2784BFC}" type="datetimeFigureOut">
              <a:rPr lang="en-US" smtClean="0"/>
              <a:t>11/17/23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1984978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76868" y="3243262"/>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32" y="3243262"/>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EF7995E-1408-4D66-AAD8-A833F2784BFC}" type="datetimeFigureOut">
              <a:rPr lang="en-US" smtClean="0"/>
              <a:t>11/17/23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CC5F581-0382-4344-9A36-DBD7E805ECE0}" type="slidenum">
              <a:rPr lang="en-US" smtClean="0"/>
              <a:t>‹#›</a:t>
            </a:fld>
            <a:endParaRPr lang="en-US" dirty="0"/>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4570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EF7995E-1408-4D66-AAD8-A833F2784BFC}" type="datetimeFigureOut">
              <a:rPr lang="en-US" smtClean="0"/>
              <a:t>11/17/23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CC5F581-0382-4344-9A36-DBD7E805ECE0}" type="slidenum">
              <a:rPr lang="en-US" smtClean="0"/>
              <a:t>‹#›</a:t>
            </a:fld>
            <a:endParaRPr lang="en-US" dirty="0"/>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7438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995E-1408-4D66-AAD8-A833F2784BFC}" type="datetimeFigureOut">
              <a:rPr lang="en-US" smtClean="0"/>
              <a:t>11/17/23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230632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F7995E-1408-4D66-AAD8-A833F2784BFC}" type="datetimeFigureOut">
              <a:rPr lang="en-US" smtClean="0"/>
              <a:t>11/17/23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3165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F7995E-1408-4D66-AAD8-A833F2784BFC}" type="datetimeFigureOut">
              <a:rPr lang="en-US" smtClean="0"/>
              <a:t>11/17/23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2610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S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EF7995E-1408-4D66-AAD8-A833F2784BFC}" type="datetimeFigureOut">
              <a:rPr lang="en-US" smtClean="0"/>
              <a:t>11/17/23</a:t>
            </a:fld>
            <a:endParaRPr lang="en-US" dirty="0"/>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CC5F581-0382-4344-9A36-DBD7E805ECE0}" type="slidenum">
              <a:rPr lang="en-US" smtClean="0"/>
              <a:t>‹#›</a:t>
            </a:fld>
            <a:endParaRPr lang="en-US" dirty="0"/>
          </a:p>
        </p:txBody>
      </p:sp>
    </p:spTree>
    <p:extLst>
      <p:ext uri="{BB962C8B-B14F-4D97-AF65-F5344CB8AC3E}">
        <p14:creationId xmlns:p14="http://schemas.microsoft.com/office/powerpoint/2010/main" val="356415001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pxhere.com/en/photo/1433419"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biblegateway.com/passage/?search=2%20Thessalonians%201&amp;version=NIV#fen-NIV-29653b"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biblegateway.com/passage/?search=2%20Thessalonians%201&amp;version=NIV#fen-NIV-29662c"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8.jpeg"/><Relationship Id="rId7" Type="http://schemas.openxmlformats.org/officeDocument/2006/relationships/diagramQuickStyle" Target="../diagrams/quickStyle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9.png"/><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www.pxfuel.com/en/free-photo-ouoxf" TargetMode="Externa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holding signs&#10;&#10;Description automatically generated">
            <a:extLst>
              <a:ext uri="{FF2B5EF4-FFF2-40B4-BE49-F238E27FC236}">
                <a16:creationId xmlns:a16="http://schemas.microsoft.com/office/drawing/2014/main" id="{7BA87560-4BB5-40D4-1EDB-978A234B4683}"/>
              </a:ext>
            </a:extLst>
          </p:cNvPr>
          <p:cNvPicPr>
            <a:picLocks noChangeAspect="1"/>
          </p:cNvPicPr>
          <p:nvPr/>
        </p:nvPicPr>
        <p:blipFill rotWithShape="1">
          <a:blip r:embed="rId4">
            <a:extLst>
              <a:ext uri="{28A0092B-C50C-407E-A947-70E740481C1C}">
                <a14:useLocalDpi xmlns:a14="http://schemas.microsoft.com/office/drawing/2010/main" val="0"/>
              </a:ext>
            </a:extLst>
          </a:blip>
          <a:srcRect l="12902" r="30848"/>
          <a:stretch/>
        </p:blipFill>
        <p:spPr>
          <a:xfrm rot="5400000">
            <a:off x="1143000" y="-1143000"/>
            <a:ext cx="6858000" cy="9144000"/>
          </a:xfrm>
          <a:prstGeom prst="rect">
            <a:avLst/>
          </a:prstGeom>
        </p:spPr>
      </p:pic>
    </p:spTree>
    <p:extLst>
      <p:ext uri="{BB962C8B-B14F-4D97-AF65-F5344CB8AC3E}">
        <p14:creationId xmlns:p14="http://schemas.microsoft.com/office/powerpoint/2010/main" val="3992063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 name="Rectangle 105">
            <a:extLst>
              <a:ext uri="{FF2B5EF4-FFF2-40B4-BE49-F238E27FC236}">
                <a16:creationId xmlns:a16="http://schemas.microsoft.com/office/drawing/2014/main" id="{5EB8E3BF-F464-4900-8994-851061A9A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ilhouette of two people with their arms raised&#10;&#10;Description automatically generated">
            <a:extLst>
              <a:ext uri="{FF2B5EF4-FFF2-40B4-BE49-F238E27FC236}">
                <a16:creationId xmlns:a16="http://schemas.microsoft.com/office/drawing/2014/main" id="{70D07E7E-3C00-BCFA-C656-EDBBB7CDDB52}"/>
              </a:ext>
            </a:extLst>
          </p:cNvPr>
          <p:cNvPicPr>
            <a:picLocks noChangeAspect="1"/>
          </p:cNvPicPr>
          <p:nvPr/>
        </p:nvPicPr>
        <p:blipFill rotWithShape="1">
          <a:blip r:embed="rId3">
            <a:alphaModFix amt="35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7666"/>
          <a:stretch/>
        </p:blipFill>
        <p:spPr>
          <a:xfrm>
            <a:off x="20" y="10"/>
            <a:ext cx="9143980" cy="6857990"/>
          </a:xfrm>
          <a:prstGeom prst="rect">
            <a:avLst/>
          </a:prstGeom>
        </p:spPr>
      </p:pic>
      <p:sp>
        <p:nvSpPr>
          <p:cNvPr id="2" name="Title 1">
            <a:extLst>
              <a:ext uri="{FF2B5EF4-FFF2-40B4-BE49-F238E27FC236}">
                <a16:creationId xmlns:a16="http://schemas.microsoft.com/office/drawing/2014/main" id="{F0DE2F67-037D-0E7A-F973-71413EAB9FB6}"/>
              </a:ext>
            </a:extLst>
          </p:cNvPr>
          <p:cNvSpPr>
            <a:spLocks noGrp="1"/>
          </p:cNvSpPr>
          <p:nvPr>
            <p:ph type="title"/>
          </p:nvPr>
        </p:nvSpPr>
        <p:spPr>
          <a:xfrm>
            <a:off x="971551" y="982132"/>
            <a:ext cx="7200897" cy="1303867"/>
          </a:xfrm>
        </p:spPr>
        <p:txBody>
          <a:bodyPr>
            <a:normAutofit/>
          </a:bodyPr>
          <a:lstStyle/>
          <a:p>
            <a:r>
              <a:rPr lang="en-US">
                <a:solidFill>
                  <a:srgbClr val="FFFFFF"/>
                </a:solidFill>
              </a:rPr>
              <a:t>The Difference</a:t>
            </a:r>
          </a:p>
        </p:txBody>
      </p:sp>
      <p:cxnSp>
        <p:nvCxnSpPr>
          <p:cNvPr id="117" name="Straight Connector 107">
            <a:extLst>
              <a:ext uri="{FF2B5EF4-FFF2-40B4-BE49-F238E27FC236}">
                <a16:creationId xmlns:a16="http://schemas.microsoft.com/office/drawing/2014/main" id="{8E0602D6-3A81-42F8-AE67-1BAAFC967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00" y="2421466"/>
            <a:ext cx="6858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85068632-D2A2-B718-CB3F-0CC49AFDF474}"/>
              </a:ext>
            </a:extLst>
          </p:cNvPr>
          <p:cNvSpPr>
            <a:spLocks noGrp="1"/>
          </p:cNvSpPr>
          <p:nvPr>
            <p:ph idx="1"/>
          </p:nvPr>
        </p:nvSpPr>
        <p:spPr>
          <a:xfrm>
            <a:off x="971550" y="2556932"/>
            <a:ext cx="7200897" cy="3318936"/>
          </a:xfrm>
        </p:spPr>
        <p:txBody>
          <a:bodyPr>
            <a:normAutofit/>
          </a:bodyPr>
          <a:lstStyle/>
          <a:p>
            <a:r>
              <a:rPr lang="en-US" dirty="0">
                <a:solidFill>
                  <a:srgbClr val="FFFFFF"/>
                </a:solidFill>
              </a:rPr>
              <a:t>The End Goal in Life and Escape Rooms is NOT the Same</a:t>
            </a:r>
          </a:p>
          <a:p>
            <a:pPr lvl="1"/>
            <a:r>
              <a:rPr lang="en-US" dirty="0">
                <a:solidFill>
                  <a:srgbClr val="FFFFFF"/>
                </a:solidFill>
              </a:rPr>
              <a:t>The Point in life is NOT TO WIN by escaping, but to KEEP TRYING till the very end – Not about the results</a:t>
            </a:r>
          </a:p>
          <a:p>
            <a:pPr lvl="1"/>
            <a:r>
              <a:rPr lang="en-US" dirty="0">
                <a:solidFill>
                  <a:srgbClr val="FFFFFF"/>
                </a:solidFill>
              </a:rPr>
              <a:t>In this life, we will never unlock every lock or solve every riddle or accurately interpret every clue, and that’s ok</a:t>
            </a:r>
          </a:p>
          <a:p>
            <a:pPr lvl="1"/>
            <a:r>
              <a:rPr lang="en-US" dirty="0">
                <a:solidFill>
                  <a:srgbClr val="FFFFFF"/>
                </a:solidFill>
              </a:rPr>
              <a:t>In this life, the goal is to keep trying to do those things, despite life’s obstacles, until the last second ticks off the clock</a:t>
            </a:r>
          </a:p>
        </p:txBody>
      </p:sp>
    </p:spTree>
    <p:extLst>
      <p:ext uri="{BB962C8B-B14F-4D97-AF65-F5344CB8AC3E}">
        <p14:creationId xmlns:p14="http://schemas.microsoft.com/office/powerpoint/2010/main" val="1544153637"/>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5EB8E3BF-F464-4900-8994-851061A9A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standing in front of a colorful wall&#10;&#10;Description automatically generated">
            <a:extLst>
              <a:ext uri="{FF2B5EF4-FFF2-40B4-BE49-F238E27FC236}">
                <a16:creationId xmlns:a16="http://schemas.microsoft.com/office/drawing/2014/main" id="{1BA6EC1B-75E0-69E6-216D-360CAC896CEC}"/>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a:stretch/>
        </p:blipFill>
        <p:spPr>
          <a:xfrm>
            <a:off x="20" y="10"/>
            <a:ext cx="9143980" cy="6857990"/>
          </a:xfrm>
          <a:prstGeom prst="rect">
            <a:avLst/>
          </a:prstGeom>
        </p:spPr>
      </p:pic>
      <p:sp>
        <p:nvSpPr>
          <p:cNvPr id="2" name="Title 1">
            <a:extLst>
              <a:ext uri="{FF2B5EF4-FFF2-40B4-BE49-F238E27FC236}">
                <a16:creationId xmlns:a16="http://schemas.microsoft.com/office/drawing/2014/main" id="{C69DA30F-2292-51C7-1005-8B61560F9F09}"/>
              </a:ext>
            </a:extLst>
          </p:cNvPr>
          <p:cNvSpPr>
            <a:spLocks noGrp="1"/>
          </p:cNvSpPr>
          <p:nvPr>
            <p:ph type="title"/>
          </p:nvPr>
        </p:nvSpPr>
        <p:spPr>
          <a:xfrm>
            <a:off x="971551" y="982132"/>
            <a:ext cx="7200897" cy="1303867"/>
          </a:xfrm>
        </p:spPr>
        <p:txBody>
          <a:bodyPr>
            <a:normAutofit/>
          </a:bodyPr>
          <a:lstStyle/>
          <a:p>
            <a:r>
              <a:rPr lang="en-US">
                <a:solidFill>
                  <a:srgbClr val="FFFFFF"/>
                </a:solidFill>
              </a:rPr>
              <a:t>Path to Reparations</a:t>
            </a:r>
          </a:p>
        </p:txBody>
      </p:sp>
      <p:cxnSp>
        <p:nvCxnSpPr>
          <p:cNvPr id="53" name="Straight Connector 52">
            <a:extLst>
              <a:ext uri="{FF2B5EF4-FFF2-40B4-BE49-F238E27FC236}">
                <a16:creationId xmlns:a16="http://schemas.microsoft.com/office/drawing/2014/main" id="{8E0602D6-3A81-42F8-AE67-1BAAFC967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00" y="2421466"/>
            <a:ext cx="6858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63586370-8AB7-65D9-C8A4-AAFC2D784B26}"/>
              </a:ext>
            </a:extLst>
          </p:cNvPr>
          <p:cNvSpPr>
            <a:spLocks noGrp="1"/>
          </p:cNvSpPr>
          <p:nvPr>
            <p:ph idx="1"/>
          </p:nvPr>
        </p:nvSpPr>
        <p:spPr>
          <a:xfrm>
            <a:off x="971550" y="2556932"/>
            <a:ext cx="7200897" cy="3318936"/>
          </a:xfrm>
        </p:spPr>
        <p:txBody>
          <a:bodyPr>
            <a:normAutofit/>
          </a:bodyPr>
          <a:lstStyle/>
          <a:p>
            <a:r>
              <a:rPr lang="en-US" b="0" i="0" u="none" strike="noStrike" dirty="0">
                <a:solidFill>
                  <a:srgbClr val="FFFFFF"/>
                </a:solidFill>
                <a:effectLst/>
                <a:latin typeface="Times New Roman" panose="02020603050405020304" pitchFamily="18" charset="0"/>
              </a:rPr>
              <a:t>I asked Robin Rue Simmons, who led the reparation efforts in Evanston, what would the Robin today say to the Robin before all this started, if should could go back in time and meet herself. </a:t>
            </a:r>
          </a:p>
          <a:p>
            <a:r>
              <a:rPr lang="en-US" dirty="0">
                <a:solidFill>
                  <a:srgbClr val="FFFFFF"/>
                </a:solidFill>
                <a:latin typeface="Times New Roman" panose="02020603050405020304" pitchFamily="18" charset="0"/>
              </a:rPr>
              <a:t>She said that despite the host of obstacles, threats, and disappointments, she would tell herself to press on anyway, because it is worth it </a:t>
            </a:r>
            <a:endParaRPr lang="en-US" dirty="0">
              <a:solidFill>
                <a:srgbClr val="FFFFFF"/>
              </a:solidFill>
            </a:endParaRPr>
          </a:p>
        </p:txBody>
      </p:sp>
    </p:spTree>
    <p:extLst>
      <p:ext uri="{BB962C8B-B14F-4D97-AF65-F5344CB8AC3E}">
        <p14:creationId xmlns:p14="http://schemas.microsoft.com/office/powerpoint/2010/main" val="4246490072"/>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DA30F-2292-51C7-1005-8B61560F9F09}"/>
              </a:ext>
            </a:extLst>
          </p:cNvPr>
          <p:cNvSpPr>
            <a:spLocks noGrp="1"/>
          </p:cNvSpPr>
          <p:nvPr>
            <p:ph type="title"/>
          </p:nvPr>
        </p:nvSpPr>
        <p:spPr>
          <a:xfrm>
            <a:off x="971551" y="982132"/>
            <a:ext cx="7200897" cy="1303867"/>
          </a:xfrm>
        </p:spPr>
        <p:txBody>
          <a:bodyPr>
            <a:normAutofit fontScale="90000"/>
          </a:bodyPr>
          <a:lstStyle/>
          <a:p>
            <a:r>
              <a:rPr lang="en-US" dirty="0"/>
              <a:t>Paul’s Encouragement </a:t>
            </a:r>
            <a:br>
              <a:rPr lang="en-US" dirty="0"/>
            </a:br>
            <a:r>
              <a:rPr lang="en-US" dirty="0"/>
              <a:t>II Thessalonians 1: 3-8</a:t>
            </a:r>
          </a:p>
        </p:txBody>
      </p:sp>
      <p:sp>
        <p:nvSpPr>
          <p:cNvPr id="3" name="Content Placeholder 2">
            <a:extLst>
              <a:ext uri="{FF2B5EF4-FFF2-40B4-BE49-F238E27FC236}">
                <a16:creationId xmlns:a16="http://schemas.microsoft.com/office/drawing/2014/main" id="{63586370-8AB7-65D9-C8A4-AAFC2D784B26}"/>
              </a:ext>
            </a:extLst>
          </p:cNvPr>
          <p:cNvSpPr>
            <a:spLocks noGrp="1"/>
          </p:cNvSpPr>
          <p:nvPr>
            <p:ph idx="1"/>
          </p:nvPr>
        </p:nvSpPr>
        <p:spPr>
          <a:xfrm>
            <a:off x="971550" y="2556932"/>
            <a:ext cx="7200897" cy="3318936"/>
          </a:xfrm>
        </p:spPr>
        <p:txBody>
          <a:bodyPr>
            <a:normAutofit fontScale="85000" lnSpcReduction="10000"/>
          </a:bodyPr>
          <a:lstStyle/>
          <a:p>
            <a:r>
              <a:rPr lang="en-US" b="1" baseline="30000" dirty="0">
                <a:effectLst/>
                <a:latin typeface="system-ui"/>
              </a:rPr>
              <a:t>3 </a:t>
            </a:r>
            <a:r>
              <a:rPr lang="en-US" dirty="0"/>
              <a:t>We ought always to thank God for you, brothers and sisters,</a:t>
            </a:r>
            <a:r>
              <a:rPr lang="en-US" baseline="30000" dirty="0">
                <a:effectLst/>
              </a:rPr>
              <a:t>[</a:t>
            </a:r>
            <a:r>
              <a:rPr lang="en-US" baseline="30000" dirty="0">
                <a:solidFill>
                  <a:srgbClr val="517E90"/>
                </a:solidFill>
                <a:effectLst/>
                <a:hlinkClick r:id="rId3" tooltip="See footnote b"/>
              </a:rPr>
              <a:t>b</a:t>
            </a:r>
            <a:r>
              <a:rPr lang="en-US" baseline="30000" dirty="0">
                <a:effectLst/>
              </a:rPr>
              <a:t>]</a:t>
            </a:r>
            <a:r>
              <a:rPr lang="en-US" dirty="0"/>
              <a:t> and rightly so, because your faith is growing more and more, and the love all of you have for one another is increasing. </a:t>
            </a:r>
            <a:r>
              <a:rPr lang="en-US" b="1" baseline="30000" dirty="0">
                <a:effectLst/>
                <a:latin typeface="system-ui"/>
              </a:rPr>
              <a:t>4 </a:t>
            </a:r>
            <a:r>
              <a:rPr lang="en-US" dirty="0"/>
              <a:t>Therefore, among God’s churches we boast about your perseverance and </a:t>
            </a:r>
            <a:r>
              <a:rPr lang="en-US" dirty="0" err="1"/>
              <a:t>faithin</a:t>
            </a:r>
            <a:r>
              <a:rPr lang="en-US" dirty="0"/>
              <a:t> all the persecutions and trials you are enduring.</a:t>
            </a:r>
            <a:r>
              <a:rPr lang="en-US" b="1" baseline="30000" dirty="0">
                <a:effectLst/>
                <a:latin typeface="system-ui"/>
              </a:rPr>
              <a:t>5 </a:t>
            </a:r>
            <a:r>
              <a:rPr lang="en-US" dirty="0">
                <a:effectLst/>
                <a:latin typeface="system-ui"/>
              </a:rPr>
              <a:t>All this is evidence that God’s judgment is right, and as a result you will be counted worthy of the kingdom of God, for which you are suffering. </a:t>
            </a:r>
            <a:r>
              <a:rPr lang="en-US" b="1" baseline="30000" dirty="0">
                <a:effectLst/>
                <a:latin typeface="system-ui"/>
              </a:rPr>
              <a:t>6 </a:t>
            </a:r>
            <a:r>
              <a:rPr lang="en-US" dirty="0">
                <a:effectLst/>
                <a:latin typeface="system-ui"/>
              </a:rPr>
              <a:t>God is just: He will pay back trouble to those who trouble you </a:t>
            </a:r>
            <a:r>
              <a:rPr lang="en-US" b="1" baseline="30000" dirty="0">
                <a:effectLst/>
                <a:latin typeface="system-ui"/>
              </a:rPr>
              <a:t>7 </a:t>
            </a:r>
            <a:r>
              <a:rPr lang="en-US" dirty="0">
                <a:effectLst/>
                <a:latin typeface="system-ui"/>
              </a:rPr>
              <a:t>and give relief to you who are troubled, and to us as well. This will happen when the Lord Jesus is revealed from heaven in blazing fire with his powerful angels.</a:t>
            </a:r>
          </a:p>
        </p:txBody>
      </p:sp>
    </p:spTree>
    <p:extLst>
      <p:ext uri="{BB962C8B-B14F-4D97-AF65-F5344CB8AC3E}">
        <p14:creationId xmlns:p14="http://schemas.microsoft.com/office/powerpoint/2010/main" val="4211619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5A639-B1D3-D383-A361-490AAA627360}"/>
              </a:ext>
            </a:extLst>
          </p:cNvPr>
          <p:cNvSpPr>
            <a:spLocks noGrp="1"/>
          </p:cNvSpPr>
          <p:nvPr>
            <p:ph type="title"/>
          </p:nvPr>
        </p:nvSpPr>
        <p:spPr/>
        <p:txBody>
          <a:bodyPr>
            <a:normAutofit fontScale="90000"/>
          </a:bodyPr>
          <a:lstStyle/>
          <a:p>
            <a:r>
              <a:rPr lang="en-US" dirty="0"/>
              <a:t>Paul’s Encouragement </a:t>
            </a:r>
            <a:br>
              <a:rPr lang="en-US" dirty="0"/>
            </a:br>
            <a:r>
              <a:rPr lang="en-US" dirty="0"/>
              <a:t>II Thessalonians 1: 11-12</a:t>
            </a:r>
          </a:p>
        </p:txBody>
      </p:sp>
      <p:sp>
        <p:nvSpPr>
          <p:cNvPr id="3" name="Content Placeholder 2">
            <a:extLst>
              <a:ext uri="{FF2B5EF4-FFF2-40B4-BE49-F238E27FC236}">
                <a16:creationId xmlns:a16="http://schemas.microsoft.com/office/drawing/2014/main" id="{558A3BBF-AE00-FBC9-8484-7EDCEA290044}"/>
              </a:ext>
            </a:extLst>
          </p:cNvPr>
          <p:cNvSpPr>
            <a:spLocks noGrp="1"/>
          </p:cNvSpPr>
          <p:nvPr>
            <p:ph idx="1"/>
          </p:nvPr>
        </p:nvSpPr>
        <p:spPr/>
        <p:txBody>
          <a:bodyPr/>
          <a:lstStyle/>
          <a:p>
            <a:r>
              <a:rPr lang="en-US" b="1" baseline="30000" dirty="0">
                <a:effectLst/>
                <a:latin typeface="system-ui"/>
              </a:rPr>
              <a:t>11 </a:t>
            </a:r>
            <a:r>
              <a:rPr lang="en-US" dirty="0"/>
              <a:t>With this in mind, we constantly pray for you, that our God may make you worthy of his calling, and that by his power he may bring to fruition your every desire for goodness and your every deed prompted by faith.</a:t>
            </a:r>
            <a:r>
              <a:rPr lang="en-US" b="0" i="0" u="none" strike="noStrike" dirty="0">
                <a:solidFill>
                  <a:srgbClr val="000000"/>
                </a:solidFill>
                <a:effectLst/>
                <a:latin typeface="system-ui"/>
              </a:rPr>
              <a:t> </a:t>
            </a:r>
            <a:r>
              <a:rPr lang="en-US" b="1" i="0" u="none" strike="noStrike" baseline="30000" dirty="0">
                <a:solidFill>
                  <a:srgbClr val="000000"/>
                </a:solidFill>
                <a:effectLst/>
                <a:latin typeface="system-ui"/>
              </a:rPr>
              <a:t>12 </a:t>
            </a:r>
            <a:r>
              <a:rPr lang="en-US" b="0" i="0" u="none" strike="noStrike" dirty="0">
                <a:solidFill>
                  <a:srgbClr val="000000"/>
                </a:solidFill>
                <a:effectLst/>
                <a:latin typeface="system-ui"/>
              </a:rPr>
              <a:t>We pray this so that the name of our Lord Jesus may be glorified in you, and you in him, according to the grace of our God and the Lord Jesus Christ.</a:t>
            </a:r>
            <a:r>
              <a:rPr lang="en-US" b="0" i="0" u="none" strike="noStrike" baseline="30000" dirty="0">
                <a:solidFill>
                  <a:srgbClr val="000000"/>
                </a:solidFill>
                <a:effectLst/>
                <a:latin typeface="system-ui"/>
              </a:rPr>
              <a:t>[</a:t>
            </a:r>
            <a:r>
              <a:rPr lang="en-US" b="0" i="0" u="none" strike="noStrike" baseline="30000" dirty="0">
                <a:solidFill>
                  <a:srgbClr val="517E90"/>
                </a:solidFill>
                <a:effectLst/>
                <a:latin typeface="system-ui"/>
                <a:hlinkClick r:id="rId2" tooltip="See footnote c"/>
              </a:rPr>
              <a:t>c</a:t>
            </a:r>
            <a:endParaRPr lang="en-US" dirty="0"/>
          </a:p>
        </p:txBody>
      </p:sp>
    </p:spTree>
    <p:extLst>
      <p:ext uri="{BB962C8B-B14F-4D97-AF65-F5344CB8AC3E}">
        <p14:creationId xmlns:p14="http://schemas.microsoft.com/office/powerpoint/2010/main" val="2387828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5EB8E3BF-F464-4900-8994-851061A9A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group of people posing for a photo&#10;&#10;Description automatically generated">
            <a:extLst>
              <a:ext uri="{FF2B5EF4-FFF2-40B4-BE49-F238E27FC236}">
                <a16:creationId xmlns:a16="http://schemas.microsoft.com/office/drawing/2014/main" id="{EBE62211-51E0-8BD2-75EA-97030A494C5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a:stretch/>
        </p:blipFill>
        <p:spPr>
          <a:xfrm>
            <a:off x="20" y="10"/>
            <a:ext cx="9143980" cy="6857990"/>
          </a:xfrm>
          <a:prstGeom prst="rect">
            <a:avLst/>
          </a:prstGeom>
        </p:spPr>
      </p:pic>
      <p:sp>
        <p:nvSpPr>
          <p:cNvPr id="2" name="Title 1">
            <a:extLst>
              <a:ext uri="{FF2B5EF4-FFF2-40B4-BE49-F238E27FC236}">
                <a16:creationId xmlns:a16="http://schemas.microsoft.com/office/drawing/2014/main" id="{C69DA30F-2292-51C7-1005-8B61560F9F09}"/>
              </a:ext>
            </a:extLst>
          </p:cNvPr>
          <p:cNvSpPr>
            <a:spLocks noGrp="1"/>
          </p:cNvSpPr>
          <p:nvPr>
            <p:ph type="title"/>
          </p:nvPr>
        </p:nvSpPr>
        <p:spPr>
          <a:xfrm>
            <a:off x="971551" y="982132"/>
            <a:ext cx="7200897" cy="1303867"/>
          </a:xfrm>
        </p:spPr>
        <p:txBody>
          <a:bodyPr>
            <a:normAutofit/>
          </a:bodyPr>
          <a:lstStyle/>
          <a:p>
            <a:r>
              <a:rPr lang="en-US" dirty="0">
                <a:solidFill>
                  <a:srgbClr val="FFFFFF"/>
                </a:solidFill>
              </a:rPr>
              <a:t>Life’s Journey</a:t>
            </a:r>
          </a:p>
        </p:txBody>
      </p:sp>
      <p:cxnSp>
        <p:nvCxnSpPr>
          <p:cNvPr id="48" name="Straight Connector 47">
            <a:extLst>
              <a:ext uri="{FF2B5EF4-FFF2-40B4-BE49-F238E27FC236}">
                <a16:creationId xmlns:a16="http://schemas.microsoft.com/office/drawing/2014/main" id="{8E0602D6-3A81-42F8-AE67-1BAAFC967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43000" y="2421466"/>
            <a:ext cx="6858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63586370-8AB7-65D9-C8A4-AAFC2D784B26}"/>
              </a:ext>
            </a:extLst>
          </p:cNvPr>
          <p:cNvSpPr>
            <a:spLocks noGrp="1"/>
          </p:cNvSpPr>
          <p:nvPr>
            <p:ph idx="1"/>
          </p:nvPr>
        </p:nvSpPr>
        <p:spPr>
          <a:xfrm>
            <a:off x="971550" y="2556932"/>
            <a:ext cx="7200897" cy="3318936"/>
          </a:xfrm>
        </p:spPr>
        <p:txBody>
          <a:bodyPr>
            <a:normAutofit/>
          </a:bodyPr>
          <a:lstStyle/>
          <a:p>
            <a:r>
              <a:rPr lang="en-US" b="0" i="0" u="none" strike="noStrike" dirty="0">
                <a:solidFill>
                  <a:srgbClr val="FFFFFF"/>
                </a:solidFill>
                <a:effectLst/>
                <a:latin typeface="Times New Roman" panose="02020603050405020304" pitchFamily="18" charset="0"/>
              </a:rPr>
              <a:t>Life is like a roller coaster. There will be ups and downs, twists and turns; times when you feel your stomach in your mouth and times of pure exhilaration; </a:t>
            </a:r>
          </a:p>
          <a:p>
            <a:r>
              <a:rPr lang="en-US" dirty="0">
                <a:solidFill>
                  <a:srgbClr val="FFFFFF"/>
                </a:solidFill>
                <a:latin typeface="Times New Roman" panose="02020603050405020304" pitchFamily="18" charset="0"/>
              </a:rPr>
              <a:t>Ultimately, the good news is that through it all, God is with us and for us so let’s strap on that seat belt, lower the harness, and enjoy the ride</a:t>
            </a:r>
            <a:endParaRPr lang="en-US" dirty="0">
              <a:solidFill>
                <a:srgbClr val="FFFFFF"/>
              </a:solidFill>
            </a:endParaRPr>
          </a:p>
        </p:txBody>
      </p:sp>
    </p:spTree>
    <p:extLst>
      <p:ext uri="{BB962C8B-B14F-4D97-AF65-F5344CB8AC3E}">
        <p14:creationId xmlns:p14="http://schemas.microsoft.com/office/powerpoint/2010/main" val="2512119957"/>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holding trophies&#10;&#10;Description automatically generated">
            <a:extLst>
              <a:ext uri="{FF2B5EF4-FFF2-40B4-BE49-F238E27FC236}">
                <a16:creationId xmlns:a16="http://schemas.microsoft.com/office/drawing/2014/main" id="{9EEBDD46-8594-BA72-0F26-1CDDE6578CAE}"/>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10"/>
            <a:ext cx="9143980" cy="6857990"/>
          </a:xfrm>
          <a:prstGeom prst="rect">
            <a:avLst/>
          </a:prstGeom>
        </p:spPr>
      </p:pic>
    </p:spTree>
    <p:extLst>
      <p:ext uri="{BB962C8B-B14F-4D97-AF65-F5344CB8AC3E}">
        <p14:creationId xmlns:p14="http://schemas.microsoft.com/office/powerpoint/2010/main" val="2916772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26" name="Rectangle 19">
            <a:extLst>
              <a:ext uri="{FF2B5EF4-FFF2-40B4-BE49-F238E27FC236}">
                <a16:creationId xmlns:a16="http://schemas.microsoft.com/office/drawing/2014/main" id="{4C8500A9-91A0-4430-B3CB-6FC5E296F3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1">
            <a:extLst>
              <a:ext uri="{FF2B5EF4-FFF2-40B4-BE49-F238E27FC236}">
                <a16:creationId xmlns:a16="http://schemas.microsoft.com/office/drawing/2014/main" id="{960EB140-D124-4A6F-83FA-37556746DE9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sp>
        <p:nvSpPr>
          <p:cNvPr id="2" name="Title 1">
            <a:extLst>
              <a:ext uri="{FF2B5EF4-FFF2-40B4-BE49-F238E27FC236}">
                <a16:creationId xmlns:a16="http://schemas.microsoft.com/office/drawing/2014/main" id="{4E4858C6-BECB-8A9E-89D6-B4FE702C2FD4}"/>
              </a:ext>
            </a:extLst>
          </p:cNvPr>
          <p:cNvSpPr>
            <a:spLocks noGrp="1"/>
          </p:cNvSpPr>
          <p:nvPr>
            <p:ph type="title"/>
          </p:nvPr>
        </p:nvSpPr>
        <p:spPr>
          <a:xfrm>
            <a:off x="971550" y="4620126"/>
            <a:ext cx="7200897" cy="1229529"/>
          </a:xfrm>
        </p:spPr>
        <p:txBody>
          <a:bodyPr>
            <a:normAutofit/>
          </a:bodyPr>
          <a:lstStyle/>
          <a:p>
            <a:pPr>
              <a:lnSpc>
                <a:spcPct val="90000"/>
              </a:lnSpc>
            </a:pPr>
            <a:r>
              <a:rPr lang="en-US" sz="3400">
                <a:solidFill>
                  <a:srgbClr val="262626"/>
                </a:solidFill>
              </a:rPr>
              <a:t>Keeping the Faith Through Perseverance</a:t>
            </a:r>
            <a:br>
              <a:rPr lang="en-US" sz="3400">
                <a:solidFill>
                  <a:srgbClr val="262626"/>
                </a:solidFill>
              </a:rPr>
            </a:br>
            <a:endParaRPr lang="en-US" sz="3400">
              <a:solidFill>
                <a:srgbClr val="262626"/>
              </a:solidFill>
            </a:endParaRPr>
          </a:p>
        </p:txBody>
      </p:sp>
      <p:graphicFrame>
        <p:nvGraphicFramePr>
          <p:cNvPr id="15" name="Content Placeholder 2">
            <a:extLst>
              <a:ext uri="{FF2B5EF4-FFF2-40B4-BE49-F238E27FC236}">
                <a16:creationId xmlns:a16="http://schemas.microsoft.com/office/drawing/2014/main" id="{18292569-7055-E45B-774B-9738AA16DDF9}"/>
              </a:ext>
            </a:extLst>
          </p:cNvPr>
          <p:cNvGraphicFramePr>
            <a:graphicFrameLocks noGrp="1"/>
          </p:cNvGraphicFramePr>
          <p:nvPr>
            <p:ph idx="1"/>
            <p:extLst>
              <p:ext uri="{D42A27DB-BD31-4B8C-83A1-F6EECF244321}">
                <p14:modId xmlns:p14="http://schemas.microsoft.com/office/powerpoint/2010/main" val="1787272071"/>
              </p:ext>
            </p:extLst>
          </p:nvPr>
        </p:nvGraphicFramePr>
        <p:xfrm>
          <a:off x="1027136" y="1352145"/>
          <a:ext cx="7094593" cy="292352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18225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09" name="Rectangle 108">
            <a:extLst>
              <a:ext uri="{FF2B5EF4-FFF2-40B4-BE49-F238E27FC236}">
                <a16:creationId xmlns:a16="http://schemas.microsoft.com/office/drawing/2014/main" id="{57BEB51D-B695-4DD9-B513-4E5D509F5A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30CFEC97-9EBB-42B6-B4E6-FA4688281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519" y="486459"/>
            <a:ext cx="8420581" cy="5883295"/>
          </a:xfrm>
          <a:prstGeom prst="rect">
            <a:avLst/>
          </a:prstGeom>
          <a:solidFill>
            <a:schemeClr val="bg1"/>
          </a:solid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tone castle with a bridge over water&#10;&#10;Description automatically generated">
            <a:extLst>
              <a:ext uri="{FF2B5EF4-FFF2-40B4-BE49-F238E27FC236}">
                <a16:creationId xmlns:a16="http://schemas.microsoft.com/office/drawing/2014/main" id="{A426388F-5290-A316-3ECC-6CFCF952D274}"/>
              </a:ext>
            </a:extLst>
          </p:cNvPr>
          <p:cNvPicPr>
            <a:picLocks noChangeAspect="1"/>
          </p:cNvPicPr>
          <p:nvPr/>
        </p:nvPicPr>
        <p:blipFill rotWithShape="1">
          <a:blip r:embed="rId4">
            <a:duotone>
              <a:schemeClr val="bg2">
                <a:shade val="45000"/>
                <a:satMod val="135000"/>
              </a:schemeClr>
              <a:prstClr val="white"/>
            </a:duotone>
            <a:alphaModFix amt="50000"/>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2" b="6841"/>
          <a:stretch/>
        </p:blipFill>
        <p:spPr>
          <a:xfrm>
            <a:off x="364604" y="488137"/>
            <a:ext cx="8420581" cy="5883295"/>
          </a:xfrm>
          <a:prstGeom prst="rect">
            <a:avLst/>
          </a:prstGeom>
          <a:scene3d>
            <a:camera prst="orthographicFront"/>
            <a:lightRig rig="twoPt" dir="t"/>
          </a:scene3d>
          <a:sp3d>
            <a:bevelT w="12700" h="2540" prst="coolSlant"/>
          </a:sp3d>
        </p:spPr>
      </p:pic>
      <p:grpSp>
        <p:nvGrpSpPr>
          <p:cNvPr id="134" name="Group 112">
            <a:extLst>
              <a:ext uri="{FF2B5EF4-FFF2-40B4-BE49-F238E27FC236}">
                <a16:creationId xmlns:a16="http://schemas.microsoft.com/office/drawing/2014/main" id="{51D1273B-0B1C-4A09-A98C-FCA884FEFC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0515" y="569219"/>
            <a:ext cx="8280588" cy="5728876"/>
            <a:chOff x="574020" y="519524"/>
            <a:chExt cx="11040784" cy="5728876"/>
          </a:xfrm>
        </p:grpSpPr>
        <p:grpSp>
          <p:nvGrpSpPr>
            <p:cNvPr id="114" name="Group 113">
              <a:extLst>
                <a:ext uri="{FF2B5EF4-FFF2-40B4-BE49-F238E27FC236}">
                  <a16:creationId xmlns:a16="http://schemas.microsoft.com/office/drawing/2014/main" id="{D6F4D5E2-6178-4A53-9931-B326235538E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7916" y="519524"/>
              <a:ext cx="246888" cy="246888"/>
              <a:chOff x="574020" y="6001512"/>
              <a:chExt cx="246888" cy="246888"/>
            </a:xfrm>
          </p:grpSpPr>
          <p:sp useBgFill="1">
            <p:nvSpPr>
              <p:cNvPr id="135" name="Oval 123">
                <a:extLst>
                  <a:ext uri="{FF2B5EF4-FFF2-40B4-BE49-F238E27FC236}">
                    <a16:creationId xmlns:a16="http://schemas.microsoft.com/office/drawing/2014/main" id="{DDB87574-233E-4F2A-860B-1FC07E82D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2300" y="6057900"/>
                <a:ext cx="139700" cy="139700"/>
              </a:xfrm>
              <a:prstGeom prst="ellipse">
                <a:avLst/>
              </a:prstGeom>
              <a:ln>
                <a:noFill/>
              </a:ln>
              <a:effectLst>
                <a:innerShdw blurRad="50800">
                  <a:schemeClr val="tx1">
                    <a:alpha val="6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Donut 37">
                <a:extLst>
                  <a:ext uri="{FF2B5EF4-FFF2-40B4-BE49-F238E27FC236}">
                    <a16:creationId xmlns:a16="http://schemas.microsoft.com/office/drawing/2014/main" id="{E2CBA892-2DD6-44BA-B7AE-F30150BACC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4020" y="6001512"/>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5" name="Group 114">
              <a:extLst>
                <a:ext uri="{FF2B5EF4-FFF2-40B4-BE49-F238E27FC236}">
                  <a16:creationId xmlns:a16="http://schemas.microsoft.com/office/drawing/2014/main" id="{E36BC80B-94F2-45EA-9246-A97489B0D9F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7916" y="6001512"/>
              <a:ext cx="246888" cy="246888"/>
              <a:chOff x="574020" y="6001512"/>
              <a:chExt cx="246888" cy="246888"/>
            </a:xfrm>
          </p:grpSpPr>
          <p:sp useBgFill="1">
            <p:nvSpPr>
              <p:cNvPr id="137" name="Oval 121">
                <a:extLst>
                  <a:ext uri="{FF2B5EF4-FFF2-40B4-BE49-F238E27FC236}">
                    <a16:creationId xmlns:a16="http://schemas.microsoft.com/office/drawing/2014/main" id="{BFAB72D3-E5FD-471F-8CB6-818307B134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2300" y="6057900"/>
                <a:ext cx="139700" cy="139700"/>
              </a:xfrm>
              <a:prstGeom prst="ellipse">
                <a:avLst/>
              </a:prstGeom>
              <a:ln>
                <a:noFill/>
              </a:ln>
              <a:effectLst>
                <a:innerShdw blurRad="50800">
                  <a:schemeClr val="tx1">
                    <a:alpha val="6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Donut 35">
                <a:extLst>
                  <a:ext uri="{FF2B5EF4-FFF2-40B4-BE49-F238E27FC236}">
                    <a16:creationId xmlns:a16="http://schemas.microsoft.com/office/drawing/2014/main" id="{5D70CB5F-C2B0-4691-B9D8-CAA43FED3F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4020" y="6001512"/>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6" name="Group 115">
              <a:extLst>
                <a:ext uri="{FF2B5EF4-FFF2-40B4-BE49-F238E27FC236}">
                  <a16:creationId xmlns:a16="http://schemas.microsoft.com/office/drawing/2014/main" id="{1FDBD39D-C19F-47CC-B2FD-74694EED6C4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74020" y="519524"/>
              <a:ext cx="246888" cy="246888"/>
              <a:chOff x="574020" y="6001512"/>
              <a:chExt cx="246888" cy="246888"/>
            </a:xfrm>
          </p:grpSpPr>
          <p:sp useBgFill="1">
            <p:nvSpPr>
              <p:cNvPr id="120" name="Oval 119">
                <a:extLst>
                  <a:ext uri="{FF2B5EF4-FFF2-40B4-BE49-F238E27FC236}">
                    <a16:creationId xmlns:a16="http://schemas.microsoft.com/office/drawing/2014/main" id="{A190FE58-9B89-4968-8582-A4BD1E5E28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2300" y="6057900"/>
                <a:ext cx="139700" cy="139700"/>
              </a:xfrm>
              <a:prstGeom prst="ellipse">
                <a:avLst/>
              </a:prstGeom>
              <a:ln>
                <a:noFill/>
              </a:ln>
              <a:effectLst>
                <a:innerShdw blurRad="50800">
                  <a:schemeClr val="tx1">
                    <a:alpha val="6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Donut 33">
                <a:extLst>
                  <a:ext uri="{FF2B5EF4-FFF2-40B4-BE49-F238E27FC236}">
                    <a16:creationId xmlns:a16="http://schemas.microsoft.com/office/drawing/2014/main" id="{66D5CA7F-01E6-4A11-A169-8DD7B669F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4020" y="6001512"/>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7" name="Group 116">
              <a:extLst>
                <a:ext uri="{FF2B5EF4-FFF2-40B4-BE49-F238E27FC236}">
                  <a16:creationId xmlns:a16="http://schemas.microsoft.com/office/drawing/2014/main" id="{AF6361AC-82AC-43B7-A436-573832E9F82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74020" y="6001512"/>
              <a:ext cx="246888" cy="246888"/>
              <a:chOff x="574020" y="6001512"/>
              <a:chExt cx="246888" cy="246888"/>
            </a:xfrm>
          </p:grpSpPr>
          <p:sp useBgFill="1">
            <p:nvSpPr>
              <p:cNvPr id="118" name="Oval 117">
                <a:extLst>
                  <a:ext uri="{FF2B5EF4-FFF2-40B4-BE49-F238E27FC236}">
                    <a16:creationId xmlns:a16="http://schemas.microsoft.com/office/drawing/2014/main" id="{AE261D5D-9EB7-415B-A4A8-0EE0AB4A30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2300" y="6057900"/>
                <a:ext cx="139700" cy="139700"/>
              </a:xfrm>
              <a:prstGeom prst="ellipse">
                <a:avLst/>
              </a:prstGeom>
              <a:ln>
                <a:noFill/>
              </a:ln>
              <a:effectLst>
                <a:innerShdw blurRad="50800">
                  <a:schemeClr val="tx1">
                    <a:alpha val="6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Donut 31">
                <a:extLst>
                  <a:ext uri="{FF2B5EF4-FFF2-40B4-BE49-F238E27FC236}">
                    <a16:creationId xmlns:a16="http://schemas.microsoft.com/office/drawing/2014/main" id="{B76420B4-B05B-48EB-B8DA-8A785CA929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4020" y="6001512"/>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2" name="Title 1">
            <a:extLst>
              <a:ext uri="{FF2B5EF4-FFF2-40B4-BE49-F238E27FC236}">
                <a16:creationId xmlns:a16="http://schemas.microsoft.com/office/drawing/2014/main" id="{F0DE2F67-037D-0E7A-F973-71413EAB9FB6}"/>
              </a:ext>
            </a:extLst>
          </p:cNvPr>
          <p:cNvSpPr>
            <a:spLocks noGrp="1"/>
          </p:cNvSpPr>
          <p:nvPr>
            <p:ph type="title"/>
          </p:nvPr>
        </p:nvSpPr>
        <p:spPr>
          <a:xfrm>
            <a:off x="971551" y="982132"/>
            <a:ext cx="7200897" cy="1303867"/>
          </a:xfrm>
        </p:spPr>
        <p:txBody>
          <a:bodyPr>
            <a:normAutofit/>
          </a:bodyPr>
          <a:lstStyle/>
          <a:p>
            <a:r>
              <a:rPr lang="en-US"/>
              <a:t>Falling of a Kingdom</a:t>
            </a:r>
          </a:p>
        </p:txBody>
      </p:sp>
      <p:cxnSp>
        <p:nvCxnSpPr>
          <p:cNvPr id="140" name="Straight Connector 126">
            <a:extLst>
              <a:ext uri="{FF2B5EF4-FFF2-40B4-BE49-F238E27FC236}">
                <a16:creationId xmlns:a16="http://schemas.microsoft.com/office/drawing/2014/main" id="{699FC3C2-3BB4-435C-9DAE-C3F82D01C8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126" y="2421466"/>
            <a:ext cx="7055474" cy="0"/>
          </a:xfrm>
          <a:prstGeom prst="line">
            <a:avLst/>
          </a:prstGeom>
          <a:ln w="15875">
            <a:solidFill>
              <a:schemeClr val="accent1"/>
            </a:solidFill>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85068632-D2A2-B718-CB3F-0CC49AFDF474}"/>
              </a:ext>
            </a:extLst>
          </p:cNvPr>
          <p:cNvSpPr>
            <a:spLocks noGrp="1"/>
          </p:cNvSpPr>
          <p:nvPr>
            <p:ph idx="1"/>
          </p:nvPr>
        </p:nvSpPr>
        <p:spPr>
          <a:xfrm>
            <a:off x="971550" y="2556932"/>
            <a:ext cx="7200897" cy="3318936"/>
          </a:xfrm>
        </p:spPr>
        <p:txBody>
          <a:bodyPr>
            <a:normAutofit/>
          </a:bodyPr>
          <a:lstStyle/>
          <a:p>
            <a:r>
              <a:rPr lang="en-US" dirty="0"/>
              <a:t>Book of Zephaniah the Prophet</a:t>
            </a:r>
          </a:p>
          <a:p>
            <a:pPr lvl="1"/>
            <a:r>
              <a:rPr lang="en-US" dirty="0"/>
              <a:t>Last decades before Babylon destroys and takes the southern kingdom of Judah</a:t>
            </a:r>
          </a:p>
          <a:p>
            <a:pPr lvl="1"/>
            <a:r>
              <a:rPr lang="en-US" dirty="0"/>
              <a:t>King Josiah, one of the good kings, tries to bring the people back from their idolatry but they are too far gone</a:t>
            </a:r>
          </a:p>
          <a:p>
            <a:pPr lvl="1"/>
            <a:r>
              <a:rPr lang="en-US" dirty="0"/>
              <a:t>Zephaniah, a contemporary of Jeremiah, is letting the people know what is eventually going to happen </a:t>
            </a:r>
          </a:p>
        </p:txBody>
      </p:sp>
    </p:spTree>
    <p:extLst>
      <p:ext uri="{BB962C8B-B14F-4D97-AF65-F5344CB8AC3E}">
        <p14:creationId xmlns:p14="http://schemas.microsoft.com/office/powerpoint/2010/main" val="2512276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691439-19BB-5D61-85B4-1F4AB8A4881A}"/>
              </a:ext>
            </a:extLst>
          </p:cNvPr>
          <p:cNvSpPr txBox="1"/>
          <p:nvPr/>
        </p:nvSpPr>
        <p:spPr>
          <a:xfrm>
            <a:off x="755374" y="490329"/>
            <a:ext cx="7500730" cy="5970865"/>
          </a:xfrm>
          <a:prstGeom prst="rect">
            <a:avLst/>
          </a:prstGeom>
          <a:noFill/>
        </p:spPr>
        <p:txBody>
          <a:bodyPr wrap="square">
            <a:spAutoFit/>
          </a:bodyPr>
          <a:lstStyle/>
          <a:p>
            <a:pPr algn="l"/>
            <a:r>
              <a:rPr lang="en-US" sz="2400" b="1" i="0" u="sng" dirty="0">
                <a:solidFill>
                  <a:srgbClr val="000000"/>
                </a:solidFill>
                <a:effectLst/>
                <a:latin typeface="Calibri" panose="020F0502020204030204" pitchFamily="34" charset="0"/>
              </a:rPr>
              <a:t>Zephaniah 1:7, 12-18</a:t>
            </a:r>
            <a:br>
              <a:rPr lang="en-US" sz="2400" dirty="0"/>
            </a:br>
            <a:r>
              <a:rPr lang="en-US" sz="2400" b="0" i="0" u="none" strike="noStrike" dirty="0">
                <a:solidFill>
                  <a:srgbClr val="000000"/>
                </a:solidFill>
                <a:effectLst/>
                <a:latin typeface="Calibri" panose="020F0502020204030204" pitchFamily="34" charset="0"/>
              </a:rPr>
              <a:t>1:7 Be silent before the Lord GOD! For the day of the LORD is at hand; the LORD has prepared a sacrifice, he has consecrated his guests.</a:t>
            </a:r>
            <a:br>
              <a:rPr lang="en-US" sz="2400" dirty="0"/>
            </a:br>
            <a:br>
              <a:rPr lang="en-US" sz="2400" dirty="0"/>
            </a:br>
            <a:r>
              <a:rPr lang="en-US" sz="2400" b="0" i="0" u="none" strike="noStrike" dirty="0">
                <a:solidFill>
                  <a:srgbClr val="000000"/>
                </a:solidFill>
                <a:effectLst/>
                <a:latin typeface="Calibri" panose="020F0502020204030204" pitchFamily="34" charset="0"/>
              </a:rPr>
              <a:t>1:12 At that time I will search Jerusalem with lamps, and I will punish the people who rest </a:t>
            </a:r>
            <a:r>
              <a:rPr lang="en-US" sz="2400" b="1" i="0" u="none" strike="noStrike" dirty="0">
                <a:solidFill>
                  <a:srgbClr val="000000"/>
                </a:solidFill>
                <a:effectLst/>
                <a:latin typeface="Calibri" panose="020F0502020204030204" pitchFamily="34" charset="0"/>
              </a:rPr>
              <a:t>complacently</a:t>
            </a:r>
            <a:r>
              <a:rPr lang="en-US" sz="2400" b="0" i="0" u="none" strike="noStrike" dirty="0">
                <a:solidFill>
                  <a:srgbClr val="000000"/>
                </a:solidFill>
                <a:effectLst/>
                <a:latin typeface="Calibri" panose="020F0502020204030204" pitchFamily="34" charset="0"/>
              </a:rPr>
              <a:t> on their dregs, those who say in their hearts, "The LORD will not do good, nor will he do harm."</a:t>
            </a:r>
            <a:br>
              <a:rPr lang="en-US" sz="2400" dirty="0"/>
            </a:br>
            <a:br>
              <a:rPr lang="en-US" sz="2400" dirty="0"/>
            </a:br>
            <a:r>
              <a:rPr lang="en-US" sz="2400" b="0" i="0" u="none" strike="noStrike" dirty="0">
                <a:solidFill>
                  <a:srgbClr val="000000"/>
                </a:solidFill>
                <a:effectLst/>
                <a:latin typeface="Calibri" panose="020F0502020204030204" pitchFamily="34" charset="0"/>
              </a:rPr>
              <a:t>1:13 Their wealth shall be plundered, and their houses laid waste. Though they build houses, they shall not inhabit them; though they plant vineyards, they shall not drink wine from them.</a:t>
            </a:r>
            <a:br>
              <a:rPr lang="en-US" sz="2400" dirty="0"/>
            </a:br>
            <a:br>
              <a:rPr lang="en-US" sz="2400" dirty="0"/>
            </a:br>
            <a:endParaRPr lang="en-US" sz="2200" b="0" i="0" u="none" strike="noStrike" dirty="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767978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691439-19BB-5D61-85B4-1F4AB8A4881A}"/>
              </a:ext>
            </a:extLst>
          </p:cNvPr>
          <p:cNvSpPr txBox="1"/>
          <p:nvPr/>
        </p:nvSpPr>
        <p:spPr>
          <a:xfrm>
            <a:off x="755374" y="490329"/>
            <a:ext cx="7500730" cy="5232202"/>
          </a:xfrm>
          <a:prstGeom prst="rect">
            <a:avLst/>
          </a:prstGeom>
          <a:noFill/>
        </p:spPr>
        <p:txBody>
          <a:bodyPr wrap="square">
            <a:spAutoFit/>
          </a:bodyPr>
          <a:lstStyle/>
          <a:p>
            <a:pPr algn="l"/>
            <a:r>
              <a:rPr lang="en-US" sz="2400" b="1" i="0" u="sng" dirty="0">
                <a:solidFill>
                  <a:srgbClr val="000000"/>
                </a:solidFill>
                <a:effectLst/>
                <a:latin typeface="Calibri" panose="020F0502020204030204" pitchFamily="34" charset="0"/>
              </a:rPr>
              <a:t>Zephaniah 1:7, 12-18</a:t>
            </a:r>
            <a:br>
              <a:rPr lang="en-US" sz="2400" dirty="0"/>
            </a:br>
            <a:br>
              <a:rPr lang="en-US" sz="2400" dirty="0"/>
            </a:br>
            <a:r>
              <a:rPr lang="en-US" sz="2400" b="0" i="0" u="none" strike="noStrike" dirty="0">
                <a:solidFill>
                  <a:srgbClr val="000000"/>
                </a:solidFill>
                <a:effectLst/>
                <a:latin typeface="Calibri" panose="020F0502020204030204" pitchFamily="34" charset="0"/>
              </a:rPr>
              <a:t>1:14 The great day of the LORD is near, near and hastening fast; the sound of the day of the LORD is bitter, the warrior cries aloud there.</a:t>
            </a:r>
            <a:br>
              <a:rPr lang="en-US" sz="2400" dirty="0"/>
            </a:br>
            <a:br>
              <a:rPr lang="en-US" sz="2400" dirty="0"/>
            </a:br>
            <a:r>
              <a:rPr lang="en-US" sz="2400" b="0" i="0" u="none" strike="noStrike" dirty="0">
                <a:solidFill>
                  <a:srgbClr val="000000"/>
                </a:solidFill>
                <a:effectLst/>
                <a:latin typeface="Calibri" panose="020F0502020204030204" pitchFamily="34" charset="0"/>
              </a:rPr>
              <a:t>1:15 That day will be a day of wrath, a day of distress and anguish, a day of ruin and devastation, a day of darkness and gloom, a day of clouds and thick darkness,</a:t>
            </a:r>
            <a:br>
              <a:rPr lang="en-US" sz="2400" dirty="0"/>
            </a:br>
            <a:br>
              <a:rPr lang="en-US" sz="2400" dirty="0"/>
            </a:br>
            <a:r>
              <a:rPr lang="en-US" sz="2400" b="0" i="0" u="none" strike="noStrike" dirty="0">
                <a:solidFill>
                  <a:srgbClr val="000000"/>
                </a:solidFill>
                <a:effectLst/>
                <a:latin typeface="Calibri" panose="020F0502020204030204" pitchFamily="34" charset="0"/>
              </a:rPr>
              <a:t>1:16 a day of trumpet blast and battle cry against the fortified cities and against the lofty battlements.</a:t>
            </a:r>
            <a:br>
              <a:rPr lang="en-US" sz="2400" dirty="0"/>
            </a:br>
            <a:br>
              <a:rPr lang="en-US" sz="2400" dirty="0"/>
            </a:br>
            <a:endParaRPr lang="en-US" sz="2200" b="0" i="0" u="none" strike="noStrike" dirty="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3667485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691439-19BB-5D61-85B4-1F4AB8A4881A}"/>
              </a:ext>
            </a:extLst>
          </p:cNvPr>
          <p:cNvSpPr txBox="1"/>
          <p:nvPr/>
        </p:nvSpPr>
        <p:spPr>
          <a:xfrm>
            <a:off x="755374" y="490329"/>
            <a:ext cx="7500730" cy="4154984"/>
          </a:xfrm>
          <a:prstGeom prst="rect">
            <a:avLst/>
          </a:prstGeom>
          <a:noFill/>
        </p:spPr>
        <p:txBody>
          <a:bodyPr wrap="square">
            <a:spAutoFit/>
          </a:bodyPr>
          <a:lstStyle/>
          <a:p>
            <a:pPr algn="l"/>
            <a:r>
              <a:rPr lang="en-US" sz="2400" b="1" i="0" u="sng" dirty="0">
                <a:solidFill>
                  <a:srgbClr val="000000"/>
                </a:solidFill>
                <a:effectLst/>
                <a:latin typeface="Calibri" panose="020F0502020204030204" pitchFamily="34" charset="0"/>
              </a:rPr>
              <a:t>Zephaniah 1:7, 12-18</a:t>
            </a:r>
            <a:br>
              <a:rPr lang="en-US" sz="2400" dirty="0"/>
            </a:br>
            <a:br>
              <a:rPr lang="en-US" sz="2400" dirty="0"/>
            </a:br>
            <a:r>
              <a:rPr lang="en-US" sz="2400" b="0" i="0" u="none" strike="noStrike" dirty="0">
                <a:solidFill>
                  <a:srgbClr val="000000"/>
                </a:solidFill>
                <a:effectLst/>
                <a:latin typeface="Calibri" panose="020F0502020204030204" pitchFamily="34" charset="0"/>
              </a:rPr>
              <a:t>1:17 I will bring such distress upon people that they shall walk like the blind; because they have sinned against the LORD, their blood shall be poured out like dust, and their flesh like dung.</a:t>
            </a:r>
            <a:br>
              <a:rPr lang="en-US" sz="2400" dirty="0"/>
            </a:br>
            <a:br>
              <a:rPr lang="en-US" sz="2400" dirty="0"/>
            </a:br>
            <a:r>
              <a:rPr lang="en-US" sz="2400" b="0" i="0" u="none" strike="noStrike" dirty="0">
                <a:solidFill>
                  <a:srgbClr val="000000"/>
                </a:solidFill>
                <a:effectLst/>
                <a:latin typeface="Calibri" panose="020F0502020204030204" pitchFamily="34" charset="0"/>
              </a:rPr>
              <a:t>1:18 Neither their silver nor their gold will be able to save them on the day of the Lord's wrath; in the fire of his passion the whole earth shall be consumed; for a full, a terrible end he will make of all the inhabitants of the earth.</a:t>
            </a:r>
            <a:endParaRPr lang="en-US" sz="2200" b="0" i="0" u="none" strike="noStrike" dirty="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1231175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DA30F-2292-51C7-1005-8B61560F9F09}"/>
              </a:ext>
            </a:extLst>
          </p:cNvPr>
          <p:cNvSpPr>
            <a:spLocks noGrp="1"/>
          </p:cNvSpPr>
          <p:nvPr>
            <p:ph type="title"/>
          </p:nvPr>
        </p:nvSpPr>
        <p:spPr>
          <a:xfrm>
            <a:off x="971551" y="982132"/>
            <a:ext cx="7200897" cy="1303867"/>
          </a:xfrm>
        </p:spPr>
        <p:txBody>
          <a:bodyPr>
            <a:normAutofit/>
          </a:bodyPr>
          <a:lstStyle/>
          <a:p>
            <a:r>
              <a:rPr lang="en-US" dirty="0"/>
              <a:t>People of Judah</a:t>
            </a:r>
          </a:p>
        </p:txBody>
      </p:sp>
      <p:sp>
        <p:nvSpPr>
          <p:cNvPr id="3" name="Content Placeholder 2">
            <a:extLst>
              <a:ext uri="{FF2B5EF4-FFF2-40B4-BE49-F238E27FC236}">
                <a16:creationId xmlns:a16="http://schemas.microsoft.com/office/drawing/2014/main" id="{63586370-8AB7-65D9-C8A4-AAFC2D784B26}"/>
              </a:ext>
            </a:extLst>
          </p:cNvPr>
          <p:cNvSpPr>
            <a:spLocks noGrp="1"/>
          </p:cNvSpPr>
          <p:nvPr>
            <p:ph idx="1"/>
          </p:nvPr>
        </p:nvSpPr>
        <p:spPr>
          <a:xfrm>
            <a:off x="971550" y="2556932"/>
            <a:ext cx="7200897" cy="3318936"/>
          </a:xfrm>
        </p:spPr>
        <p:txBody>
          <a:bodyPr>
            <a:normAutofit/>
          </a:bodyPr>
          <a:lstStyle/>
          <a:p>
            <a:r>
              <a:rPr lang="en-US" b="0" i="0" u="none" strike="noStrike" dirty="0">
                <a:effectLst/>
                <a:latin typeface="Times New Roman" panose="02020603050405020304" pitchFamily="18" charset="0"/>
              </a:rPr>
              <a:t>They became to preoccupied with the zombie, they were not living their best life for God</a:t>
            </a:r>
          </a:p>
          <a:p>
            <a:r>
              <a:rPr lang="en-US" dirty="0">
                <a:latin typeface="Times New Roman" panose="02020603050405020304" pitchFamily="18" charset="0"/>
              </a:rPr>
              <a:t>Their mistake was not failing to get out the escape room, their mistake was to stop trying</a:t>
            </a:r>
          </a:p>
          <a:p>
            <a:r>
              <a:rPr lang="en-US" dirty="0">
                <a:latin typeface="Times New Roman" panose="02020603050405020304" pitchFamily="18" charset="0"/>
              </a:rPr>
              <a:t>In the end, this led to a remnant of God’s people remaining – those that kept trying despite all the pitfalls around them</a:t>
            </a:r>
          </a:p>
          <a:p>
            <a:endParaRPr lang="en-US" dirty="0"/>
          </a:p>
        </p:txBody>
      </p:sp>
    </p:spTree>
    <p:extLst>
      <p:ext uri="{BB962C8B-B14F-4D97-AF65-F5344CB8AC3E}">
        <p14:creationId xmlns:p14="http://schemas.microsoft.com/office/powerpoint/2010/main" val="1793560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DA30F-2292-51C7-1005-8B61560F9F09}"/>
              </a:ext>
            </a:extLst>
          </p:cNvPr>
          <p:cNvSpPr>
            <a:spLocks noGrp="1"/>
          </p:cNvSpPr>
          <p:nvPr>
            <p:ph type="title"/>
          </p:nvPr>
        </p:nvSpPr>
        <p:spPr>
          <a:xfrm>
            <a:off x="971551" y="982132"/>
            <a:ext cx="7200897" cy="1303867"/>
          </a:xfrm>
        </p:spPr>
        <p:txBody>
          <a:bodyPr>
            <a:normAutofit/>
          </a:bodyPr>
          <a:lstStyle/>
          <a:p>
            <a:r>
              <a:rPr lang="en-US" dirty="0"/>
              <a:t>The Good News</a:t>
            </a:r>
          </a:p>
        </p:txBody>
      </p:sp>
      <p:sp>
        <p:nvSpPr>
          <p:cNvPr id="3" name="Content Placeholder 2">
            <a:extLst>
              <a:ext uri="{FF2B5EF4-FFF2-40B4-BE49-F238E27FC236}">
                <a16:creationId xmlns:a16="http://schemas.microsoft.com/office/drawing/2014/main" id="{63586370-8AB7-65D9-C8A4-AAFC2D784B26}"/>
              </a:ext>
            </a:extLst>
          </p:cNvPr>
          <p:cNvSpPr>
            <a:spLocks noGrp="1"/>
          </p:cNvSpPr>
          <p:nvPr>
            <p:ph idx="1"/>
          </p:nvPr>
        </p:nvSpPr>
        <p:spPr>
          <a:xfrm>
            <a:off x="971550" y="2556932"/>
            <a:ext cx="7200897" cy="3318936"/>
          </a:xfrm>
        </p:spPr>
        <p:txBody>
          <a:bodyPr>
            <a:normAutofit/>
          </a:bodyPr>
          <a:lstStyle/>
          <a:p>
            <a:r>
              <a:rPr lang="en-US" b="0" i="0" u="none" strike="noStrike" dirty="0">
                <a:effectLst/>
                <a:latin typeface="Times New Roman" panose="02020603050405020304" pitchFamily="18" charset="0"/>
              </a:rPr>
              <a:t>God will restore the remnant</a:t>
            </a:r>
            <a:endParaRPr lang="en-US" dirty="0">
              <a:latin typeface="Times New Roman" panose="02020603050405020304" pitchFamily="18" charset="0"/>
            </a:endParaRPr>
          </a:p>
          <a:p>
            <a:r>
              <a:rPr lang="en-US" dirty="0"/>
              <a:t>Justice will prevail </a:t>
            </a:r>
          </a:p>
          <a:p>
            <a:r>
              <a:rPr lang="en-US" dirty="0"/>
              <a:t>The end is not the last tick on the clock</a:t>
            </a:r>
          </a:p>
        </p:txBody>
      </p:sp>
    </p:spTree>
    <p:extLst>
      <p:ext uri="{BB962C8B-B14F-4D97-AF65-F5344CB8AC3E}">
        <p14:creationId xmlns:p14="http://schemas.microsoft.com/office/powerpoint/2010/main" val="2812931585"/>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117848</TotalTime>
  <Words>2069</Words>
  <Application>Microsoft Macintosh PowerPoint</Application>
  <PresentationFormat>On-screen Show (4:3)</PresentationFormat>
  <Paragraphs>74</Paragraphs>
  <Slides>14</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Garamond</vt:lpstr>
      <vt:lpstr>system-ui</vt:lpstr>
      <vt:lpstr>Times New Roman</vt:lpstr>
      <vt:lpstr>Organic</vt:lpstr>
      <vt:lpstr>PowerPoint Presentation</vt:lpstr>
      <vt:lpstr>PowerPoint Presentation</vt:lpstr>
      <vt:lpstr>Keeping the Faith Through Perseverance </vt:lpstr>
      <vt:lpstr>Falling of a Kingdom</vt:lpstr>
      <vt:lpstr>PowerPoint Presentation</vt:lpstr>
      <vt:lpstr>PowerPoint Presentation</vt:lpstr>
      <vt:lpstr>PowerPoint Presentation</vt:lpstr>
      <vt:lpstr>People of Judah</vt:lpstr>
      <vt:lpstr>The Good News</vt:lpstr>
      <vt:lpstr>The Difference</vt:lpstr>
      <vt:lpstr>Path to Reparations</vt:lpstr>
      <vt:lpstr>Paul’s Encouragement  II Thessalonians 1: 3-8</vt:lpstr>
      <vt:lpstr>Paul’s Encouragement  II Thessalonians 1: 11-12</vt:lpstr>
      <vt:lpstr>Life’s Journey</vt:lpstr>
    </vt:vector>
  </TitlesOfParts>
  <Company>Lewis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HELPING HELPS</dc:title>
  <dc:creator>Trask, Dr. Jeffrey T.</dc:creator>
  <cp:lastModifiedBy>Jeffrey Trask</cp:lastModifiedBy>
  <cp:revision>377</cp:revision>
  <cp:lastPrinted>2023-11-18T17:56:18Z</cp:lastPrinted>
  <dcterms:created xsi:type="dcterms:W3CDTF">2016-05-13T13:48:14Z</dcterms:created>
  <dcterms:modified xsi:type="dcterms:W3CDTF">2023-11-18T18:43:32Z</dcterms:modified>
</cp:coreProperties>
</file>