
<file path=[Content_Types].xml><?xml version="1.0" encoding="utf-8"?>
<Types xmlns="http://schemas.openxmlformats.org/package/2006/content-types">
  <Default Extension="jpeg" ContentType="image/jpeg"/>
  <Default Extension="jpg" ContentType="image/jpeg"/>
  <Default Extension="jpg!d"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0"/>
  </p:notesMasterIdLst>
  <p:sldIdLst>
    <p:sldId id="656" r:id="rId2"/>
    <p:sldId id="657" r:id="rId3"/>
    <p:sldId id="645" r:id="rId4"/>
    <p:sldId id="646" r:id="rId5"/>
    <p:sldId id="647" r:id="rId6"/>
    <p:sldId id="650" r:id="rId7"/>
    <p:sldId id="648" r:id="rId8"/>
    <p:sldId id="649" r:id="rId9"/>
    <p:sldId id="651" r:id="rId10"/>
    <p:sldId id="652" r:id="rId11"/>
    <p:sldId id="631" r:id="rId12"/>
    <p:sldId id="636" r:id="rId13"/>
    <p:sldId id="615" r:id="rId14"/>
    <p:sldId id="639" r:id="rId15"/>
    <p:sldId id="653" r:id="rId16"/>
    <p:sldId id="654" r:id="rId17"/>
    <p:sldId id="644" r:id="rId18"/>
    <p:sldId id="655"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Trask" initials="JT" lastIdx="8" clrIdx="0">
    <p:extLst>
      <p:ext uri="{19B8F6BF-5375-455C-9EA6-DF929625EA0E}">
        <p15:presenceInfo xmlns:p15="http://schemas.microsoft.com/office/powerpoint/2012/main" userId="f21af94da9129c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83" autoAdjust="0"/>
    <p:restoredTop sz="70204" autoAdjust="0"/>
  </p:normalViewPr>
  <p:slideViewPr>
    <p:cSldViewPr snapToGrid="0">
      <p:cViewPr varScale="1">
        <p:scale>
          <a:sx n="88" d="100"/>
          <a:sy n="88" d="100"/>
        </p:scale>
        <p:origin x="1448" y="176"/>
      </p:cViewPr>
      <p:guideLst/>
    </p:cSldViewPr>
  </p:slideViewPr>
  <p:notesTextViewPr>
    <p:cViewPr>
      <p:scale>
        <a:sx n="1" d="1"/>
        <a:sy n="1" d="1"/>
      </p:scale>
      <p:origin x="0" y="0"/>
    </p:cViewPr>
  </p:notesTextViewPr>
  <p:notesViewPr>
    <p:cSldViewPr snapToGrid="0">
      <p:cViewPr varScale="1">
        <p:scale>
          <a:sx n="42" d="100"/>
          <a:sy n="42" d="100"/>
        </p:scale>
        <p:origin x="2646"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B1C576-9529-4961-A8E7-34163594E42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71D9F24-C774-4114-9FB5-542708B6B466}">
      <dgm:prSet/>
      <dgm:spPr/>
      <dgm:t>
        <a:bodyPr/>
        <a:lstStyle/>
        <a:p>
          <a:pPr>
            <a:lnSpc>
              <a:spcPct val="100000"/>
            </a:lnSpc>
            <a:defRPr cap="all"/>
          </a:pPr>
          <a:r>
            <a:rPr lang="en-US" baseline="30000"/>
            <a:t>listening</a:t>
          </a:r>
          <a:endParaRPr lang="en-US"/>
        </a:p>
      </dgm:t>
    </dgm:pt>
    <dgm:pt modelId="{32FB258B-9441-484B-8035-72BCE1CB31EC}" type="parTrans" cxnId="{37863AF1-B61C-4EE5-A138-9E76145382A6}">
      <dgm:prSet/>
      <dgm:spPr/>
      <dgm:t>
        <a:bodyPr/>
        <a:lstStyle/>
        <a:p>
          <a:endParaRPr lang="en-US"/>
        </a:p>
      </dgm:t>
    </dgm:pt>
    <dgm:pt modelId="{C30E1E2F-9D45-4F3D-9093-BC25C7C247C7}" type="sibTrans" cxnId="{37863AF1-B61C-4EE5-A138-9E76145382A6}">
      <dgm:prSet/>
      <dgm:spPr/>
      <dgm:t>
        <a:bodyPr/>
        <a:lstStyle/>
        <a:p>
          <a:pPr>
            <a:lnSpc>
              <a:spcPct val="100000"/>
            </a:lnSpc>
          </a:pPr>
          <a:endParaRPr lang="en-US"/>
        </a:p>
      </dgm:t>
    </dgm:pt>
    <dgm:pt modelId="{AFA68654-E8E9-4DFA-897F-53F366CE200E}">
      <dgm:prSet/>
      <dgm:spPr/>
      <dgm:t>
        <a:bodyPr/>
        <a:lstStyle/>
        <a:p>
          <a:pPr>
            <a:lnSpc>
              <a:spcPct val="100000"/>
            </a:lnSpc>
            <a:defRPr cap="all"/>
          </a:pPr>
          <a:r>
            <a:rPr lang="en-US" baseline="30000"/>
            <a:t>Meeting felt needs</a:t>
          </a:r>
          <a:endParaRPr lang="en-US"/>
        </a:p>
      </dgm:t>
    </dgm:pt>
    <dgm:pt modelId="{CE9F98AF-FA8E-4F31-BD47-3DEA429B6EA3}" type="parTrans" cxnId="{94948CB8-A5BD-4FD7-896E-88583447D807}">
      <dgm:prSet/>
      <dgm:spPr/>
      <dgm:t>
        <a:bodyPr/>
        <a:lstStyle/>
        <a:p>
          <a:endParaRPr lang="en-US"/>
        </a:p>
      </dgm:t>
    </dgm:pt>
    <dgm:pt modelId="{0DE5AE86-6C13-4D6D-9BA3-114062243492}" type="sibTrans" cxnId="{94948CB8-A5BD-4FD7-896E-88583447D807}">
      <dgm:prSet/>
      <dgm:spPr/>
      <dgm:t>
        <a:bodyPr/>
        <a:lstStyle/>
        <a:p>
          <a:pPr>
            <a:lnSpc>
              <a:spcPct val="100000"/>
            </a:lnSpc>
          </a:pPr>
          <a:endParaRPr lang="en-US"/>
        </a:p>
      </dgm:t>
    </dgm:pt>
    <dgm:pt modelId="{124430DD-F9C1-4E19-A73F-DB4D8C79D16D}">
      <dgm:prSet/>
      <dgm:spPr/>
      <dgm:t>
        <a:bodyPr/>
        <a:lstStyle/>
        <a:p>
          <a:pPr>
            <a:lnSpc>
              <a:spcPct val="100000"/>
            </a:lnSpc>
            <a:defRPr cap="all"/>
          </a:pPr>
          <a:r>
            <a:rPr lang="en-US" baseline="30000"/>
            <a:t>Moving forward together</a:t>
          </a:r>
          <a:endParaRPr lang="en-US"/>
        </a:p>
      </dgm:t>
    </dgm:pt>
    <dgm:pt modelId="{64822C60-7D2B-4FF5-ADF8-25A34A1D4BC6}" type="parTrans" cxnId="{18A62141-0FF8-4883-92CB-BCB6EB578034}">
      <dgm:prSet/>
      <dgm:spPr/>
      <dgm:t>
        <a:bodyPr/>
        <a:lstStyle/>
        <a:p>
          <a:endParaRPr lang="en-US"/>
        </a:p>
      </dgm:t>
    </dgm:pt>
    <dgm:pt modelId="{2261B7BC-7046-49FF-B60E-DDB21B15C238}" type="sibTrans" cxnId="{18A62141-0FF8-4883-92CB-BCB6EB578034}">
      <dgm:prSet/>
      <dgm:spPr/>
      <dgm:t>
        <a:bodyPr/>
        <a:lstStyle/>
        <a:p>
          <a:endParaRPr lang="en-US"/>
        </a:p>
      </dgm:t>
    </dgm:pt>
    <dgm:pt modelId="{7E72DFF5-1A8A-4ABB-B8CA-E3CB0A8F28CE}" type="pres">
      <dgm:prSet presAssocID="{27B1C576-9529-4961-A8E7-34163594E42E}" presName="root" presStyleCnt="0">
        <dgm:presLayoutVars>
          <dgm:dir/>
          <dgm:resizeHandles val="exact"/>
        </dgm:presLayoutVars>
      </dgm:prSet>
      <dgm:spPr/>
    </dgm:pt>
    <dgm:pt modelId="{C9B953D8-7BBD-4104-9359-27C3845B8550}" type="pres">
      <dgm:prSet presAssocID="{371D9F24-C774-4114-9FB5-542708B6B466}" presName="compNode" presStyleCnt="0"/>
      <dgm:spPr/>
    </dgm:pt>
    <dgm:pt modelId="{417C4FAA-8FAE-4E13-A974-7B4157E1DB4F}" type="pres">
      <dgm:prSet presAssocID="{371D9F24-C774-4114-9FB5-542708B6B466}" presName="iconBgRect" presStyleLbl="bgShp" presStyleIdx="0" presStyleCnt="3"/>
      <dgm:spPr/>
    </dgm:pt>
    <dgm:pt modelId="{EF2FFF16-CAB4-4E04-BB36-DFFA7421DA35}" type="pres">
      <dgm:prSet presAssocID="{371D9F24-C774-4114-9FB5-542708B6B46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phones"/>
        </a:ext>
      </dgm:extLst>
    </dgm:pt>
    <dgm:pt modelId="{68224B6D-1ADB-40D0-BC27-671096E316DE}" type="pres">
      <dgm:prSet presAssocID="{371D9F24-C774-4114-9FB5-542708B6B466}" presName="spaceRect" presStyleCnt="0"/>
      <dgm:spPr/>
    </dgm:pt>
    <dgm:pt modelId="{D5BDE598-505A-4056-A132-194984FBE70A}" type="pres">
      <dgm:prSet presAssocID="{371D9F24-C774-4114-9FB5-542708B6B466}" presName="textRect" presStyleLbl="revTx" presStyleIdx="0" presStyleCnt="3">
        <dgm:presLayoutVars>
          <dgm:chMax val="1"/>
          <dgm:chPref val="1"/>
        </dgm:presLayoutVars>
      </dgm:prSet>
      <dgm:spPr/>
    </dgm:pt>
    <dgm:pt modelId="{6FA39F14-2318-45C6-9E37-6772DDF55D5D}" type="pres">
      <dgm:prSet presAssocID="{C30E1E2F-9D45-4F3D-9093-BC25C7C247C7}" presName="sibTrans" presStyleCnt="0"/>
      <dgm:spPr/>
    </dgm:pt>
    <dgm:pt modelId="{7FA01929-848F-4151-BE9C-FE49A3A41469}" type="pres">
      <dgm:prSet presAssocID="{AFA68654-E8E9-4DFA-897F-53F366CE200E}" presName="compNode" presStyleCnt="0"/>
      <dgm:spPr/>
    </dgm:pt>
    <dgm:pt modelId="{2E18380D-FEDC-459F-ACBC-86674A251342}" type="pres">
      <dgm:prSet presAssocID="{AFA68654-E8E9-4DFA-897F-53F366CE200E}" presName="iconBgRect" presStyleLbl="bgShp" presStyleIdx="1" presStyleCnt="3"/>
      <dgm:spPr/>
    </dgm:pt>
    <dgm:pt modelId="{E3EDDF4B-6015-49A8-9A30-60D3492A9773}" type="pres">
      <dgm:prSet presAssocID="{AFA68654-E8E9-4DFA-897F-53F366CE200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ad Face with No Fill"/>
        </a:ext>
      </dgm:extLst>
    </dgm:pt>
    <dgm:pt modelId="{D2019A91-37C1-41FD-B174-B3F6950163E5}" type="pres">
      <dgm:prSet presAssocID="{AFA68654-E8E9-4DFA-897F-53F366CE200E}" presName="spaceRect" presStyleCnt="0"/>
      <dgm:spPr/>
    </dgm:pt>
    <dgm:pt modelId="{B23504D5-FB63-44F3-BCE5-76259750224E}" type="pres">
      <dgm:prSet presAssocID="{AFA68654-E8E9-4DFA-897F-53F366CE200E}" presName="textRect" presStyleLbl="revTx" presStyleIdx="1" presStyleCnt="3">
        <dgm:presLayoutVars>
          <dgm:chMax val="1"/>
          <dgm:chPref val="1"/>
        </dgm:presLayoutVars>
      </dgm:prSet>
      <dgm:spPr/>
    </dgm:pt>
    <dgm:pt modelId="{A8517794-79F3-45B1-95CF-9D243760AF07}" type="pres">
      <dgm:prSet presAssocID="{0DE5AE86-6C13-4D6D-9BA3-114062243492}" presName="sibTrans" presStyleCnt="0"/>
      <dgm:spPr/>
    </dgm:pt>
    <dgm:pt modelId="{93370EF4-6654-4E5E-9D33-0448E333D239}" type="pres">
      <dgm:prSet presAssocID="{124430DD-F9C1-4E19-A73F-DB4D8C79D16D}" presName="compNode" presStyleCnt="0"/>
      <dgm:spPr/>
    </dgm:pt>
    <dgm:pt modelId="{6E919317-576E-4745-B5D7-1E3C415E4841}" type="pres">
      <dgm:prSet presAssocID="{124430DD-F9C1-4E19-A73F-DB4D8C79D16D}" presName="iconBgRect" presStyleLbl="bgShp" presStyleIdx="2" presStyleCnt="3"/>
      <dgm:spPr/>
    </dgm:pt>
    <dgm:pt modelId="{3825C06D-CA60-43C6-9012-1F60B4E818AD}" type="pres">
      <dgm:prSet presAssocID="{124430DD-F9C1-4E19-A73F-DB4D8C79D16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un"/>
        </a:ext>
      </dgm:extLst>
    </dgm:pt>
    <dgm:pt modelId="{D80B0A62-6D11-43C3-BC41-0E008044B580}" type="pres">
      <dgm:prSet presAssocID="{124430DD-F9C1-4E19-A73F-DB4D8C79D16D}" presName="spaceRect" presStyleCnt="0"/>
      <dgm:spPr/>
    </dgm:pt>
    <dgm:pt modelId="{471B09A6-5B0D-4BE4-9DF9-FD2F07B6902C}" type="pres">
      <dgm:prSet presAssocID="{124430DD-F9C1-4E19-A73F-DB4D8C79D16D}" presName="textRect" presStyleLbl="revTx" presStyleIdx="2" presStyleCnt="3">
        <dgm:presLayoutVars>
          <dgm:chMax val="1"/>
          <dgm:chPref val="1"/>
        </dgm:presLayoutVars>
      </dgm:prSet>
      <dgm:spPr/>
    </dgm:pt>
  </dgm:ptLst>
  <dgm:cxnLst>
    <dgm:cxn modelId="{39CB8815-D728-DC40-B258-63AB452118DC}" type="presOf" srcId="{371D9F24-C774-4114-9FB5-542708B6B466}" destId="{D5BDE598-505A-4056-A132-194984FBE70A}" srcOrd="0" destOrd="0" presId="urn:microsoft.com/office/officeart/2018/5/layout/IconCircleLabelList"/>
    <dgm:cxn modelId="{18A62141-0FF8-4883-92CB-BCB6EB578034}" srcId="{27B1C576-9529-4961-A8E7-34163594E42E}" destId="{124430DD-F9C1-4E19-A73F-DB4D8C79D16D}" srcOrd="2" destOrd="0" parTransId="{64822C60-7D2B-4FF5-ADF8-25A34A1D4BC6}" sibTransId="{2261B7BC-7046-49FF-B60E-DDB21B15C238}"/>
    <dgm:cxn modelId="{9B9A4149-89BF-534F-B8D6-6B7B8748C0D3}" type="presOf" srcId="{27B1C576-9529-4961-A8E7-34163594E42E}" destId="{7E72DFF5-1A8A-4ABB-B8CA-E3CB0A8F28CE}" srcOrd="0" destOrd="0" presId="urn:microsoft.com/office/officeart/2018/5/layout/IconCircleLabelList"/>
    <dgm:cxn modelId="{22C5685D-9EB5-E249-95A2-653AF7944114}" type="presOf" srcId="{AFA68654-E8E9-4DFA-897F-53F366CE200E}" destId="{B23504D5-FB63-44F3-BCE5-76259750224E}" srcOrd="0" destOrd="0" presId="urn:microsoft.com/office/officeart/2018/5/layout/IconCircleLabelList"/>
    <dgm:cxn modelId="{C46DD4A1-11C9-274B-8E53-28A1B91CFBC9}" type="presOf" srcId="{124430DD-F9C1-4E19-A73F-DB4D8C79D16D}" destId="{471B09A6-5B0D-4BE4-9DF9-FD2F07B6902C}" srcOrd="0" destOrd="0" presId="urn:microsoft.com/office/officeart/2018/5/layout/IconCircleLabelList"/>
    <dgm:cxn modelId="{94948CB8-A5BD-4FD7-896E-88583447D807}" srcId="{27B1C576-9529-4961-A8E7-34163594E42E}" destId="{AFA68654-E8E9-4DFA-897F-53F366CE200E}" srcOrd="1" destOrd="0" parTransId="{CE9F98AF-FA8E-4F31-BD47-3DEA429B6EA3}" sibTransId="{0DE5AE86-6C13-4D6D-9BA3-114062243492}"/>
    <dgm:cxn modelId="{37863AF1-B61C-4EE5-A138-9E76145382A6}" srcId="{27B1C576-9529-4961-A8E7-34163594E42E}" destId="{371D9F24-C774-4114-9FB5-542708B6B466}" srcOrd="0" destOrd="0" parTransId="{32FB258B-9441-484B-8035-72BCE1CB31EC}" sibTransId="{C30E1E2F-9D45-4F3D-9093-BC25C7C247C7}"/>
    <dgm:cxn modelId="{C2A38A4D-446A-374F-A48E-7E25EE9028C2}" type="presParOf" srcId="{7E72DFF5-1A8A-4ABB-B8CA-E3CB0A8F28CE}" destId="{C9B953D8-7BBD-4104-9359-27C3845B8550}" srcOrd="0" destOrd="0" presId="urn:microsoft.com/office/officeart/2018/5/layout/IconCircleLabelList"/>
    <dgm:cxn modelId="{E28A5E01-2A7A-9A47-A4ED-5A1E47B950BC}" type="presParOf" srcId="{C9B953D8-7BBD-4104-9359-27C3845B8550}" destId="{417C4FAA-8FAE-4E13-A974-7B4157E1DB4F}" srcOrd="0" destOrd="0" presId="urn:microsoft.com/office/officeart/2018/5/layout/IconCircleLabelList"/>
    <dgm:cxn modelId="{77AFE36E-E4C2-7345-B665-BC24A21068A3}" type="presParOf" srcId="{C9B953D8-7BBD-4104-9359-27C3845B8550}" destId="{EF2FFF16-CAB4-4E04-BB36-DFFA7421DA35}" srcOrd="1" destOrd="0" presId="urn:microsoft.com/office/officeart/2018/5/layout/IconCircleLabelList"/>
    <dgm:cxn modelId="{AD58D383-9776-3644-A066-FD6F4A854896}" type="presParOf" srcId="{C9B953D8-7BBD-4104-9359-27C3845B8550}" destId="{68224B6D-1ADB-40D0-BC27-671096E316DE}" srcOrd="2" destOrd="0" presId="urn:microsoft.com/office/officeart/2018/5/layout/IconCircleLabelList"/>
    <dgm:cxn modelId="{EC1A0D27-445B-394E-9A9B-58B278BC1A09}" type="presParOf" srcId="{C9B953D8-7BBD-4104-9359-27C3845B8550}" destId="{D5BDE598-505A-4056-A132-194984FBE70A}" srcOrd="3" destOrd="0" presId="urn:microsoft.com/office/officeart/2018/5/layout/IconCircleLabelList"/>
    <dgm:cxn modelId="{316E610C-6FF1-2442-96D2-3B7097182317}" type="presParOf" srcId="{7E72DFF5-1A8A-4ABB-B8CA-E3CB0A8F28CE}" destId="{6FA39F14-2318-45C6-9E37-6772DDF55D5D}" srcOrd="1" destOrd="0" presId="urn:microsoft.com/office/officeart/2018/5/layout/IconCircleLabelList"/>
    <dgm:cxn modelId="{D746911B-169A-B14E-AF5C-DD53B64BC2FB}" type="presParOf" srcId="{7E72DFF5-1A8A-4ABB-B8CA-E3CB0A8F28CE}" destId="{7FA01929-848F-4151-BE9C-FE49A3A41469}" srcOrd="2" destOrd="0" presId="urn:microsoft.com/office/officeart/2018/5/layout/IconCircleLabelList"/>
    <dgm:cxn modelId="{0460EDB1-7CF8-134C-B59D-7936D75EB822}" type="presParOf" srcId="{7FA01929-848F-4151-BE9C-FE49A3A41469}" destId="{2E18380D-FEDC-459F-ACBC-86674A251342}" srcOrd="0" destOrd="0" presId="urn:microsoft.com/office/officeart/2018/5/layout/IconCircleLabelList"/>
    <dgm:cxn modelId="{2164BA40-7D24-624C-B458-B8EA78E7F90A}" type="presParOf" srcId="{7FA01929-848F-4151-BE9C-FE49A3A41469}" destId="{E3EDDF4B-6015-49A8-9A30-60D3492A9773}" srcOrd="1" destOrd="0" presId="urn:microsoft.com/office/officeart/2018/5/layout/IconCircleLabelList"/>
    <dgm:cxn modelId="{8599E1EF-A4D6-E84E-942A-A19020A86E2E}" type="presParOf" srcId="{7FA01929-848F-4151-BE9C-FE49A3A41469}" destId="{D2019A91-37C1-41FD-B174-B3F6950163E5}" srcOrd="2" destOrd="0" presId="urn:microsoft.com/office/officeart/2018/5/layout/IconCircleLabelList"/>
    <dgm:cxn modelId="{1D3927ED-6B58-8E4F-AE93-34063A8EC071}" type="presParOf" srcId="{7FA01929-848F-4151-BE9C-FE49A3A41469}" destId="{B23504D5-FB63-44F3-BCE5-76259750224E}" srcOrd="3" destOrd="0" presId="urn:microsoft.com/office/officeart/2018/5/layout/IconCircleLabelList"/>
    <dgm:cxn modelId="{A5075693-057E-134C-90F8-CEDBECEED5FD}" type="presParOf" srcId="{7E72DFF5-1A8A-4ABB-B8CA-E3CB0A8F28CE}" destId="{A8517794-79F3-45B1-95CF-9D243760AF07}" srcOrd="3" destOrd="0" presId="urn:microsoft.com/office/officeart/2018/5/layout/IconCircleLabelList"/>
    <dgm:cxn modelId="{1E23C04E-2578-D548-934E-CBAF9ED0EB62}" type="presParOf" srcId="{7E72DFF5-1A8A-4ABB-B8CA-E3CB0A8F28CE}" destId="{93370EF4-6654-4E5E-9D33-0448E333D239}" srcOrd="4" destOrd="0" presId="urn:microsoft.com/office/officeart/2018/5/layout/IconCircleLabelList"/>
    <dgm:cxn modelId="{9B1B4F14-5DC8-BC4D-9BA3-1A7E0D1C8ECB}" type="presParOf" srcId="{93370EF4-6654-4E5E-9D33-0448E333D239}" destId="{6E919317-576E-4745-B5D7-1E3C415E4841}" srcOrd="0" destOrd="0" presId="urn:microsoft.com/office/officeart/2018/5/layout/IconCircleLabelList"/>
    <dgm:cxn modelId="{ED69618A-C2D8-DF4D-B200-33D873FA47B8}" type="presParOf" srcId="{93370EF4-6654-4E5E-9D33-0448E333D239}" destId="{3825C06D-CA60-43C6-9012-1F60B4E818AD}" srcOrd="1" destOrd="0" presId="urn:microsoft.com/office/officeart/2018/5/layout/IconCircleLabelList"/>
    <dgm:cxn modelId="{DDCB42B7-95E8-964D-994F-654734695137}" type="presParOf" srcId="{93370EF4-6654-4E5E-9D33-0448E333D239}" destId="{D80B0A62-6D11-43C3-BC41-0E008044B580}" srcOrd="2" destOrd="0" presId="urn:microsoft.com/office/officeart/2018/5/layout/IconCircleLabelList"/>
    <dgm:cxn modelId="{18EBAA3D-D1AF-7E47-B3A3-4355084B9416}" type="presParOf" srcId="{93370EF4-6654-4E5E-9D33-0448E333D239}" destId="{471B09A6-5B0D-4BE4-9DF9-FD2F07B6902C}"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C4FAA-8FAE-4E13-A974-7B4157E1DB4F}">
      <dsp:nvSpPr>
        <dsp:cNvPr id="0" name=""/>
        <dsp:cNvSpPr/>
      </dsp:nvSpPr>
      <dsp:spPr>
        <a:xfrm>
          <a:off x="436948" y="222441"/>
          <a:ext cx="1303875" cy="13038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2FFF16-CAB4-4E04-BB36-DFFA7421DA35}">
      <dsp:nvSpPr>
        <dsp:cNvPr id="0" name=""/>
        <dsp:cNvSpPr/>
      </dsp:nvSpPr>
      <dsp:spPr>
        <a:xfrm>
          <a:off x="714823" y="500316"/>
          <a:ext cx="748125" cy="748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5BDE598-505A-4056-A132-194984FBE70A}">
      <dsp:nvSpPr>
        <dsp:cNvPr id="0" name=""/>
        <dsp:cNvSpPr/>
      </dsp:nvSpPr>
      <dsp:spPr>
        <a:xfrm>
          <a:off x="20135" y="1932441"/>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baseline="30000"/>
            <a:t>listening</a:t>
          </a:r>
          <a:endParaRPr lang="en-US" sz="2500" kern="1200"/>
        </a:p>
      </dsp:txBody>
      <dsp:txXfrm>
        <a:off x="20135" y="1932441"/>
        <a:ext cx="2137500" cy="720000"/>
      </dsp:txXfrm>
    </dsp:sp>
    <dsp:sp modelId="{2E18380D-FEDC-459F-ACBC-86674A251342}">
      <dsp:nvSpPr>
        <dsp:cNvPr id="0" name=""/>
        <dsp:cNvSpPr/>
      </dsp:nvSpPr>
      <dsp:spPr>
        <a:xfrm>
          <a:off x="2948510" y="222441"/>
          <a:ext cx="1303875" cy="13038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EDDF4B-6015-49A8-9A30-60D3492A9773}">
      <dsp:nvSpPr>
        <dsp:cNvPr id="0" name=""/>
        <dsp:cNvSpPr/>
      </dsp:nvSpPr>
      <dsp:spPr>
        <a:xfrm>
          <a:off x="3226385" y="500316"/>
          <a:ext cx="748125" cy="748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23504D5-FB63-44F3-BCE5-76259750224E}">
      <dsp:nvSpPr>
        <dsp:cNvPr id="0" name=""/>
        <dsp:cNvSpPr/>
      </dsp:nvSpPr>
      <dsp:spPr>
        <a:xfrm>
          <a:off x="2531698" y="1932441"/>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baseline="30000"/>
            <a:t>Meeting felt needs</a:t>
          </a:r>
          <a:endParaRPr lang="en-US" sz="2500" kern="1200"/>
        </a:p>
      </dsp:txBody>
      <dsp:txXfrm>
        <a:off x="2531698" y="1932441"/>
        <a:ext cx="2137500" cy="720000"/>
      </dsp:txXfrm>
    </dsp:sp>
    <dsp:sp modelId="{6E919317-576E-4745-B5D7-1E3C415E4841}">
      <dsp:nvSpPr>
        <dsp:cNvPr id="0" name=""/>
        <dsp:cNvSpPr/>
      </dsp:nvSpPr>
      <dsp:spPr>
        <a:xfrm>
          <a:off x="5460073" y="222441"/>
          <a:ext cx="1303875" cy="130387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25C06D-CA60-43C6-9012-1F60B4E818AD}">
      <dsp:nvSpPr>
        <dsp:cNvPr id="0" name=""/>
        <dsp:cNvSpPr/>
      </dsp:nvSpPr>
      <dsp:spPr>
        <a:xfrm>
          <a:off x="5737948" y="500316"/>
          <a:ext cx="748125" cy="748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71B09A6-5B0D-4BE4-9DF9-FD2F07B6902C}">
      <dsp:nvSpPr>
        <dsp:cNvPr id="0" name=""/>
        <dsp:cNvSpPr/>
      </dsp:nvSpPr>
      <dsp:spPr>
        <a:xfrm>
          <a:off x="5043260" y="1932441"/>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baseline="30000"/>
            <a:t>Moving forward together</a:t>
          </a:r>
          <a:endParaRPr lang="en-US" sz="2500" kern="1200"/>
        </a:p>
      </dsp:txBody>
      <dsp:txXfrm>
        <a:off x="5043260" y="1932441"/>
        <a:ext cx="21375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3156" tIns="46578" rIns="93156" bIns="46578" rtlCol="0"/>
          <a:lstStyle>
            <a:lvl1pPr algn="l">
              <a:defRPr sz="1200"/>
            </a:lvl1pPr>
          </a:lstStyle>
          <a:p>
            <a:endParaRPr lang="en-US" dirty="0"/>
          </a:p>
        </p:txBody>
      </p:sp>
      <p:sp>
        <p:nvSpPr>
          <p:cNvPr id="3" name="Date Placeholder 2"/>
          <p:cNvSpPr>
            <a:spLocks noGrp="1"/>
          </p:cNvSpPr>
          <p:nvPr>
            <p:ph type="dt" idx="1"/>
          </p:nvPr>
        </p:nvSpPr>
        <p:spPr>
          <a:xfrm>
            <a:off x="3970940" y="0"/>
            <a:ext cx="3037840" cy="466435"/>
          </a:xfrm>
          <a:prstGeom prst="rect">
            <a:avLst/>
          </a:prstGeom>
        </p:spPr>
        <p:txBody>
          <a:bodyPr vert="horz" lIns="93156" tIns="46578" rIns="93156" bIns="46578" rtlCol="0"/>
          <a:lstStyle>
            <a:lvl1pPr algn="r">
              <a:defRPr sz="1200"/>
            </a:lvl1pPr>
          </a:lstStyle>
          <a:p>
            <a:fld id="{A56EE534-B2DF-4659-89CA-B4A70BA27638}" type="datetimeFigureOut">
              <a:rPr lang="en-US" smtClean="0"/>
              <a:t>12/11/23</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56" tIns="46578" rIns="93156" bIns="46578"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56" tIns="46578" rIns="93156" bIns="465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9"/>
            <a:ext cx="3037840" cy="466434"/>
          </a:xfrm>
          <a:prstGeom prst="rect">
            <a:avLst/>
          </a:prstGeom>
        </p:spPr>
        <p:txBody>
          <a:bodyPr vert="horz" lIns="93156" tIns="46578" rIns="93156" bIns="465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9"/>
            <a:ext cx="3037840" cy="466434"/>
          </a:xfrm>
          <a:prstGeom prst="rect">
            <a:avLst/>
          </a:prstGeom>
        </p:spPr>
        <p:txBody>
          <a:bodyPr vert="horz" lIns="93156" tIns="46578" rIns="93156" bIns="46578" rtlCol="0" anchor="b"/>
          <a:lstStyle>
            <a:lvl1pPr algn="r">
              <a:defRPr sz="1200"/>
            </a:lvl1pPr>
          </a:lstStyle>
          <a:p>
            <a:fld id="{FA0DC3DB-0B10-4F5D-8078-2DEAC5D24F75}" type="slidenum">
              <a:rPr lang="en-US" smtClean="0"/>
              <a:t>‹#›</a:t>
            </a:fld>
            <a:endParaRPr lang="en-US" dirty="0"/>
          </a:p>
        </p:txBody>
      </p:sp>
    </p:spTree>
    <p:extLst>
      <p:ext uri="{BB962C8B-B14F-4D97-AF65-F5344CB8AC3E}">
        <p14:creationId xmlns:p14="http://schemas.microsoft.com/office/powerpoint/2010/main" val="1056461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0DC3DB-0B10-4F5D-8078-2DEAC5D24F75}" type="slidenum">
              <a:rPr lang="en-US" smtClean="0"/>
              <a:t>1</a:t>
            </a:fld>
            <a:endParaRPr lang="en-US" dirty="0"/>
          </a:p>
        </p:txBody>
      </p:sp>
    </p:spTree>
    <p:extLst>
      <p:ext uri="{BB962C8B-B14F-4D97-AF65-F5344CB8AC3E}">
        <p14:creationId xmlns:p14="http://schemas.microsoft.com/office/powerpoint/2010/main" val="992429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the gospel according to Jeff. </a:t>
            </a:r>
          </a:p>
          <a:p>
            <a:endParaRPr lang="en-US" dirty="0"/>
          </a:p>
          <a:p>
            <a:r>
              <a:rPr lang="en-US" dirty="0"/>
              <a:t>Isaiah spoke of the end of persecution for God’s people. </a:t>
            </a:r>
          </a:p>
          <a:p>
            <a:endParaRPr lang="en-US" dirty="0"/>
          </a:p>
          <a:p>
            <a:r>
              <a:rPr lang="en-US" dirty="0"/>
              <a:t>Isaiah did not say, He has sent me to sing praises to the Lord, to pray for your well-being, or encourage everyone to go to church. He said he is bringing the good news (i.e. HOPE) to the oppressed, to heal those that are hurt, to proclaim freedom to those in chains, to set free the bonded, and let all those suffering that God is with you.</a:t>
            </a:r>
          </a:p>
        </p:txBody>
      </p:sp>
      <p:sp>
        <p:nvSpPr>
          <p:cNvPr id="4" name="Slide Number Placeholder 3"/>
          <p:cNvSpPr>
            <a:spLocks noGrp="1"/>
          </p:cNvSpPr>
          <p:nvPr>
            <p:ph type="sldNum" sz="quarter" idx="5"/>
          </p:nvPr>
        </p:nvSpPr>
        <p:spPr/>
        <p:txBody>
          <a:bodyPr/>
          <a:lstStyle/>
          <a:p>
            <a:fld id="{FA0DC3DB-0B10-4F5D-8078-2DEAC5D24F75}" type="slidenum">
              <a:rPr lang="en-US" smtClean="0"/>
              <a:t>10</a:t>
            </a:fld>
            <a:endParaRPr lang="en-US" dirty="0"/>
          </a:p>
        </p:txBody>
      </p:sp>
    </p:spTree>
    <p:extLst>
      <p:ext uri="{BB962C8B-B14F-4D97-AF65-F5344CB8AC3E}">
        <p14:creationId xmlns:p14="http://schemas.microsoft.com/office/powerpoint/2010/main" val="3639156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On two separate occasions, from two separate sources, in a matter of a couple of days, I heard the same sad tale. When asking young black men what their hopes are for the future, they in essence said, “What future?” They could not see any picture of their lives as adults. Being 25 or older was a mythical paradise. There has been and continues to be an epidemic of hopelessness among oppressed communities. </a:t>
            </a:r>
          </a:p>
          <a:p>
            <a:endParaRPr lang="en-US" dirty="0"/>
          </a:p>
          <a:p>
            <a:r>
              <a:rPr lang="en-US" dirty="0"/>
              <a:t>Instead of seeing every route (in picture) or option as one of hope and not giving up, these young men see dead ends whichever way they turn. </a:t>
            </a:r>
          </a:p>
        </p:txBody>
      </p:sp>
      <p:sp>
        <p:nvSpPr>
          <p:cNvPr id="4" name="Slide Number Placeholder 3"/>
          <p:cNvSpPr>
            <a:spLocks noGrp="1"/>
          </p:cNvSpPr>
          <p:nvPr>
            <p:ph type="sldNum" sz="quarter" idx="5"/>
          </p:nvPr>
        </p:nvSpPr>
        <p:spPr/>
        <p:txBody>
          <a:bodyPr/>
          <a:lstStyle/>
          <a:p>
            <a:fld id="{FA0DC3DB-0B10-4F5D-8078-2DEAC5D24F75}" type="slidenum">
              <a:rPr lang="en-US" smtClean="0"/>
              <a:t>11</a:t>
            </a:fld>
            <a:endParaRPr lang="en-US" dirty="0"/>
          </a:p>
        </p:txBody>
      </p:sp>
    </p:spTree>
    <p:extLst>
      <p:ext uri="{BB962C8B-B14F-4D97-AF65-F5344CB8AC3E}">
        <p14:creationId xmlns:p14="http://schemas.microsoft.com/office/powerpoint/2010/main" val="904891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young lady at an event Friday night at the Virginia Theater concerning the black church mentioned how low the reading scores were for black children in Champaign Urbana, now registering in the single digits. You can sense the passion and despair in her voice as she asked the panel, what will the black church do about this. This is just one of the myriad of examples that come out of centuries of being left out, mistreated, discriminated against, and harmed in every way imaginable.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not much has changed and there has not been enough of an outcry to make things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some great things have come out of the church in the form of mercy, justice has often been hidden. It is like the church in America saying, from their mansions, “Don’t worry, your mansion awaits you in heaven”. Easy for the person with the mansion now to say.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A0DC3DB-0B10-4F5D-8078-2DEAC5D24F75}" type="slidenum">
              <a:rPr lang="en-US" smtClean="0"/>
              <a:t>12</a:t>
            </a:fld>
            <a:endParaRPr lang="en-US" dirty="0"/>
          </a:p>
        </p:txBody>
      </p:sp>
    </p:spTree>
    <p:extLst>
      <p:ext uri="{BB962C8B-B14F-4D97-AF65-F5344CB8AC3E}">
        <p14:creationId xmlns:p14="http://schemas.microsoft.com/office/powerpoint/2010/main" val="1523358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1: A key first step to bringing hope is listening. We tend to believe we know what the problem is and how to solve it, but the best person to explain how to solve the problem is the person needing the hope. And for those fix it types like me, I know it’s difficult. We want to jump right in and solve the puzzle and move on to the next challenge. </a:t>
            </a:r>
          </a:p>
          <a:p>
            <a:endParaRPr lang="en-US" dirty="0"/>
          </a:p>
          <a:p>
            <a:r>
              <a:rPr lang="en-US" dirty="0"/>
              <a:t>Point 2: We cannot ignore the felt needs that are apparent right now. Jesus often fed, healed, or comforted someone before giving any message. And sometimes, there was not message at all other than meeting the needs of that person or group at that time.</a:t>
            </a:r>
          </a:p>
          <a:p>
            <a:endParaRPr lang="en-US" dirty="0"/>
          </a:p>
          <a:p>
            <a:r>
              <a:rPr lang="en-US" dirty="0"/>
              <a:t>Point 3: We are truly ONE body. We have to fight this notion of every person for themselves all the time. So much is framed in ZERO/SUM paradigm instead of a WIN/WIN opportunity. I catch this all the time in talking about reparations. That thinking overshadows the main point of bringing equity to our society. We all suffer from racism (what’s the saying, cutting off your nose to despite your face?) and we can all benefit through reparations/repairing the part of the body that is suffering.</a:t>
            </a:r>
          </a:p>
        </p:txBody>
      </p:sp>
      <p:sp>
        <p:nvSpPr>
          <p:cNvPr id="4" name="Slide Number Placeholder 3"/>
          <p:cNvSpPr>
            <a:spLocks noGrp="1"/>
          </p:cNvSpPr>
          <p:nvPr>
            <p:ph type="sldNum" sz="quarter" idx="5"/>
          </p:nvPr>
        </p:nvSpPr>
        <p:spPr/>
        <p:txBody>
          <a:bodyPr/>
          <a:lstStyle/>
          <a:p>
            <a:fld id="{FA0DC3DB-0B10-4F5D-8078-2DEAC5D24F75}" type="slidenum">
              <a:rPr lang="en-US" smtClean="0"/>
              <a:t>13</a:t>
            </a:fld>
            <a:endParaRPr lang="en-US" dirty="0"/>
          </a:p>
        </p:txBody>
      </p:sp>
    </p:spTree>
    <p:extLst>
      <p:ext uri="{BB962C8B-B14F-4D97-AF65-F5344CB8AC3E}">
        <p14:creationId xmlns:p14="http://schemas.microsoft.com/office/powerpoint/2010/main" val="1582554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not have it all figured out. </a:t>
            </a:r>
          </a:p>
          <a:p>
            <a:endParaRPr lang="en-US" dirty="0"/>
          </a:p>
          <a:p>
            <a:r>
              <a:rPr lang="en-US" dirty="0"/>
              <a:t>We may take the unnecessary long way sometimes or end up in a totally different place than we anticipated</a:t>
            </a:r>
          </a:p>
          <a:p>
            <a:endParaRPr lang="en-US" dirty="0"/>
          </a:p>
          <a:p>
            <a:r>
              <a:rPr lang="en-US" dirty="0"/>
              <a:t>But we keep looking. We keep searching. We keep learning from failures.</a:t>
            </a:r>
          </a:p>
          <a:p>
            <a:endParaRPr lang="en-US" dirty="0"/>
          </a:p>
          <a:p>
            <a:endParaRPr lang="en-US" dirty="0"/>
          </a:p>
        </p:txBody>
      </p:sp>
      <p:sp>
        <p:nvSpPr>
          <p:cNvPr id="4" name="Slide Number Placeholder 3"/>
          <p:cNvSpPr>
            <a:spLocks noGrp="1"/>
          </p:cNvSpPr>
          <p:nvPr>
            <p:ph type="sldNum" sz="quarter" idx="5"/>
          </p:nvPr>
        </p:nvSpPr>
        <p:spPr/>
        <p:txBody>
          <a:bodyPr/>
          <a:lstStyle/>
          <a:p>
            <a:fld id="{FA0DC3DB-0B10-4F5D-8078-2DEAC5D24F75}" type="slidenum">
              <a:rPr lang="en-US" smtClean="0"/>
              <a:t>14</a:t>
            </a:fld>
            <a:endParaRPr lang="en-US" dirty="0"/>
          </a:p>
        </p:txBody>
      </p:sp>
    </p:spTree>
    <p:extLst>
      <p:ext uri="{BB962C8B-B14F-4D97-AF65-F5344CB8AC3E}">
        <p14:creationId xmlns:p14="http://schemas.microsoft.com/office/powerpoint/2010/main" val="1044524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one day, we won’t have to hope any longer.</a:t>
            </a:r>
          </a:p>
          <a:p>
            <a:endParaRPr lang="en-US" dirty="0"/>
          </a:p>
          <a:p>
            <a:r>
              <a:rPr lang="en-US" dirty="0"/>
              <a:t>By this time in Jesus ministry, he became popular. He’d been healing and feeding folks and was running the circuit teaching and preaching</a:t>
            </a:r>
          </a:p>
        </p:txBody>
      </p:sp>
      <p:sp>
        <p:nvSpPr>
          <p:cNvPr id="4" name="Slide Number Placeholder 3"/>
          <p:cNvSpPr>
            <a:spLocks noGrp="1"/>
          </p:cNvSpPr>
          <p:nvPr>
            <p:ph type="sldNum" sz="quarter" idx="5"/>
          </p:nvPr>
        </p:nvSpPr>
        <p:spPr/>
        <p:txBody>
          <a:bodyPr/>
          <a:lstStyle/>
          <a:p>
            <a:fld id="{FA0DC3DB-0B10-4F5D-8078-2DEAC5D24F75}" type="slidenum">
              <a:rPr lang="en-US" smtClean="0"/>
              <a:t>15</a:t>
            </a:fld>
            <a:endParaRPr lang="en-US" dirty="0"/>
          </a:p>
        </p:txBody>
      </p:sp>
    </p:spTree>
    <p:extLst>
      <p:ext uri="{BB962C8B-B14F-4D97-AF65-F5344CB8AC3E}">
        <p14:creationId xmlns:p14="http://schemas.microsoft.com/office/powerpoint/2010/main" val="1927034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went back to his hometown, where it all started </a:t>
            </a:r>
          </a:p>
        </p:txBody>
      </p:sp>
      <p:sp>
        <p:nvSpPr>
          <p:cNvPr id="4" name="Slide Number Placeholder 3"/>
          <p:cNvSpPr>
            <a:spLocks noGrp="1"/>
          </p:cNvSpPr>
          <p:nvPr>
            <p:ph type="sldNum" sz="quarter" idx="5"/>
          </p:nvPr>
        </p:nvSpPr>
        <p:spPr/>
        <p:txBody>
          <a:bodyPr/>
          <a:lstStyle/>
          <a:p>
            <a:fld id="{FA0DC3DB-0B10-4F5D-8078-2DEAC5D24F75}" type="slidenum">
              <a:rPr lang="en-US" smtClean="0"/>
              <a:t>16</a:t>
            </a:fld>
            <a:endParaRPr lang="en-US" dirty="0"/>
          </a:p>
        </p:txBody>
      </p:sp>
    </p:spTree>
    <p:extLst>
      <p:ext uri="{BB962C8B-B14F-4D97-AF65-F5344CB8AC3E}">
        <p14:creationId xmlns:p14="http://schemas.microsoft.com/office/powerpoint/2010/main" val="629444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drops the mic and walks away</a:t>
            </a:r>
          </a:p>
        </p:txBody>
      </p:sp>
      <p:sp>
        <p:nvSpPr>
          <p:cNvPr id="4" name="Slide Number Placeholder 3"/>
          <p:cNvSpPr>
            <a:spLocks noGrp="1"/>
          </p:cNvSpPr>
          <p:nvPr>
            <p:ph type="sldNum" sz="quarter" idx="5"/>
          </p:nvPr>
        </p:nvSpPr>
        <p:spPr/>
        <p:txBody>
          <a:bodyPr/>
          <a:lstStyle/>
          <a:p>
            <a:fld id="{FA0DC3DB-0B10-4F5D-8078-2DEAC5D24F75}" type="slidenum">
              <a:rPr lang="en-US" smtClean="0"/>
              <a:t>17</a:t>
            </a:fld>
            <a:endParaRPr lang="en-US" dirty="0"/>
          </a:p>
        </p:txBody>
      </p:sp>
    </p:spTree>
    <p:extLst>
      <p:ext uri="{BB962C8B-B14F-4D97-AF65-F5344CB8AC3E}">
        <p14:creationId xmlns:p14="http://schemas.microsoft.com/office/powerpoint/2010/main" val="3199512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of a group of us at the National Symposium for State and Local Reparations Leaders… in a CHURCH discussing reparations </a:t>
            </a:r>
          </a:p>
          <a:p>
            <a:endParaRPr lang="en-US" dirty="0"/>
          </a:p>
          <a:p>
            <a:r>
              <a:rPr lang="en-US" dirty="0"/>
              <a:t>Example of society’s bias</a:t>
            </a:r>
          </a:p>
          <a:p>
            <a:endParaRPr lang="en-US" dirty="0"/>
          </a:p>
          <a:p>
            <a:r>
              <a:rPr lang="en-US" dirty="0"/>
              <a:t>Looked up “Jesus” by itself, all white</a:t>
            </a:r>
          </a:p>
          <a:p>
            <a:endParaRPr lang="en-US" dirty="0"/>
          </a:p>
          <a:p>
            <a:r>
              <a:rPr lang="en-US" dirty="0"/>
              <a:t>Looked up “Black Jesus” got satirical Jesus’ although I have to admit, I really do like this one</a:t>
            </a:r>
          </a:p>
        </p:txBody>
      </p:sp>
      <p:sp>
        <p:nvSpPr>
          <p:cNvPr id="4" name="Slide Number Placeholder 3"/>
          <p:cNvSpPr>
            <a:spLocks noGrp="1"/>
          </p:cNvSpPr>
          <p:nvPr>
            <p:ph type="sldNum" sz="quarter" idx="5"/>
          </p:nvPr>
        </p:nvSpPr>
        <p:spPr/>
        <p:txBody>
          <a:bodyPr/>
          <a:lstStyle/>
          <a:p>
            <a:fld id="{FA0DC3DB-0B10-4F5D-8078-2DEAC5D24F75}" type="slidenum">
              <a:rPr lang="en-US" smtClean="0"/>
              <a:t>18</a:t>
            </a:fld>
            <a:endParaRPr lang="en-US" dirty="0"/>
          </a:p>
        </p:txBody>
      </p:sp>
    </p:spTree>
    <p:extLst>
      <p:ext uri="{BB962C8B-B14F-4D97-AF65-F5344CB8AC3E}">
        <p14:creationId xmlns:p14="http://schemas.microsoft.com/office/powerpoint/2010/main" val="947372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want to talk about that hope: What keeps us from it; How do we maintain it; and What it ultimately leads to</a:t>
            </a:r>
          </a:p>
        </p:txBody>
      </p:sp>
      <p:sp>
        <p:nvSpPr>
          <p:cNvPr id="4" name="Slide Number Placeholder 3"/>
          <p:cNvSpPr>
            <a:spLocks noGrp="1"/>
          </p:cNvSpPr>
          <p:nvPr>
            <p:ph type="sldNum" sz="quarter" idx="5"/>
          </p:nvPr>
        </p:nvSpPr>
        <p:spPr/>
        <p:txBody>
          <a:bodyPr/>
          <a:lstStyle/>
          <a:p>
            <a:fld id="{FA0DC3DB-0B10-4F5D-8078-2DEAC5D24F75}" type="slidenum">
              <a:rPr lang="en-US" smtClean="0"/>
              <a:t>2</a:t>
            </a:fld>
            <a:endParaRPr lang="en-US" dirty="0"/>
          </a:p>
        </p:txBody>
      </p:sp>
    </p:spTree>
    <p:extLst>
      <p:ext uri="{BB962C8B-B14F-4D97-AF65-F5344CB8AC3E}">
        <p14:creationId xmlns:p14="http://schemas.microsoft.com/office/powerpoint/2010/main" val="3100089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 and White v. Color</a:t>
            </a:r>
          </a:p>
          <a:p>
            <a:r>
              <a:rPr lang="en-US" dirty="0"/>
              <a:t>Knobs v. Remote Control (mom calling me from downstairs to change the channel)</a:t>
            </a:r>
          </a:p>
          <a:p>
            <a:r>
              <a:rPr lang="en-US" dirty="0"/>
              <a:t>Box projection (heavy) v. Flat</a:t>
            </a:r>
          </a:p>
          <a:p>
            <a:endParaRPr lang="en-US" dirty="0"/>
          </a:p>
          <a:p>
            <a:r>
              <a:rPr lang="en-US" dirty="0"/>
              <a:t>Invented in the 1920s but did not hit peoples’ homes till the 1950s – about 70 years</a:t>
            </a:r>
          </a:p>
        </p:txBody>
      </p:sp>
      <p:sp>
        <p:nvSpPr>
          <p:cNvPr id="4" name="Slide Number Placeholder 3"/>
          <p:cNvSpPr>
            <a:spLocks noGrp="1"/>
          </p:cNvSpPr>
          <p:nvPr>
            <p:ph type="sldNum" sz="quarter" idx="5"/>
          </p:nvPr>
        </p:nvSpPr>
        <p:spPr/>
        <p:txBody>
          <a:bodyPr/>
          <a:lstStyle/>
          <a:p>
            <a:fld id="{FA0DC3DB-0B10-4F5D-8078-2DEAC5D24F75}" type="slidenum">
              <a:rPr lang="en-US" smtClean="0"/>
              <a:t>3</a:t>
            </a:fld>
            <a:endParaRPr lang="en-US" dirty="0"/>
          </a:p>
        </p:txBody>
      </p:sp>
    </p:spTree>
    <p:extLst>
      <p:ext uri="{BB962C8B-B14F-4D97-AF65-F5344CB8AC3E}">
        <p14:creationId xmlns:p14="http://schemas.microsoft.com/office/powerpoint/2010/main" val="2698464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Rotary dial – took longer to dial the number than the phone call</a:t>
            </a:r>
          </a:p>
          <a:p>
            <a:r>
              <a:rPr lang="en-US" dirty="0"/>
              <a:t>Pager – probably wondering, “how do you talk back into this device?” You don’t. You have to get a page (a number will pop up) and you call them back</a:t>
            </a:r>
          </a:p>
          <a:p>
            <a:r>
              <a:rPr lang="en-US" dirty="0" err="1"/>
              <a:t>Iphone</a:t>
            </a:r>
            <a:r>
              <a:rPr lang="en-US" dirty="0"/>
              <a:t> – mobile computers (would taken several floors of a building to put the computing power of an </a:t>
            </a:r>
            <a:r>
              <a:rPr lang="en-US" dirty="0" err="1"/>
              <a:t>iphone</a:t>
            </a:r>
            <a:r>
              <a:rPr lang="en-US" dirty="0"/>
              <a:t> in a computer of the 1940s)</a:t>
            </a:r>
          </a:p>
        </p:txBody>
      </p:sp>
      <p:sp>
        <p:nvSpPr>
          <p:cNvPr id="4" name="Slide Number Placeholder 3"/>
          <p:cNvSpPr>
            <a:spLocks noGrp="1"/>
          </p:cNvSpPr>
          <p:nvPr>
            <p:ph type="sldNum" sz="quarter" idx="5"/>
          </p:nvPr>
        </p:nvSpPr>
        <p:spPr/>
        <p:txBody>
          <a:bodyPr/>
          <a:lstStyle/>
          <a:p>
            <a:fld id="{FA0DC3DB-0B10-4F5D-8078-2DEAC5D24F75}" type="slidenum">
              <a:rPr lang="en-US" smtClean="0"/>
              <a:t>4</a:t>
            </a:fld>
            <a:endParaRPr lang="en-US" dirty="0"/>
          </a:p>
        </p:txBody>
      </p:sp>
    </p:spTree>
    <p:extLst>
      <p:ext uri="{BB962C8B-B14F-4D97-AF65-F5344CB8AC3E}">
        <p14:creationId xmlns:p14="http://schemas.microsoft.com/office/powerpoint/2010/main" val="2964952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Voice, “You go mail” – today that voice would be nonstop.</a:t>
            </a:r>
          </a:p>
          <a:p>
            <a:endParaRPr lang="en-US" dirty="0"/>
          </a:p>
          <a:p>
            <a:r>
              <a:rPr lang="en-US" b="0" i="0" u="none" strike="noStrike" dirty="0">
                <a:solidFill>
                  <a:srgbClr val="202124"/>
                </a:solidFill>
                <a:effectLst/>
                <a:latin typeface="Google Sans"/>
              </a:rPr>
              <a:t>4.37 billion (over half the Earths population) people around the globe send </a:t>
            </a:r>
            <a:r>
              <a:rPr lang="en-US" b="0" i="0" u="none" strike="noStrike" dirty="0">
                <a:solidFill>
                  <a:srgbClr val="040C28"/>
                </a:solidFill>
                <a:effectLst/>
                <a:latin typeface="Google Sans"/>
              </a:rPr>
              <a:t>347.3 billion</a:t>
            </a:r>
            <a:r>
              <a:rPr lang="en-US" b="0" i="0" u="none" strike="noStrike" dirty="0">
                <a:solidFill>
                  <a:srgbClr val="202124"/>
                </a:solidFill>
                <a:effectLst/>
                <a:latin typeface="Google Sans"/>
              </a:rPr>
              <a:t> emails every day as of 2023</a:t>
            </a:r>
            <a:endParaRPr lang="en-US" dirty="0"/>
          </a:p>
        </p:txBody>
      </p:sp>
      <p:sp>
        <p:nvSpPr>
          <p:cNvPr id="4" name="Slide Number Placeholder 3"/>
          <p:cNvSpPr>
            <a:spLocks noGrp="1"/>
          </p:cNvSpPr>
          <p:nvPr>
            <p:ph type="sldNum" sz="quarter" idx="5"/>
          </p:nvPr>
        </p:nvSpPr>
        <p:spPr/>
        <p:txBody>
          <a:bodyPr/>
          <a:lstStyle/>
          <a:p>
            <a:fld id="{FA0DC3DB-0B10-4F5D-8078-2DEAC5D24F75}" type="slidenum">
              <a:rPr lang="en-US" smtClean="0"/>
              <a:t>5</a:t>
            </a:fld>
            <a:endParaRPr lang="en-US" dirty="0"/>
          </a:p>
        </p:txBody>
      </p:sp>
    </p:spTree>
    <p:extLst>
      <p:ext uri="{BB962C8B-B14F-4D97-AF65-F5344CB8AC3E}">
        <p14:creationId xmlns:p14="http://schemas.microsoft.com/office/powerpoint/2010/main" val="3447730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quicker, time saving, safer</a:t>
            </a:r>
          </a:p>
          <a:p>
            <a:endParaRPr lang="en-US" dirty="0"/>
          </a:p>
          <a:p>
            <a:r>
              <a:rPr lang="en-US" dirty="0"/>
              <a:t>Less arguments – probably saved a number of relationships and marriages </a:t>
            </a:r>
          </a:p>
          <a:p>
            <a:r>
              <a:rPr lang="en-US" dirty="0"/>
              <a:t>Less liars – asking people for directions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A0DC3DB-0B10-4F5D-8078-2DEAC5D24F75}" type="slidenum">
              <a:rPr lang="en-US" smtClean="0"/>
              <a:t>6</a:t>
            </a:fld>
            <a:endParaRPr lang="en-US" dirty="0"/>
          </a:p>
        </p:txBody>
      </p:sp>
    </p:spTree>
    <p:extLst>
      <p:ext uri="{BB962C8B-B14F-4D97-AF65-F5344CB8AC3E}">
        <p14:creationId xmlns:p14="http://schemas.microsoft.com/office/powerpoint/2010/main" val="3617019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adapt to technology the way we do? Because you have to … or live a much different lifestyle </a:t>
            </a:r>
          </a:p>
          <a:p>
            <a:endParaRPr lang="en-US" dirty="0"/>
          </a:p>
          <a:p>
            <a:endParaRPr lang="en-US" dirty="0"/>
          </a:p>
        </p:txBody>
      </p:sp>
      <p:sp>
        <p:nvSpPr>
          <p:cNvPr id="4" name="Slide Number Placeholder 3"/>
          <p:cNvSpPr>
            <a:spLocks noGrp="1"/>
          </p:cNvSpPr>
          <p:nvPr>
            <p:ph type="sldNum" sz="quarter" idx="5"/>
          </p:nvPr>
        </p:nvSpPr>
        <p:spPr/>
        <p:txBody>
          <a:bodyPr/>
          <a:lstStyle/>
          <a:p>
            <a:fld id="{FA0DC3DB-0B10-4F5D-8078-2DEAC5D24F75}" type="slidenum">
              <a:rPr lang="en-US" smtClean="0"/>
              <a:t>7</a:t>
            </a:fld>
            <a:endParaRPr lang="en-US" dirty="0"/>
          </a:p>
        </p:txBody>
      </p:sp>
    </p:spTree>
    <p:extLst>
      <p:ext uri="{BB962C8B-B14F-4D97-AF65-F5344CB8AC3E}">
        <p14:creationId xmlns:p14="http://schemas.microsoft.com/office/powerpoint/2010/main" val="182209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Christianity “advanced”? In some ways, maybe not, but in other ways, absolutely!</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A0DC3DB-0B10-4F5D-8078-2DEAC5D24F75}" type="slidenum">
              <a:rPr lang="en-US" smtClean="0"/>
              <a:t>8</a:t>
            </a:fld>
            <a:endParaRPr lang="en-US" dirty="0"/>
          </a:p>
        </p:txBody>
      </p:sp>
    </p:spTree>
    <p:extLst>
      <p:ext uri="{BB962C8B-B14F-4D97-AF65-F5344CB8AC3E}">
        <p14:creationId xmlns:p14="http://schemas.microsoft.com/office/powerpoint/2010/main" val="370076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 am not discounting or creating an “either/or” scenario. There is beauty, comfort, power, and love in the things we do to praise God and build God’s kingdom.</a:t>
            </a:r>
          </a:p>
          <a:p>
            <a:endParaRPr lang="en-US" dirty="0"/>
          </a:p>
          <a:p>
            <a:r>
              <a:rPr lang="en-US" dirty="0"/>
              <a:t>My case, is that there is more. And that “MORE” is what we need to bring HOPE to the HOPELESS. And keep in mind, my lens today is about suffering communities. You can take this concept of Openness to Another Way to bring hope to any person, community, or situation where hope does not exist.</a:t>
            </a:r>
          </a:p>
          <a:p>
            <a:endParaRPr lang="en-US" dirty="0"/>
          </a:p>
          <a:p>
            <a:r>
              <a:rPr lang="en-US" dirty="0"/>
              <a:t>Because if God wants the kingdom in heaven to resemble the kingdom or Earth, then there is a way. We have to rely on our hope to find the way.</a:t>
            </a:r>
          </a:p>
        </p:txBody>
      </p:sp>
      <p:sp>
        <p:nvSpPr>
          <p:cNvPr id="4" name="Slide Number Placeholder 3"/>
          <p:cNvSpPr>
            <a:spLocks noGrp="1"/>
          </p:cNvSpPr>
          <p:nvPr>
            <p:ph type="sldNum" sz="quarter" idx="5"/>
          </p:nvPr>
        </p:nvSpPr>
        <p:spPr/>
        <p:txBody>
          <a:bodyPr/>
          <a:lstStyle/>
          <a:p>
            <a:fld id="{FA0DC3DB-0B10-4F5D-8078-2DEAC5D24F75}" type="slidenum">
              <a:rPr lang="en-US" smtClean="0"/>
              <a:t>9</a:t>
            </a:fld>
            <a:endParaRPr lang="en-US" dirty="0"/>
          </a:p>
        </p:txBody>
      </p:sp>
    </p:spTree>
    <p:extLst>
      <p:ext uri="{BB962C8B-B14F-4D97-AF65-F5344CB8AC3E}">
        <p14:creationId xmlns:p14="http://schemas.microsoft.com/office/powerpoint/2010/main" val="1515604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EF7995E-1408-4D66-AAD8-A833F2784BFC}" type="datetimeFigureOut">
              <a:rPr lang="en-US" smtClean="0"/>
              <a:t>12/11/23</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6CC5F581-0382-4344-9A36-DBD7E805ECE0}" type="slidenum">
              <a:rPr lang="en-US" smtClean="0"/>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640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F7995E-1408-4D66-AAD8-A833F2784BFC}" type="datetimeFigureOut">
              <a:rPr lang="en-US" smtClean="0"/>
              <a:t>12/11/23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C5F581-0382-4344-9A36-DBD7E805ECE0}" type="slidenum">
              <a:rPr lang="en-US" smtClean="0"/>
              <a:t>‹#›</a:t>
            </a:fld>
            <a:endParaRPr lang="en-US" dirty="0"/>
          </a:p>
        </p:txBody>
      </p:sp>
    </p:spTree>
    <p:extLst>
      <p:ext uri="{BB962C8B-B14F-4D97-AF65-F5344CB8AC3E}">
        <p14:creationId xmlns:p14="http://schemas.microsoft.com/office/powerpoint/2010/main" val="2914778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F7995E-1408-4D66-AAD8-A833F2784BFC}" type="datetimeFigureOut">
              <a:rPr lang="en-US" smtClean="0"/>
              <a:t>12/11/23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5F581-0382-4344-9A36-DBD7E805ECE0}" type="slidenum">
              <a:rPr lang="en-US" smtClean="0"/>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8290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F7995E-1408-4D66-AAD8-A833F2784BFC}" type="datetimeFigureOut">
              <a:rPr lang="en-US" smtClean="0"/>
              <a:t>12/11/23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5F581-0382-4344-9A36-DBD7E805ECE0}" type="slidenum">
              <a:rPr lang="en-US" smtClean="0"/>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2268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F7995E-1408-4D66-AAD8-A833F2784BFC}" type="datetimeFigureOut">
              <a:rPr lang="en-US" smtClean="0"/>
              <a:t>12/11/23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5F581-0382-4344-9A36-DBD7E805ECE0}" type="slidenum">
              <a:rPr lang="en-US" smtClean="0"/>
              <a:t>‹#›</a:t>
            </a:fld>
            <a:endParaRPr lang="en-US" dirty="0"/>
          </a:p>
        </p:txBody>
      </p:sp>
    </p:spTree>
    <p:extLst>
      <p:ext uri="{BB962C8B-B14F-4D97-AF65-F5344CB8AC3E}">
        <p14:creationId xmlns:p14="http://schemas.microsoft.com/office/powerpoint/2010/main" val="3326761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F7995E-1408-4D66-AAD8-A833F2784BFC}" type="datetimeFigureOut">
              <a:rPr lang="en-US" smtClean="0"/>
              <a:t>12/11/23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5F581-0382-4344-9A36-DBD7E805ECE0}" type="slidenum">
              <a:rPr lang="en-US" smtClean="0"/>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4549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F7995E-1408-4D66-AAD8-A833F2784BFC}" type="datetimeFigureOut">
              <a:rPr lang="en-US" smtClean="0"/>
              <a:t>12/11/23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5F581-0382-4344-9A36-DBD7E805ECE0}" type="slidenum">
              <a:rPr lang="en-US" smtClean="0"/>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670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F7995E-1408-4D66-AAD8-A833F2784BFC}" type="datetimeFigureOut">
              <a:rPr lang="en-US" smtClean="0"/>
              <a:t>12/11/23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5F581-0382-4344-9A36-DBD7E805ECE0}" type="slidenum">
              <a:rPr lang="en-US" smtClean="0"/>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9297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F7995E-1408-4D66-AAD8-A833F2784BFC}" type="datetimeFigureOut">
              <a:rPr lang="en-US" smtClean="0"/>
              <a:t>12/11/23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5F581-0382-4344-9A36-DBD7E805ECE0}" type="slidenum">
              <a:rPr lang="en-US" smtClean="0"/>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77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F7995E-1408-4D66-AAD8-A833F2784BFC}" type="datetimeFigureOut">
              <a:rPr lang="en-US" smtClean="0"/>
              <a:t>12/11/23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5F581-0382-4344-9A36-DBD7E805ECE0}" type="slidenum">
              <a:rPr lang="en-US" smtClean="0"/>
              <a:t>‹#›</a:t>
            </a:fld>
            <a:endParaRPr lang="en-US" dirty="0"/>
          </a:p>
        </p:txBody>
      </p:sp>
    </p:spTree>
    <p:extLst>
      <p:ext uri="{BB962C8B-B14F-4D97-AF65-F5344CB8AC3E}">
        <p14:creationId xmlns:p14="http://schemas.microsoft.com/office/powerpoint/2010/main" val="3704025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F7995E-1408-4D66-AAD8-A833F2784BFC}" type="datetimeFigureOut">
              <a:rPr lang="en-US" smtClean="0"/>
              <a:t>12/11/23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5F581-0382-4344-9A36-DBD7E805ECE0}" type="slidenum">
              <a:rPr lang="en-US" smtClean="0"/>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174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F7995E-1408-4D66-AAD8-A833F2784BFC}" type="datetimeFigureOut">
              <a:rPr lang="en-US" smtClean="0"/>
              <a:t>12/11/23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C5F581-0382-4344-9A36-DBD7E805ECE0}" type="slidenum">
              <a:rPr lang="en-US" smtClean="0"/>
              <a:t>‹#›</a:t>
            </a:fld>
            <a:endParaRPr lang="en-US" dirty="0"/>
          </a:p>
        </p:txBody>
      </p:sp>
    </p:spTree>
    <p:extLst>
      <p:ext uri="{BB962C8B-B14F-4D97-AF65-F5344CB8AC3E}">
        <p14:creationId xmlns:p14="http://schemas.microsoft.com/office/powerpoint/2010/main" val="1984978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F7995E-1408-4D66-AAD8-A833F2784BFC}" type="datetimeFigureOut">
              <a:rPr lang="en-US" smtClean="0"/>
              <a:t>12/11/23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C5F581-0382-4344-9A36-DBD7E805ECE0}" type="slidenum">
              <a:rPr lang="en-US" smtClean="0"/>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457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F7995E-1408-4D66-AAD8-A833F2784BFC}" type="datetimeFigureOut">
              <a:rPr lang="en-US" smtClean="0"/>
              <a:t>12/11/23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C5F581-0382-4344-9A36-DBD7E805ECE0}" type="slidenum">
              <a:rPr lang="en-US" smtClean="0"/>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7438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7995E-1408-4D66-AAD8-A833F2784BFC}" type="datetimeFigureOut">
              <a:rPr lang="en-US" smtClean="0"/>
              <a:t>12/11/23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C5F581-0382-4344-9A36-DBD7E805ECE0}" type="slidenum">
              <a:rPr lang="en-US" smtClean="0"/>
              <a:t>‹#›</a:t>
            </a:fld>
            <a:endParaRPr lang="en-US" dirty="0"/>
          </a:p>
        </p:txBody>
      </p:sp>
    </p:spTree>
    <p:extLst>
      <p:ext uri="{BB962C8B-B14F-4D97-AF65-F5344CB8AC3E}">
        <p14:creationId xmlns:p14="http://schemas.microsoft.com/office/powerpoint/2010/main" val="230632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F7995E-1408-4D66-AAD8-A833F2784BFC}" type="datetimeFigureOut">
              <a:rPr lang="en-US" smtClean="0"/>
              <a:t>12/11/23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C5F581-0382-4344-9A36-DBD7E805ECE0}" type="slidenum">
              <a:rPr lang="en-US" smtClean="0"/>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316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F7995E-1408-4D66-AAD8-A833F2784BFC}" type="datetimeFigureOut">
              <a:rPr lang="en-US" smtClean="0"/>
              <a:t>12/11/23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C5F581-0382-4344-9A36-DBD7E805ECE0}" type="slidenum">
              <a:rPr lang="en-US" smtClean="0"/>
              <a:t>‹#›</a:t>
            </a:fld>
            <a:endParaRPr lang="en-US" dirty="0"/>
          </a:p>
        </p:txBody>
      </p:sp>
    </p:spTree>
    <p:extLst>
      <p:ext uri="{BB962C8B-B14F-4D97-AF65-F5344CB8AC3E}">
        <p14:creationId xmlns:p14="http://schemas.microsoft.com/office/powerpoint/2010/main" val="2610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F7995E-1408-4D66-AAD8-A833F2784BFC}" type="datetimeFigureOut">
              <a:rPr lang="en-US" smtClean="0"/>
              <a:t>12/11/23</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C5F581-0382-4344-9A36-DBD7E805ECE0}" type="slidenum">
              <a:rPr lang="en-US" smtClean="0"/>
              <a:t>‹#›</a:t>
            </a:fld>
            <a:endParaRPr lang="en-US" dirty="0"/>
          </a:p>
        </p:txBody>
      </p:sp>
    </p:spTree>
    <p:extLst>
      <p:ext uri="{BB962C8B-B14F-4D97-AF65-F5344CB8AC3E}">
        <p14:creationId xmlns:p14="http://schemas.microsoft.com/office/powerpoint/2010/main" val="356415001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14.jpeg"/><Relationship Id="rId7" Type="http://schemas.openxmlformats.org/officeDocument/2006/relationships/hyperlink" Target="https://pixabay.com/en/road-sign-shield-courage-hope-task-940630/"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hyperlink" Target="https://www.flickr.com/photos/polsifter/4047982682/" TargetMode="Externa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8" Type="http://schemas.openxmlformats.org/officeDocument/2006/relationships/hyperlink" Target="https://pxhere.com/en/photo/900357" TargetMode="External"/><Relationship Id="rId3" Type="http://schemas.openxmlformats.org/officeDocument/2006/relationships/image" Target="../media/image17.jpg"/><Relationship Id="rId7"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pxhere.com/en/photo/1415867" TargetMode="External"/><Relationship Id="rId5" Type="http://schemas.openxmlformats.org/officeDocument/2006/relationships/image" Target="../media/image18.jpg!d"/><Relationship Id="rId4" Type="http://schemas.openxmlformats.org/officeDocument/2006/relationships/hyperlink" Target="https://www.publicdomainpictures.net/view-image.php?image=73839&amp;picture=audley-end-mansion-essex" TargetMode="Externa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e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iblegateway.com/passage/?search=Luke+4&amp;version=NIV#fen-NIV-25083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30.jpeg"/><Relationship Id="rId7" Type="http://schemas.openxmlformats.org/officeDocument/2006/relationships/hyperlink" Target="https://roberlan.deviantart.com/art/Black-Jesus-Poster-175490309"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e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creativecommons.org/licenses/by-nc-sa/3.0/"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flickr.com/photos/x-ray_delta_one/9768454123" TargetMode="External"/><Relationship Id="rId5" Type="http://schemas.openxmlformats.org/officeDocument/2006/relationships/image" Target="../media/image6.jpg"/><Relationship Id="rId4" Type="http://schemas.openxmlformats.org/officeDocument/2006/relationships/hyperlink" Target="https://www.pngall.com/samsung-tv-png/"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shippingandfreightresource.com/vintage-shipping-the-way-it-was-done/pager-2/" TargetMode="External"/><Relationship Id="rId3" Type="http://schemas.openxmlformats.org/officeDocument/2006/relationships/image" Target="../media/image7.jp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ww.prepaidphonenews.com/2018/04/prepaid-phones-on-sale-this-week-apr-8.html" TargetMode="External"/><Relationship Id="rId5" Type="http://schemas.openxmlformats.org/officeDocument/2006/relationships/image" Target="../media/image8.jpg"/><Relationship Id="rId4" Type="http://schemas.openxmlformats.org/officeDocument/2006/relationships/hyperlink" Target="https://www.goodfreephotos.com/Free-Stock-Photos/old-style-classic-telephone.jpg.ph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flickr.com/photos/alabama_extension/51328695244/" TargetMode="External"/><Relationship Id="rId5" Type="http://schemas.openxmlformats.org/officeDocument/2006/relationships/image" Target="../media/image11.jpg"/><Relationship Id="rId4" Type="http://schemas.openxmlformats.org/officeDocument/2006/relationships/hyperlink" Target="https://openclipart.org/detail/9789/addressed-envelope-with-stam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www.pexels.com/photo/smartphone-car-technology-phone-33488/" TargetMode="External"/><Relationship Id="rId5" Type="http://schemas.openxmlformats.org/officeDocument/2006/relationships/image" Target="../media/image13.jpg"/><Relationship Id="rId4" Type="http://schemas.openxmlformats.org/officeDocument/2006/relationships/hyperlink" Target="https://illargonauta.blogspot.com/2013/05/atlas.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ED12-03DA-2462-D55C-D8C505521A6C}"/>
              </a:ext>
            </a:extLst>
          </p:cNvPr>
          <p:cNvSpPr>
            <a:spLocks noGrp="1"/>
          </p:cNvSpPr>
          <p:nvPr>
            <p:ph type="title"/>
          </p:nvPr>
        </p:nvSpPr>
        <p:spPr/>
        <p:txBody>
          <a:bodyPr/>
          <a:lstStyle/>
          <a:p>
            <a:r>
              <a:rPr lang="en-US" dirty="0"/>
              <a:t>Prayer for Spring</a:t>
            </a:r>
          </a:p>
        </p:txBody>
      </p:sp>
      <p:sp>
        <p:nvSpPr>
          <p:cNvPr id="3" name="Content Placeholder 2">
            <a:extLst>
              <a:ext uri="{FF2B5EF4-FFF2-40B4-BE49-F238E27FC236}">
                <a16:creationId xmlns:a16="http://schemas.microsoft.com/office/drawing/2014/main" id="{33A14957-FB6C-7DA4-4729-44D27161606A}"/>
              </a:ext>
            </a:extLst>
          </p:cNvPr>
          <p:cNvSpPr>
            <a:spLocks noGrp="1"/>
          </p:cNvSpPr>
          <p:nvPr>
            <p:ph idx="1"/>
          </p:nvPr>
        </p:nvSpPr>
        <p:spPr/>
        <p:txBody>
          <a:bodyPr>
            <a:normAutofit fontScale="70000" lnSpcReduction="20000"/>
          </a:bodyPr>
          <a:lstStyle/>
          <a:p>
            <a:r>
              <a:rPr lang="en-US" dirty="0"/>
              <a:t>Thank you for all the ways you have blessed Spring- From the idea to the incredibly impactful program it has been for over a decade. </a:t>
            </a:r>
          </a:p>
          <a:p>
            <a:r>
              <a:rPr lang="en-US" dirty="0"/>
              <a:t>Thank you for the ripple effects of Spring – all the other people positively impacted by this work. The families, the community, the future generations to come, all better off due to this wonderful group of dedicated people</a:t>
            </a:r>
          </a:p>
          <a:p>
            <a:r>
              <a:rPr lang="en-US" dirty="0"/>
              <a:t>Lord, we lift up the leaders and all the other Spring staff, volunteers, and their families who help bring hope and healing to the Mississippi Delta region. We pray for their protection, peace, and success.</a:t>
            </a:r>
          </a:p>
          <a:p>
            <a:r>
              <a:rPr lang="en-US" dirty="0"/>
              <a:t>We pray for each young person that have been, are, and will be a part of Spring. We pray for a future full of hope, promise, and success for each of them. </a:t>
            </a:r>
          </a:p>
          <a:p>
            <a:r>
              <a:rPr lang="en-US" dirty="0"/>
              <a:t>May God continue to provide so this program can not only survive, but thrive</a:t>
            </a:r>
          </a:p>
        </p:txBody>
      </p:sp>
    </p:spTree>
    <p:extLst>
      <p:ext uri="{BB962C8B-B14F-4D97-AF65-F5344CB8AC3E}">
        <p14:creationId xmlns:p14="http://schemas.microsoft.com/office/powerpoint/2010/main" val="2385731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71806-57D4-A719-84D0-D69E6414078D}"/>
              </a:ext>
            </a:extLst>
          </p:cNvPr>
          <p:cNvSpPr>
            <a:spLocks noGrp="1"/>
          </p:cNvSpPr>
          <p:nvPr>
            <p:ph type="title"/>
          </p:nvPr>
        </p:nvSpPr>
        <p:spPr/>
        <p:txBody>
          <a:bodyPr/>
          <a:lstStyle/>
          <a:p>
            <a:r>
              <a:rPr lang="en-US" dirty="0"/>
              <a:t>Jeff’s Not Making This Up</a:t>
            </a:r>
          </a:p>
        </p:txBody>
      </p:sp>
      <p:sp>
        <p:nvSpPr>
          <p:cNvPr id="3" name="Content Placeholder 2">
            <a:extLst>
              <a:ext uri="{FF2B5EF4-FFF2-40B4-BE49-F238E27FC236}">
                <a16:creationId xmlns:a16="http://schemas.microsoft.com/office/drawing/2014/main" id="{A4E89BCD-52E1-E276-9DA6-B8B81E1BBD85}"/>
              </a:ext>
            </a:extLst>
          </p:cNvPr>
          <p:cNvSpPr>
            <a:spLocks noGrp="1"/>
          </p:cNvSpPr>
          <p:nvPr>
            <p:ph idx="1"/>
          </p:nvPr>
        </p:nvSpPr>
        <p:spPr/>
        <p:txBody>
          <a:bodyPr/>
          <a:lstStyle/>
          <a:p>
            <a:r>
              <a:rPr lang="en-US" b="1" i="0" u="sng" dirty="0">
                <a:solidFill>
                  <a:srgbClr val="000000"/>
                </a:solidFill>
                <a:effectLst/>
                <a:latin typeface="Calibri" panose="020F0502020204030204" pitchFamily="34" charset="0"/>
              </a:rPr>
              <a:t>Isaiah 61:1-4, 8-11</a:t>
            </a:r>
            <a:br>
              <a:rPr lang="en-US" dirty="0"/>
            </a:br>
            <a:r>
              <a:rPr lang="en-US" b="0" i="0" u="none" strike="noStrike" dirty="0">
                <a:solidFill>
                  <a:srgbClr val="000000"/>
                </a:solidFill>
                <a:effectLst/>
                <a:latin typeface="Calibri" panose="020F0502020204030204" pitchFamily="34" charset="0"/>
              </a:rPr>
              <a:t>61:1 The spirit of the Lord GOD is upon me, because the LORD has anointed me; he has sent me to bring good news to the oppressed, to bind up the brokenhearted, to proclaim liberty to the captives, and release to the prisoners;</a:t>
            </a:r>
            <a:br>
              <a:rPr lang="en-US" dirty="0"/>
            </a:br>
            <a:br>
              <a:rPr lang="en-US" dirty="0"/>
            </a:br>
            <a:r>
              <a:rPr lang="en-US" b="0" i="0" u="none" strike="noStrike" dirty="0">
                <a:solidFill>
                  <a:srgbClr val="000000"/>
                </a:solidFill>
                <a:effectLst/>
                <a:latin typeface="Calibri" panose="020F0502020204030204" pitchFamily="34" charset="0"/>
              </a:rPr>
              <a:t>61:2 to proclaim the year of the Lord's favor</a:t>
            </a:r>
            <a:endParaRPr lang="en-US" dirty="0"/>
          </a:p>
        </p:txBody>
      </p:sp>
    </p:spTree>
    <p:extLst>
      <p:ext uri="{BB962C8B-B14F-4D97-AF65-F5344CB8AC3E}">
        <p14:creationId xmlns:p14="http://schemas.microsoft.com/office/powerpoint/2010/main" val="2681759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672A3C0A-5679-4677-83C9-EAD97753F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ooden sign with a arrow&#10;&#10;Description automatically generated">
            <a:extLst>
              <a:ext uri="{FF2B5EF4-FFF2-40B4-BE49-F238E27FC236}">
                <a16:creationId xmlns:a16="http://schemas.microsoft.com/office/drawing/2014/main" id="{6322A13D-B43E-8217-557B-F1D8AF0AD215}"/>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9160" r="36707" b="-1"/>
          <a:stretch/>
        </p:blipFill>
        <p:spPr>
          <a:xfrm>
            <a:off x="573754" y="804334"/>
            <a:ext cx="3788853" cy="5249332"/>
          </a:xfrm>
          <a:prstGeom prst="rect">
            <a:avLst/>
          </a:prstGeom>
          <a:ln w="57150" cmpd="thickThin">
            <a:solidFill>
              <a:srgbClr val="FFFFFF"/>
            </a:solidFill>
            <a:miter lim="800000"/>
          </a:ln>
        </p:spPr>
      </p:pic>
      <p:pic>
        <p:nvPicPr>
          <p:cNvPr id="6" name="Picture 5" descr="A blue sign with white text&#10;&#10;Description automatically generated">
            <a:extLst>
              <a:ext uri="{FF2B5EF4-FFF2-40B4-BE49-F238E27FC236}">
                <a16:creationId xmlns:a16="http://schemas.microsoft.com/office/drawing/2014/main" id="{D010230D-4D37-56F9-E3AF-A5887C25A81F}"/>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8608" r="32415" b="-2"/>
          <a:stretch/>
        </p:blipFill>
        <p:spPr>
          <a:xfrm>
            <a:off x="4722399" y="804334"/>
            <a:ext cx="3788853" cy="5249332"/>
          </a:xfrm>
          <a:prstGeom prst="rect">
            <a:avLst/>
          </a:prstGeom>
          <a:ln w="57150" cmpd="thickThin">
            <a:solidFill>
              <a:srgbClr val="FFFFFF"/>
            </a:solidFill>
            <a:miter lim="800000"/>
          </a:ln>
        </p:spPr>
      </p:pic>
      <p:sp>
        <p:nvSpPr>
          <p:cNvPr id="4" name="TextBox 3">
            <a:extLst>
              <a:ext uri="{FF2B5EF4-FFF2-40B4-BE49-F238E27FC236}">
                <a16:creationId xmlns:a16="http://schemas.microsoft.com/office/drawing/2014/main" id="{13BCDDE8-7A68-3974-4DF2-1EA3162C3C3E}"/>
              </a:ext>
            </a:extLst>
          </p:cNvPr>
          <p:cNvSpPr txBox="1"/>
          <p:nvPr/>
        </p:nvSpPr>
        <p:spPr>
          <a:xfrm>
            <a:off x="2158157" y="5853611"/>
            <a:ext cx="220445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www.flickr.com/photos/polsifter/404798268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992063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580B8A-6781-ACBE-1C19-173768C9291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473" r="21731"/>
          <a:stretch/>
        </p:blipFill>
        <p:spPr>
          <a:xfrm>
            <a:off x="5845889" y="3506112"/>
            <a:ext cx="3298111" cy="3351888"/>
          </a:xfrm>
          <a:custGeom>
            <a:avLst/>
            <a:gdLst/>
            <a:ahLst/>
            <a:cxnLst/>
            <a:rect l="l" t="t" r="r" b="b"/>
            <a:pathLst>
              <a:path w="4397481" h="3351888">
                <a:moveTo>
                  <a:pt x="0" y="0"/>
                </a:moveTo>
                <a:lnTo>
                  <a:pt x="4397481" y="0"/>
                </a:lnTo>
                <a:lnTo>
                  <a:pt x="4397481" y="3351888"/>
                </a:lnTo>
                <a:lnTo>
                  <a:pt x="1552363" y="3351888"/>
                </a:lnTo>
                <a:close/>
              </a:path>
            </a:pathLst>
          </a:custGeom>
        </p:spPr>
      </p:pic>
      <p:pic>
        <p:nvPicPr>
          <p:cNvPr id="5" name="Picture 4">
            <a:extLst>
              <a:ext uri="{FF2B5EF4-FFF2-40B4-BE49-F238E27FC236}">
                <a16:creationId xmlns:a16="http://schemas.microsoft.com/office/drawing/2014/main" id="{4B3D7C09-2B8D-5D83-F703-4E014BE8DACC}"/>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1988" r="12238" b="1"/>
          <a:stretch/>
        </p:blipFill>
        <p:spPr>
          <a:xfrm>
            <a:off x="20" y="10"/>
            <a:ext cx="6865999" cy="6863475"/>
          </a:xfrm>
          <a:custGeom>
            <a:avLst/>
            <a:gdLst/>
            <a:ahLst/>
            <a:cxnLst/>
            <a:rect l="l" t="t" r="r" b="b"/>
            <a:pathLst>
              <a:path w="9154693" h="6863485">
                <a:moveTo>
                  <a:pt x="0" y="0"/>
                </a:moveTo>
                <a:lnTo>
                  <a:pt x="5976000" y="0"/>
                </a:lnTo>
                <a:lnTo>
                  <a:pt x="9154693" y="6863485"/>
                </a:lnTo>
                <a:lnTo>
                  <a:pt x="0" y="6863485"/>
                </a:lnTo>
                <a:lnTo>
                  <a:pt x="0" y="0"/>
                </a:lnTo>
                <a:close/>
              </a:path>
            </a:pathLst>
          </a:custGeom>
        </p:spPr>
      </p:pic>
      <p:pic>
        <p:nvPicPr>
          <p:cNvPr id="7" name="Picture 6" descr="A large building with a golf course&#10;&#10;Description automatically generated">
            <a:extLst>
              <a:ext uri="{FF2B5EF4-FFF2-40B4-BE49-F238E27FC236}">
                <a16:creationId xmlns:a16="http://schemas.microsoft.com/office/drawing/2014/main" id="{7A107271-4B9F-F913-D79D-C7A4D68A74F1}"/>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t="1239" r="3" b="3"/>
          <a:stretch/>
        </p:blipFill>
        <p:spPr>
          <a:xfrm>
            <a:off x="4626141" y="10"/>
            <a:ext cx="4517859" cy="3346394"/>
          </a:xfrm>
          <a:custGeom>
            <a:avLst/>
            <a:gdLst/>
            <a:ahLst/>
            <a:cxnLst/>
            <a:rect l="l" t="t" r="r" b="b"/>
            <a:pathLst>
              <a:path w="6023811" h="3346404">
                <a:moveTo>
                  <a:pt x="0" y="0"/>
                </a:moveTo>
                <a:lnTo>
                  <a:pt x="6023811" y="0"/>
                </a:lnTo>
                <a:lnTo>
                  <a:pt x="6023811" y="3346404"/>
                </a:lnTo>
                <a:lnTo>
                  <a:pt x="1549824" y="3346404"/>
                </a:lnTo>
                <a:close/>
              </a:path>
            </a:pathLst>
          </a:custGeom>
        </p:spPr>
      </p:pic>
    </p:spTree>
    <p:extLst>
      <p:ext uri="{BB962C8B-B14F-4D97-AF65-F5344CB8AC3E}">
        <p14:creationId xmlns:p14="http://schemas.microsoft.com/office/powerpoint/2010/main" val="2916772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858C6-BECB-8A9E-89D6-B4FE702C2FD4}"/>
              </a:ext>
            </a:extLst>
          </p:cNvPr>
          <p:cNvSpPr>
            <a:spLocks noGrp="1"/>
          </p:cNvSpPr>
          <p:nvPr>
            <p:ph type="title"/>
          </p:nvPr>
        </p:nvSpPr>
        <p:spPr>
          <a:xfrm>
            <a:off x="971551" y="982132"/>
            <a:ext cx="7200897" cy="1303867"/>
          </a:xfrm>
        </p:spPr>
        <p:txBody>
          <a:bodyPr>
            <a:normAutofit/>
          </a:bodyPr>
          <a:lstStyle/>
          <a:p>
            <a:pPr>
              <a:lnSpc>
                <a:spcPct val="90000"/>
              </a:lnSpc>
            </a:pPr>
            <a:r>
              <a:rPr lang="en-US" dirty="0">
                <a:solidFill>
                  <a:srgbClr val="262626"/>
                </a:solidFill>
              </a:rPr>
              <a:t>Having and Bringing Hope </a:t>
            </a:r>
            <a:br>
              <a:rPr lang="en-US" dirty="0">
                <a:solidFill>
                  <a:srgbClr val="262626"/>
                </a:solidFill>
              </a:rPr>
            </a:br>
            <a:endParaRPr lang="en-US" dirty="0">
              <a:solidFill>
                <a:srgbClr val="262626"/>
              </a:solidFill>
            </a:endParaRPr>
          </a:p>
        </p:txBody>
      </p:sp>
      <p:graphicFrame>
        <p:nvGraphicFramePr>
          <p:cNvPr id="15" name="Content Placeholder 2">
            <a:extLst>
              <a:ext uri="{FF2B5EF4-FFF2-40B4-BE49-F238E27FC236}">
                <a16:creationId xmlns:a16="http://schemas.microsoft.com/office/drawing/2014/main" id="{18292569-7055-E45B-774B-9738AA16DDF9}"/>
              </a:ext>
            </a:extLst>
          </p:cNvPr>
          <p:cNvGraphicFramePr>
            <a:graphicFrameLocks noGrp="1"/>
          </p:cNvGraphicFramePr>
          <p:nvPr>
            <p:ph idx="1"/>
            <p:extLst>
              <p:ext uri="{D42A27DB-BD31-4B8C-83A1-F6EECF244321}">
                <p14:modId xmlns:p14="http://schemas.microsoft.com/office/powerpoint/2010/main" val="1485263139"/>
              </p:ext>
            </p:extLst>
          </p:nvPr>
        </p:nvGraphicFramePr>
        <p:xfrm>
          <a:off x="971550" y="2772384"/>
          <a:ext cx="7200897" cy="2874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18225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45" name="Rectangle 144">
            <a:extLst>
              <a:ext uri="{FF2B5EF4-FFF2-40B4-BE49-F238E27FC236}">
                <a16:creationId xmlns:a16="http://schemas.microsoft.com/office/drawing/2014/main" id="{832A1E47-A968-404F-8DBE-B31240A9B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146">
            <a:extLst>
              <a:ext uri="{FF2B5EF4-FFF2-40B4-BE49-F238E27FC236}">
                <a16:creationId xmlns:a16="http://schemas.microsoft.com/office/drawing/2014/main" id="{E0DDDCF8-BC1A-4404-8ACA-D8D2BB4BE9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2" name="Title 1">
            <a:extLst>
              <a:ext uri="{FF2B5EF4-FFF2-40B4-BE49-F238E27FC236}">
                <a16:creationId xmlns:a16="http://schemas.microsoft.com/office/drawing/2014/main" id="{F0DE2F67-037D-0E7A-F973-71413EAB9FB6}"/>
              </a:ext>
            </a:extLst>
          </p:cNvPr>
          <p:cNvSpPr>
            <a:spLocks noGrp="1"/>
          </p:cNvSpPr>
          <p:nvPr>
            <p:ph type="title"/>
          </p:nvPr>
        </p:nvSpPr>
        <p:spPr>
          <a:xfrm>
            <a:off x="971551" y="982132"/>
            <a:ext cx="2745042" cy="1325373"/>
          </a:xfrm>
        </p:spPr>
        <p:txBody>
          <a:bodyPr anchor="b">
            <a:normAutofit/>
          </a:bodyPr>
          <a:lstStyle/>
          <a:p>
            <a:r>
              <a:rPr lang="en-US" sz="2100" dirty="0"/>
              <a:t>WRONG TURNS</a:t>
            </a:r>
          </a:p>
        </p:txBody>
      </p:sp>
      <p:cxnSp>
        <p:nvCxnSpPr>
          <p:cNvPr id="149" name="Straight Connector 148">
            <a:extLst>
              <a:ext uri="{FF2B5EF4-FFF2-40B4-BE49-F238E27FC236}">
                <a16:creationId xmlns:a16="http://schemas.microsoft.com/office/drawing/2014/main" id="{CBB3FB69-D504-412A-90F9-1D1BAA6AC8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1550" y="2400639"/>
            <a:ext cx="2745043"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Content Placeholder 7" descr="A screenshot of a phone&#10;&#10;Description automatically generated">
            <a:extLst>
              <a:ext uri="{FF2B5EF4-FFF2-40B4-BE49-F238E27FC236}">
                <a16:creationId xmlns:a16="http://schemas.microsoft.com/office/drawing/2014/main" id="{7B25FF8A-8695-56EC-2994-02240D98066D}"/>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153319" y="2493963"/>
            <a:ext cx="2381250" cy="3381375"/>
          </a:xfrm>
        </p:spPr>
      </p:pic>
      <p:pic>
        <p:nvPicPr>
          <p:cNvPr id="6" name="Picture 5" descr="A sign on a road&#10;&#10;Description automatically generated">
            <a:extLst>
              <a:ext uri="{FF2B5EF4-FFF2-40B4-BE49-F238E27FC236}">
                <a16:creationId xmlns:a16="http://schemas.microsoft.com/office/drawing/2014/main" id="{B83B54BD-ABBD-C6A1-907E-017D113A5194}"/>
              </a:ext>
            </a:extLst>
          </p:cNvPr>
          <p:cNvPicPr>
            <a:picLocks noChangeAspect="1"/>
          </p:cNvPicPr>
          <p:nvPr/>
        </p:nvPicPr>
        <p:blipFill rotWithShape="1">
          <a:blip r:embed="rId6">
            <a:extLst>
              <a:ext uri="{28A0092B-C50C-407E-A947-70E740481C1C}">
                <a14:useLocalDpi xmlns:a14="http://schemas.microsoft.com/office/drawing/2010/main" val="0"/>
              </a:ext>
            </a:extLst>
          </a:blip>
          <a:srcRect l="6886" r="9288" b="-3"/>
          <a:stretch/>
        </p:blipFill>
        <p:spPr>
          <a:xfrm>
            <a:off x="4064001" y="982131"/>
            <a:ext cx="4102099" cy="4893735"/>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2512276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5A639-B1D3-D383-A361-490AAA627360}"/>
              </a:ext>
            </a:extLst>
          </p:cNvPr>
          <p:cNvSpPr>
            <a:spLocks noGrp="1"/>
          </p:cNvSpPr>
          <p:nvPr>
            <p:ph type="title"/>
          </p:nvPr>
        </p:nvSpPr>
        <p:spPr/>
        <p:txBody>
          <a:bodyPr>
            <a:normAutofit/>
          </a:bodyPr>
          <a:lstStyle/>
          <a:p>
            <a:r>
              <a:rPr lang="en-US" dirty="0"/>
              <a:t>Luke 4: 14-21</a:t>
            </a:r>
          </a:p>
        </p:txBody>
      </p:sp>
      <p:sp>
        <p:nvSpPr>
          <p:cNvPr id="3" name="Content Placeholder 2">
            <a:extLst>
              <a:ext uri="{FF2B5EF4-FFF2-40B4-BE49-F238E27FC236}">
                <a16:creationId xmlns:a16="http://schemas.microsoft.com/office/drawing/2014/main" id="{558A3BBF-AE00-FBC9-8484-7EDCEA290044}"/>
              </a:ext>
            </a:extLst>
          </p:cNvPr>
          <p:cNvSpPr>
            <a:spLocks noGrp="1"/>
          </p:cNvSpPr>
          <p:nvPr>
            <p:ph idx="1"/>
          </p:nvPr>
        </p:nvSpPr>
        <p:spPr/>
        <p:txBody>
          <a:bodyPr>
            <a:normAutofit/>
          </a:bodyPr>
          <a:lstStyle/>
          <a:p>
            <a:r>
              <a:rPr lang="en-US" b="1" baseline="30000" dirty="0">
                <a:effectLst/>
                <a:latin typeface="system-ui"/>
              </a:rPr>
              <a:t>14 </a:t>
            </a:r>
            <a:r>
              <a:rPr lang="en-US" dirty="0">
                <a:effectLst/>
                <a:latin typeface="system-ui"/>
              </a:rPr>
              <a:t>Jesus returned to Galilee in the power of the Spirit, and news about him spread through the whole countryside. </a:t>
            </a:r>
            <a:r>
              <a:rPr lang="en-US" b="1" baseline="30000" dirty="0">
                <a:effectLst/>
                <a:latin typeface="system-ui"/>
              </a:rPr>
              <a:t>15 </a:t>
            </a:r>
            <a:r>
              <a:rPr lang="en-US" dirty="0">
                <a:effectLst/>
                <a:latin typeface="system-ui"/>
              </a:rPr>
              <a:t>He was teaching in their synagogues, and everyone praised him.</a:t>
            </a:r>
          </a:p>
        </p:txBody>
      </p:sp>
    </p:spTree>
    <p:extLst>
      <p:ext uri="{BB962C8B-B14F-4D97-AF65-F5344CB8AC3E}">
        <p14:creationId xmlns:p14="http://schemas.microsoft.com/office/powerpoint/2010/main" val="1484752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5A639-B1D3-D383-A361-490AAA627360}"/>
              </a:ext>
            </a:extLst>
          </p:cNvPr>
          <p:cNvSpPr>
            <a:spLocks noGrp="1"/>
          </p:cNvSpPr>
          <p:nvPr>
            <p:ph type="title"/>
          </p:nvPr>
        </p:nvSpPr>
        <p:spPr/>
        <p:txBody>
          <a:bodyPr>
            <a:normAutofit/>
          </a:bodyPr>
          <a:lstStyle/>
          <a:p>
            <a:r>
              <a:rPr lang="en-US" dirty="0"/>
              <a:t>Luke 4: 14-21</a:t>
            </a:r>
          </a:p>
        </p:txBody>
      </p:sp>
      <p:sp>
        <p:nvSpPr>
          <p:cNvPr id="3" name="Content Placeholder 2">
            <a:extLst>
              <a:ext uri="{FF2B5EF4-FFF2-40B4-BE49-F238E27FC236}">
                <a16:creationId xmlns:a16="http://schemas.microsoft.com/office/drawing/2014/main" id="{558A3BBF-AE00-FBC9-8484-7EDCEA290044}"/>
              </a:ext>
            </a:extLst>
          </p:cNvPr>
          <p:cNvSpPr>
            <a:spLocks noGrp="1"/>
          </p:cNvSpPr>
          <p:nvPr>
            <p:ph idx="1"/>
          </p:nvPr>
        </p:nvSpPr>
        <p:spPr/>
        <p:txBody>
          <a:bodyPr>
            <a:normAutofit fontScale="92500" lnSpcReduction="10000"/>
          </a:bodyPr>
          <a:lstStyle/>
          <a:p>
            <a:r>
              <a:rPr lang="en-US" b="1" baseline="30000" dirty="0">
                <a:effectLst/>
                <a:latin typeface="system-ui"/>
              </a:rPr>
              <a:t>16 </a:t>
            </a:r>
            <a:r>
              <a:rPr lang="en-US" dirty="0">
                <a:effectLst/>
                <a:latin typeface="system-ui"/>
              </a:rPr>
              <a:t>He went to Nazareth, where he had been brought up, and on the Sabbath day he went into the synagogue, as was his custom. He stood up to read, </a:t>
            </a:r>
            <a:r>
              <a:rPr lang="en-US" b="1" baseline="30000" dirty="0">
                <a:effectLst/>
                <a:latin typeface="system-ui"/>
              </a:rPr>
              <a:t>17 </a:t>
            </a:r>
            <a:r>
              <a:rPr lang="en-US" dirty="0">
                <a:effectLst/>
                <a:latin typeface="system-ui"/>
              </a:rPr>
              <a:t>and the scroll of the prophet Isaiah was handed to him. Unrolling it, he found the place where it is written:</a:t>
            </a:r>
            <a:r>
              <a:rPr lang="en-US" b="1" baseline="30000" dirty="0">
                <a:effectLst/>
                <a:latin typeface="system-ui"/>
              </a:rPr>
              <a:t>18 </a:t>
            </a:r>
            <a:r>
              <a:rPr lang="en-US" dirty="0">
                <a:effectLst/>
                <a:latin typeface="system-ui"/>
              </a:rPr>
              <a:t>“The Spirit of the Lord is on me,</a:t>
            </a:r>
            <a:br>
              <a:rPr lang="en-US" dirty="0">
                <a:effectLst/>
                <a:latin typeface="system-ui"/>
              </a:rPr>
            </a:br>
            <a:r>
              <a:rPr lang="en-US" dirty="0">
                <a:effectLst/>
                <a:latin typeface="Courier New" panose="02070309020205020404" pitchFamily="49" charset="0"/>
              </a:rPr>
              <a:t>    </a:t>
            </a:r>
            <a:r>
              <a:rPr lang="en-US" dirty="0">
                <a:effectLst/>
                <a:latin typeface="system-ui"/>
              </a:rPr>
              <a:t>because he has anointed me</a:t>
            </a:r>
            <a:br>
              <a:rPr lang="en-US" dirty="0">
                <a:effectLst/>
                <a:latin typeface="system-ui"/>
              </a:rPr>
            </a:br>
            <a:r>
              <a:rPr lang="en-US" dirty="0">
                <a:effectLst/>
                <a:latin typeface="Courier New" panose="02070309020205020404" pitchFamily="49" charset="0"/>
              </a:rPr>
              <a:t>    </a:t>
            </a:r>
            <a:r>
              <a:rPr lang="en-US" dirty="0">
                <a:effectLst/>
                <a:latin typeface="system-ui"/>
              </a:rPr>
              <a:t>to proclaim good news to the poor.</a:t>
            </a:r>
            <a:br>
              <a:rPr lang="en-US" dirty="0">
                <a:effectLst/>
                <a:latin typeface="system-ui"/>
              </a:rPr>
            </a:br>
            <a:r>
              <a:rPr lang="en-US" dirty="0">
                <a:effectLst/>
                <a:latin typeface="system-ui"/>
              </a:rPr>
              <a:t>He has sent me to proclaim freedom for the prisoners</a:t>
            </a:r>
            <a:br>
              <a:rPr lang="en-US" dirty="0">
                <a:effectLst/>
                <a:latin typeface="system-ui"/>
              </a:rPr>
            </a:br>
            <a:r>
              <a:rPr lang="en-US" dirty="0">
                <a:effectLst/>
                <a:latin typeface="Courier New" panose="02070309020205020404" pitchFamily="49" charset="0"/>
              </a:rPr>
              <a:t>    </a:t>
            </a:r>
            <a:r>
              <a:rPr lang="en-US" dirty="0">
                <a:effectLst/>
                <a:latin typeface="system-ui"/>
              </a:rPr>
              <a:t>and recovery of sight for the blind,</a:t>
            </a:r>
            <a:br>
              <a:rPr lang="en-US" dirty="0">
                <a:effectLst/>
                <a:latin typeface="system-ui"/>
              </a:rPr>
            </a:br>
            <a:r>
              <a:rPr lang="en-US" dirty="0">
                <a:effectLst/>
                <a:latin typeface="system-ui"/>
              </a:rPr>
              <a:t>to set the oppressed free,</a:t>
            </a:r>
          </a:p>
        </p:txBody>
      </p:sp>
    </p:spTree>
    <p:extLst>
      <p:ext uri="{BB962C8B-B14F-4D97-AF65-F5344CB8AC3E}">
        <p14:creationId xmlns:p14="http://schemas.microsoft.com/office/powerpoint/2010/main" val="3979608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5A639-B1D3-D383-A361-490AAA627360}"/>
              </a:ext>
            </a:extLst>
          </p:cNvPr>
          <p:cNvSpPr>
            <a:spLocks noGrp="1"/>
          </p:cNvSpPr>
          <p:nvPr>
            <p:ph type="title"/>
          </p:nvPr>
        </p:nvSpPr>
        <p:spPr/>
        <p:txBody>
          <a:bodyPr>
            <a:normAutofit/>
          </a:bodyPr>
          <a:lstStyle/>
          <a:p>
            <a:r>
              <a:rPr lang="en-US" dirty="0"/>
              <a:t>Luke 4: 14-21</a:t>
            </a:r>
          </a:p>
        </p:txBody>
      </p:sp>
      <p:sp>
        <p:nvSpPr>
          <p:cNvPr id="3" name="Content Placeholder 2">
            <a:extLst>
              <a:ext uri="{FF2B5EF4-FFF2-40B4-BE49-F238E27FC236}">
                <a16:creationId xmlns:a16="http://schemas.microsoft.com/office/drawing/2014/main" id="{558A3BBF-AE00-FBC9-8484-7EDCEA290044}"/>
              </a:ext>
            </a:extLst>
          </p:cNvPr>
          <p:cNvSpPr>
            <a:spLocks noGrp="1"/>
          </p:cNvSpPr>
          <p:nvPr>
            <p:ph idx="1"/>
          </p:nvPr>
        </p:nvSpPr>
        <p:spPr/>
        <p:txBody>
          <a:bodyPr>
            <a:normAutofit/>
          </a:bodyPr>
          <a:lstStyle/>
          <a:p>
            <a:br>
              <a:rPr lang="en-US" dirty="0">
                <a:effectLst/>
                <a:latin typeface="system-ui"/>
              </a:rPr>
            </a:br>
            <a:r>
              <a:rPr lang="en-US" b="1" baseline="30000" dirty="0">
                <a:effectLst/>
                <a:latin typeface="system-ui"/>
              </a:rPr>
              <a:t>19 </a:t>
            </a:r>
            <a:r>
              <a:rPr lang="en-US" dirty="0">
                <a:effectLst/>
                <a:latin typeface="system-ui"/>
              </a:rPr>
              <a:t>to proclaim the year of the Lord’s favor.”</a:t>
            </a:r>
            <a:r>
              <a:rPr lang="en-US" baseline="30000" dirty="0">
                <a:effectLst/>
                <a:latin typeface="system-ui"/>
              </a:rPr>
              <a:t>[</a:t>
            </a:r>
            <a:r>
              <a:rPr lang="en-US" baseline="30000" dirty="0">
                <a:solidFill>
                  <a:srgbClr val="517E90"/>
                </a:solidFill>
                <a:effectLst/>
                <a:latin typeface="system-ui"/>
                <a:hlinkClick r:id="rId3" tooltip="See footnote f"/>
              </a:rPr>
              <a:t>f</a:t>
            </a:r>
            <a:r>
              <a:rPr lang="en-US" baseline="30000" dirty="0">
                <a:effectLst/>
                <a:latin typeface="system-ui"/>
              </a:rPr>
              <a:t>]</a:t>
            </a:r>
            <a:r>
              <a:rPr lang="en-US" b="1" baseline="30000" dirty="0">
                <a:effectLst/>
                <a:latin typeface="system-ui"/>
              </a:rPr>
              <a:t>20 </a:t>
            </a:r>
            <a:r>
              <a:rPr lang="en-US" dirty="0">
                <a:effectLst/>
                <a:latin typeface="system-ui"/>
              </a:rPr>
              <a:t>Then he rolled up the scroll, gave it back to the attendant and sat down. The eyes of everyone in the synagogue were fastened on him. </a:t>
            </a:r>
            <a:r>
              <a:rPr lang="en-US" b="1" baseline="30000" dirty="0">
                <a:effectLst/>
                <a:latin typeface="system-ui"/>
              </a:rPr>
              <a:t>21 </a:t>
            </a:r>
            <a:r>
              <a:rPr lang="en-US" dirty="0">
                <a:effectLst/>
                <a:latin typeface="system-ui"/>
              </a:rPr>
              <a:t>He began by saying to them, “Today this scripture is fulfilled in your hearing.”</a:t>
            </a:r>
          </a:p>
        </p:txBody>
      </p:sp>
    </p:spTree>
    <p:extLst>
      <p:ext uri="{BB962C8B-B14F-4D97-AF65-F5344CB8AC3E}">
        <p14:creationId xmlns:p14="http://schemas.microsoft.com/office/powerpoint/2010/main" val="2387828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92E7AF0-A589-43B3-A1DE-8807EC7697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2" name="Title 1">
            <a:extLst>
              <a:ext uri="{FF2B5EF4-FFF2-40B4-BE49-F238E27FC236}">
                <a16:creationId xmlns:a16="http://schemas.microsoft.com/office/drawing/2014/main" id="{684EB276-A731-3AE6-387D-D1B6A0723A94}"/>
              </a:ext>
            </a:extLst>
          </p:cNvPr>
          <p:cNvSpPr>
            <a:spLocks noGrp="1"/>
          </p:cNvSpPr>
          <p:nvPr>
            <p:ph type="title"/>
          </p:nvPr>
        </p:nvSpPr>
        <p:spPr>
          <a:xfrm>
            <a:off x="971551" y="982132"/>
            <a:ext cx="2745042" cy="1325373"/>
          </a:xfrm>
        </p:spPr>
        <p:txBody>
          <a:bodyPr anchor="b">
            <a:normAutofit/>
          </a:bodyPr>
          <a:lstStyle/>
          <a:p>
            <a:r>
              <a:rPr lang="en-US" sz="2800" b="1" dirty="0"/>
              <a:t>BRINGING HOPE</a:t>
            </a:r>
          </a:p>
        </p:txBody>
      </p:sp>
      <p:cxnSp>
        <p:nvCxnSpPr>
          <p:cNvPr id="21" name="Straight Connector 20">
            <a:extLst>
              <a:ext uri="{FF2B5EF4-FFF2-40B4-BE49-F238E27FC236}">
                <a16:creationId xmlns:a16="http://schemas.microsoft.com/office/drawing/2014/main" id="{29BCDD02-D5E3-4D30-8587-66036C891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1550" y="2400639"/>
            <a:ext cx="2745043" cy="0"/>
          </a:xfrm>
          <a:prstGeom prst="line">
            <a:avLst/>
          </a:prstGeom>
        </p:spPr>
        <p:style>
          <a:lnRef idx="2">
            <a:schemeClr val="accent1"/>
          </a:lnRef>
          <a:fillRef idx="0">
            <a:schemeClr val="accent1"/>
          </a:fillRef>
          <a:effectRef idx="1">
            <a:schemeClr val="accent1"/>
          </a:effectRef>
          <a:fontRef idx="minor">
            <a:schemeClr val="tx1"/>
          </a:fontRef>
        </p:style>
      </p:cxnSp>
      <p:pic>
        <p:nvPicPr>
          <p:cNvPr id="15" name="Content Placeholder 14" descr="A group of people sitting in pews in a church&#10;&#10;Description automatically generated">
            <a:extLst>
              <a:ext uri="{FF2B5EF4-FFF2-40B4-BE49-F238E27FC236}">
                <a16:creationId xmlns:a16="http://schemas.microsoft.com/office/drawing/2014/main" id="{AE13E200-4BB8-0E41-1B9A-96564C2CF0EF}"/>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71550" y="3155355"/>
            <a:ext cx="2744788" cy="2058591"/>
          </a:xfrm>
        </p:spPr>
      </p:pic>
      <p:pic>
        <p:nvPicPr>
          <p:cNvPr id="11" name="Content Placeholder 10" descr="A person holding a book and a peace sign&#10;&#10;Description automatically generated">
            <a:extLst>
              <a:ext uri="{FF2B5EF4-FFF2-40B4-BE49-F238E27FC236}">
                <a16:creationId xmlns:a16="http://schemas.microsoft.com/office/drawing/2014/main" id="{5D452916-6104-C047-0629-88887500C63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377775" y="982131"/>
            <a:ext cx="3474551" cy="4893735"/>
          </a:xfrm>
          <a:prstGeom prst="rect">
            <a:avLst/>
          </a:prstGeom>
          <a:ln w="57150" cmpd="thickThin">
            <a:solidFill>
              <a:schemeClr val="tx1">
                <a:lumMod val="50000"/>
                <a:lumOff val="50000"/>
              </a:schemeClr>
            </a:solidFill>
            <a:miter lim="800000"/>
          </a:ln>
        </p:spPr>
      </p:pic>
      <p:sp>
        <p:nvSpPr>
          <p:cNvPr id="12" name="TextBox 11">
            <a:extLst>
              <a:ext uri="{FF2B5EF4-FFF2-40B4-BE49-F238E27FC236}">
                <a16:creationId xmlns:a16="http://schemas.microsoft.com/office/drawing/2014/main" id="{AB6B5ACE-42BC-8A65-D45D-1CA0F2C83836}"/>
              </a:ext>
            </a:extLst>
          </p:cNvPr>
          <p:cNvSpPr txBox="1"/>
          <p:nvPr/>
        </p:nvSpPr>
        <p:spPr>
          <a:xfrm>
            <a:off x="5325672" y="5675811"/>
            <a:ext cx="252665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7" tooltip="https://roberlan.deviantart.com/art/Black-Jesus-Poster-17549030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657956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C6396-073A-2E07-96A8-5BC77CB89EC4}"/>
              </a:ext>
            </a:extLst>
          </p:cNvPr>
          <p:cNvSpPr>
            <a:spLocks noGrp="1"/>
          </p:cNvSpPr>
          <p:nvPr>
            <p:ph type="title"/>
          </p:nvPr>
        </p:nvSpPr>
        <p:spPr/>
        <p:txBody>
          <a:bodyPr/>
          <a:lstStyle/>
          <a:p>
            <a:r>
              <a:rPr lang="en-US" dirty="0"/>
              <a:t>3</a:t>
            </a:r>
            <a:r>
              <a:rPr lang="en-US" baseline="30000" dirty="0"/>
              <a:t>rd</a:t>
            </a:r>
            <a:r>
              <a:rPr lang="en-US" dirty="0"/>
              <a:t> Sunday of Advent - Hope</a:t>
            </a:r>
          </a:p>
        </p:txBody>
      </p:sp>
      <p:sp>
        <p:nvSpPr>
          <p:cNvPr id="3" name="Content Placeholder 2">
            <a:extLst>
              <a:ext uri="{FF2B5EF4-FFF2-40B4-BE49-F238E27FC236}">
                <a16:creationId xmlns:a16="http://schemas.microsoft.com/office/drawing/2014/main" id="{4F1F93C2-66B9-B2CD-50C8-EF16E513819F}"/>
              </a:ext>
            </a:extLst>
          </p:cNvPr>
          <p:cNvSpPr>
            <a:spLocks noGrp="1"/>
          </p:cNvSpPr>
          <p:nvPr>
            <p:ph idx="1"/>
          </p:nvPr>
        </p:nvSpPr>
        <p:spPr/>
        <p:txBody>
          <a:bodyPr>
            <a:normAutofit fontScale="92500" lnSpcReduction="10000"/>
          </a:bodyPr>
          <a:lstStyle/>
          <a:p>
            <a:r>
              <a:rPr lang="en-US" dirty="0"/>
              <a:t>It is often difficult to imagine having hope in our world</a:t>
            </a:r>
          </a:p>
          <a:p>
            <a:r>
              <a:rPr lang="en-US" dirty="0"/>
              <a:t>But we have to remember, hope is designed to get us through difficult times, to anticipate a better future</a:t>
            </a:r>
          </a:p>
          <a:p>
            <a:r>
              <a:rPr lang="en-US" dirty="0"/>
              <a:t>After all, if everything was perfect and easy, we wouldn’t need hope</a:t>
            </a:r>
          </a:p>
          <a:p>
            <a:r>
              <a:rPr lang="en-US" dirty="0"/>
              <a:t>As we celebrate this 3</a:t>
            </a:r>
            <a:r>
              <a:rPr lang="en-US" baseline="30000" dirty="0"/>
              <a:t>rd</a:t>
            </a:r>
            <a:r>
              <a:rPr lang="en-US" dirty="0"/>
              <a:t> Sunday of Advent, we are reminded of the long-awaited hope of the Messiah, spoken of by the prophets like Isaiah, came to fruition upon the birth of Jesus</a:t>
            </a:r>
          </a:p>
        </p:txBody>
      </p:sp>
    </p:spTree>
    <p:extLst>
      <p:ext uri="{BB962C8B-B14F-4D97-AF65-F5344CB8AC3E}">
        <p14:creationId xmlns:p14="http://schemas.microsoft.com/office/powerpoint/2010/main" val="62412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0B0C-958B-C774-489F-D7028EF38B44}"/>
              </a:ext>
            </a:extLst>
          </p:cNvPr>
          <p:cNvSpPr>
            <a:spLocks noGrp="1"/>
          </p:cNvSpPr>
          <p:nvPr>
            <p:ph type="title"/>
          </p:nvPr>
        </p:nvSpPr>
        <p:spPr/>
        <p:txBody>
          <a:bodyPr/>
          <a:lstStyle/>
          <a:p>
            <a:r>
              <a:rPr lang="en-US" dirty="0"/>
              <a:t>Advances in Tech</a:t>
            </a:r>
          </a:p>
        </p:txBody>
      </p:sp>
      <p:pic>
        <p:nvPicPr>
          <p:cNvPr id="9" name="Content Placeholder 8" descr="A television screen with a lake and mountains&#10;&#10;Description automatically generated">
            <a:extLst>
              <a:ext uri="{FF2B5EF4-FFF2-40B4-BE49-F238E27FC236}">
                <a16:creationId xmlns:a16="http://schemas.microsoft.com/office/drawing/2014/main" id="{461A3DDC-174E-FA1C-46FA-7A07CEDED099}"/>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74503" y="2448233"/>
            <a:ext cx="4648301" cy="3486224"/>
          </a:xfrm>
        </p:spPr>
      </p:pic>
      <p:pic>
        <p:nvPicPr>
          <p:cNvPr id="16" name="Picture 15" descr="An old television with a plant in the background&#10;&#10;Description automatically generated">
            <a:extLst>
              <a:ext uri="{FF2B5EF4-FFF2-40B4-BE49-F238E27FC236}">
                <a16:creationId xmlns:a16="http://schemas.microsoft.com/office/drawing/2014/main" id="{0594A339-DDDD-21DE-48E4-DDB599F73CD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66708" y="2344994"/>
            <a:ext cx="3304316" cy="4116326"/>
          </a:xfrm>
          <a:prstGeom prst="rect">
            <a:avLst/>
          </a:prstGeom>
        </p:spPr>
      </p:pic>
      <p:sp>
        <p:nvSpPr>
          <p:cNvPr id="17" name="TextBox 16">
            <a:extLst>
              <a:ext uri="{FF2B5EF4-FFF2-40B4-BE49-F238E27FC236}">
                <a16:creationId xmlns:a16="http://schemas.microsoft.com/office/drawing/2014/main" id="{E6E75FCD-A693-1726-2551-C55010E1BD8E}"/>
              </a:ext>
            </a:extLst>
          </p:cNvPr>
          <p:cNvSpPr txBox="1"/>
          <p:nvPr/>
        </p:nvSpPr>
        <p:spPr>
          <a:xfrm>
            <a:off x="5419538" y="7425944"/>
            <a:ext cx="5219700" cy="230832"/>
          </a:xfrm>
          <a:prstGeom prst="rect">
            <a:avLst/>
          </a:prstGeom>
          <a:noFill/>
        </p:spPr>
        <p:txBody>
          <a:bodyPr wrap="square" rtlCol="0">
            <a:spAutoFit/>
          </a:bodyPr>
          <a:lstStyle/>
          <a:p>
            <a:r>
              <a:rPr lang="en-US" sz="900">
                <a:hlinkClick r:id="rId6" tooltip="https://www.flickr.com/photos/x-ray_delta_one/9768454123"/>
              </a:rPr>
              <a:t>This Photo</a:t>
            </a:r>
            <a:r>
              <a:rPr lang="en-US" sz="900"/>
              <a:t> by Unknown Author is licensed under </a:t>
            </a:r>
            <a:r>
              <a:rPr lang="en-US" sz="900">
                <a:hlinkClick r:id="rId7" tooltip="https://creativecommons.org/licenses/by-nc-sa/3.0/"/>
              </a:rPr>
              <a:t>CC BY-SA-NC</a:t>
            </a:r>
            <a:endParaRPr lang="en-US" sz="900"/>
          </a:p>
        </p:txBody>
      </p:sp>
    </p:spTree>
    <p:extLst>
      <p:ext uri="{BB962C8B-B14F-4D97-AF65-F5344CB8AC3E}">
        <p14:creationId xmlns:p14="http://schemas.microsoft.com/office/powerpoint/2010/main" val="4080059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38363-B0C2-5703-34BB-01AE45405AEF}"/>
              </a:ext>
            </a:extLst>
          </p:cNvPr>
          <p:cNvSpPr>
            <a:spLocks noGrp="1"/>
          </p:cNvSpPr>
          <p:nvPr>
            <p:ph type="title"/>
          </p:nvPr>
        </p:nvSpPr>
        <p:spPr/>
        <p:txBody>
          <a:bodyPr/>
          <a:lstStyle/>
          <a:p>
            <a:r>
              <a:rPr lang="en-US" dirty="0"/>
              <a:t>Advances in Tech</a:t>
            </a:r>
          </a:p>
        </p:txBody>
      </p:sp>
      <p:pic>
        <p:nvPicPr>
          <p:cNvPr id="15" name="Content Placeholder 14" descr="A telephone on a table&#10;&#10;Description automatically generated">
            <a:extLst>
              <a:ext uri="{FF2B5EF4-FFF2-40B4-BE49-F238E27FC236}">
                <a16:creationId xmlns:a16="http://schemas.microsoft.com/office/drawing/2014/main" id="{DA214992-5DD7-4544-C2A5-97FD703A8EFA}"/>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0803" y="2372402"/>
            <a:ext cx="3336925" cy="2266395"/>
          </a:xfrm>
        </p:spPr>
      </p:pic>
      <p:pic>
        <p:nvPicPr>
          <p:cNvPr id="17" name="Content Placeholder 16" descr="A front and back view of a white cell phone&#10;&#10;Description automatically generated">
            <a:extLst>
              <a:ext uri="{FF2B5EF4-FFF2-40B4-BE49-F238E27FC236}">
                <a16:creationId xmlns:a16="http://schemas.microsoft.com/office/drawing/2014/main" id="{03C98633-BF18-D6BB-82B1-566C709D9499}"/>
              </a:ext>
            </a:extLst>
          </p:cNvPr>
          <p:cNvPicPr>
            <a:picLocks noGrp="1" noChangeAspect="1"/>
          </p:cNvPicPr>
          <p:nvPr>
            <p:ph sz="half" idx="2"/>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764087" y="2750344"/>
            <a:ext cx="3098800" cy="2921000"/>
          </a:xfrm>
        </p:spPr>
      </p:pic>
      <p:pic>
        <p:nvPicPr>
          <p:cNvPr id="20" name="Picture 19" descr="A black electronic device with a digital display&#10;&#10;Description automatically generated">
            <a:extLst>
              <a:ext uri="{FF2B5EF4-FFF2-40B4-BE49-F238E27FC236}">
                <a16:creationId xmlns:a16="http://schemas.microsoft.com/office/drawing/2014/main" id="{50E1BE53-1888-2000-CA5F-550F85F167B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152702" y="4383249"/>
            <a:ext cx="2596280" cy="2128950"/>
          </a:xfrm>
          <a:prstGeom prst="rect">
            <a:avLst/>
          </a:prstGeom>
        </p:spPr>
      </p:pic>
    </p:spTree>
    <p:extLst>
      <p:ext uri="{BB962C8B-B14F-4D97-AF65-F5344CB8AC3E}">
        <p14:creationId xmlns:p14="http://schemas.microsoft.com/office/powerpoint/2010/main" val="1752217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38363-B0C2-5703-34BB-01AE45405AEF}"/>
              </a:ext>
            </a:extLst>
          </p:cNvPr>
          <p:cNvSpPr>
            <a:spLocks noGrp="1"/>
          </p:cNvSpPr>
          <p:nvPr>
            <p:ph type="title"/>
          </p:nvPr>
        </p:nvSpPr>
        <p:spPr/>
        <p:txBody>
          <a:bodyPr/>
          <a:lstStyle/>
          <a:p>
            <a:r>
              <a:rPr lang="en-US" dirty="0"/>
              <a:t>Advances in Tech</a:t>
            </a:r>
          </a:p>
        </p:txBody>
      </p:sp>
      <p:pic>
        <p:nvPicPr>
          <p:cNvPr id="8" name="Content Placeholder 7" descr="A close-up of a card&#10;&#10;Description automatically generated">
            <a:extLst>
              <a:ext uri="{FF2B5EF4-FFF2-40B4-BE49-F238E27FC236}">
                <a16:creationId xmlns:a16="http://schemas.microsoft.com/office/drawing/2014/main" id="{DBB6FABB-2D11-C561-3E7D-E7519D544F8D}"/>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79513" y="3204283"/>
            <a:ext cx="3336925" cy="2013121"/>
          </a:xfrm>
        </p:spPr>
      </p:pic>
      <p:pic>
        <p:nvPicPr>
          <p:cNvPr id="10" name="Content Placeholder 9" descr="A person typing on a keyboard&#10;&#10;Description automatically generated">
            <a:extLst>
              <a:ext uri="{FF2B5EF4-FFF2-40B4-BE49-F238E27FC236}">
                <a16:creationId xmlns:a16="http://schemas.microsoft.com/office/drawing/2014/main" id="{021707CA-D6BF-16BB-3B51-A2074AD88B73}"/>
              </a:ext>
            </a:extLst>
          </p:cNvPr>
          <p:cNvPicPr>
            <a:picLocks noGrp="1" noChangeAspect="1"/>
          </p:cNvPicPr>
          <p:nvPr>
            <p:ph sz="half" idx="2"/>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645025" y="3099622"/>
            <a:ext cx="3336925" cy="2222444"/>
          </a:xfrm>
        </p:spPr>
      </p:pic>
    </p:spTree>
    <p:extLst>
      <p:ext uri="{BB962C8B-B14F-4D97-AF65-F5344CB8AC3E}">
        <p14:creationId xmlns:p14="http://schemas.microsoft.com/office/powerpoint/2010/main" val="518710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38363-B0C2-5703-34BB-01AE45405AEF}"/>
              </a:ext>
            </a:extLst>
          </p:cNvPr>
          <p:cNvSpPr>
            <a:spLocks noGrp="1"/>
          </p:cNvSpPr>
          <p:nvPr>
            <p:ph type="title"/>
          </p:nvPr>
        </p:nvSpPr>
        <p:spPr/>
        <p:txBody>
          <a:bodyPr/>
          <a:lstStyle/>
          <a:p>
            <a:r>
              <a:rPr lang="en-US" dirty="0"/>
              <a:t>Advances in Tech</a:t>
            </a:r>
          </a:p>
        </p:txBody>
      </p:sp>
      <p:pic>
        <p:nvPicPr>
          <p:cNvPr id="9" name="Content Placeholder 8" descr="A map of the world&#10;&#10;Description automatically generated">
            <a:extLst>
              <a:ext uri="{FF2B5EF4-FFF2-40B4-BE49-F238E27FC236}">
                <a16:creationId xmlns:a16="http://schemas.microsoft.com/office/drawing/2014/main" id="{938551BB-620D-9F42-AD16-1BBE045ED95D}"/>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79513" y="2959497"/>
            <a:ext cx="3336925" cy="2502693"/>
          </a:xfrm>
        </p:spPr>
      </p:pic>
      <p:pic>
        <p:nvPicPr>
          <p:cNvPr id="13" name="Content Placeholder 12" descr="A cell phone on a holder in a car&#10;&#10;Description automatically generated">
            <a:extLst>
              <a:ext uri="{FF2B5EF4-FFF2-40B4-BE49-F238E27FC236}">
                <a16:creationId xmlns:a16="http://schemas.microsoft.com/office/drawing/2014/main" id="{84164721-6C04-AE68-2AAD-0926AE2B808D}"/>
              </a:ext>
            </a:extLst>
          </p:cNvPr>
          <p:cNvPicPr>
            <a:picLocks noGrp="1" noChangeAspect="1"/>
          </p:cNvPicPr>
          <p:nvPr>
            <p:ph sz="half" idx="2"/>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645025" y="2959497"/>
            <a:ext cx="3336925" cy="2502693"/>
          </a:xfrm>
        </p:spPr>
      </p:pic>
    </p:spTree>
    <p:extLst>
      <p:ext uri="{BB962C8B-B14F-4D97-AF65-F5344CB8AC3E}">
        <p14:creationId xmlns:p14="http://schemas.microsoft.com/office/powerpoint/2010/main" val="457869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30AD8-B647-CEBE-2C48-F1B7EBC68E38}"/>
              </a:ext>
            </a:extLst>
          </p:cNvPr>
          <p:cNvSpPr>
            <a:spLocks noGrp="1"/>
          </p:cNvSpPr>
          <p:nvPr>
            <p:ph type="title"/>
          </p:nvPr>
        </p:nvSpPr>
        <p:spPr/>
        <p:txBody>
          <a:bodyPr/>
          <a:lstStyle/>
          <a:p>
            <a:r>
              <a:rPr lang="en-US" dirty="0"/>
              <a:t>Advances in Tech</a:t>
            </a:r>
          </a:p>
        </p:txBody>
      </p:sp>
      <p:sp>
        <p:nvSpPr>
          <p:cNvPr id="3" name="Content Placeholder 2">
            <a:extLst>
              <a:ext uri="{FF2B5EF4-FFF2-40B4-BE49-F238E27FC236}">
                <a16:creationId xmlns:a16="http://schemas.microsoft.com/office/drawing/2014/main" id="{B86C4579-1806-FFF4-0AAC-F21B114E7345}"/>
              </a:ext>
            </a:extLst>
          </p:cNvPr>
          <p:cNvSpPr>
            <a:spLocks noGrp="1"/>
          </p:cNvSpPr>
          <p:nvPr>
            <p:ph idx="1"/>
          </p:nvPr>
        </p:nvSpPr>
        <p:spPr/>
        <p:txBody>
          <a:bodyPr/>
          <a:lstStyle/>
          <a:p>
            <a:r>
              <a:rPr lang="en-US" dirty="0"/>
              <a:t>Technology advances so rapidly, the next 30 years will see leaps greater than the last 100 years</a:t>
            </a:r>
          </a:p>
          <a:p>
            <a:r>
              <a:rPr lang="en-US" dirty="0"/>
              <a:t>What does that mean for us? We have to be adaptable (ex. Smart Failure)</a:t>
            </a:r>
          </a:p>
        </p:txBody>
      </p:sp>
    </p:spTree>
    <p:extLst>
      <p:ext uri="{BB962C8B-B14F-4D97-AF65-F5344CB8AC3E}">
        <p14:creationId xmlns:p14="http://schemas.microsoft.com/office/powerpoint/2010/main" val="2186195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30AD8-B647-CEBE-2C48-F1B7EBC68E38}"/>
              </a:ext>
            </a:extLst>
          </p:cNvPr>
          <p:cNvSpPr>
            <a:spLocks noGrp="1"/>
          </p:cNvSpPr>
          <p:nvPr>
            <p:ph type="title"/>
          </p:nvPr>
        </p:nvSpPr>
        <p:spPr/>
        <p:txBody>
          <a:bodyPr/>
          <a:lstStyle/>
          <a:p>
            <a:r>
              <a:rPr lang="en-US" dirty="0"/>
              <a:t>Advances in Christianity?</a:t>
            </a:r>
          </a:p>
        </p:txBody>
      </p:sp>
      <p:sp>
        <p:nvSpPr>
          <p:cNvPr id="3" name="Content Placeholder 2">
            <a:extLst>
              <a:ext uri="{FF2B5EF4-FFF2-40B4-BE49-F238E27FC236}">
                <a16:creationId xmlns:a16="http://schemas.microsoft.com/office/drawing/2014/main" id="{B86C4579-1806-FFF4-0AAC-F21B114E7345}"/>
              </a:ext>
            </a:extLst>
          </p:cNvPr>
          <p:cNvSpPr>
            <a:spLocks noGrp="1"/>
          </p:cNvSpPr>
          <p:nvPr>
            <p:ph idx="1"/>
          </p:nvPr>
        </p:nvSpPr>
        <p:spPr/>
        <p:txBody>
          <a:bodyPr/>
          <a:lstStyle/>
          <a:p>
            <a:r>
              <a:rPr lang="en-US" dirty="0"/>
              <a:t>What might smart failure look like in the church today?</a:t>
            </a:r>
          </a:p>
          <a:p>
            <a:r>
              <a:rPr lang="en-US" dirty="0"/>
              <a:t>How do we keep the faith, maintain our joy, and be forever hopeful in a world we often feel like is crumbling around us?</a:t>
            </a:r>
          </a:p>
        </p:txBody>
      </p:sp>
    </p:spTree>
    <p:extLst>
      <p:ext uri="{BB962C8B-B14F-4D97-AF65-F5344CB8AC3E}">
        <p14:creationId xmlns:p14="http://schemas.microsoft.com/office/powerpoint/2010/main" val="3625468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CA64C-4F8C-C1F1-E648-406473933E35}"/>
              </a:ext>
            </a:extLst>
          </p:cNvPr>
          <p:cNvSpPr>
            <a:spLocks noGrp="1"/>
          </p:cNvSpPr>
          <p:nvPr>
            <p:ph type="title"/>
          </p:nvPr>
        </p:nvSpPr>
        <p:spPr/>
        <p:txBody>
          <a:bodyPr/>
          <a:lstStyle/>
          <a:p>
            <a:r>
              <a:rPr lang="en-US" dirty="0"/>
              <a:t>Openness to Another Way</a:t>
            </a:r>
          </a:p>
        </p:txBody>
      </p:sp>
      <p:sp>
        <p:nvSpPr>
          <p:cNvPr id="3" name="Content Placeholder 2">
            <a:extLst>
              <a:ext uri="{FF2B5EF4-FFF2-40B4-BE49-F238E27FC236}">
                <a16:creationId xmlns:a16="http://schemas.microsoft.com/office/drawing/2014/main" id="{38B3F04D-614F-14CD-3190-42F4C18B487D}"/>
              </a:ext>
            </a:extLst>
          </p:cNvPr>
          <p:cNvSpPr>
            <a:spLocks noGrp="1"/>
          </p:cNvSpPr>
          <p:nvPr>
            <p:ph idx="1"/>
          </p:nvPr>
        </p:nvSpPr>
        <p:spPr/>
        <p:txBody>
          <a:bodyPr/>
          <a:lstStyle/>
          <a:p>
            <a:r>
              <a:rPr lang="en-US" dirty="0"/>
              <a:t>What if protesting for voting rights was just as spiritual as praising God through singing?</a:t>
            </a:r>
          </a:p>
          <a:p>
            <a:r>
              <a:rPr lang="en-US" dirty="0"/>
              <a:t>What if working towards ending the wealth/poverty gap was just as holy as coming to church every Sunday?</a:t>
            </a:r>
          </a:p>
          <a:p>
            <a:r>
              <a:rPr lang="en-US" dirty="0"/>
              <a:t>What if pushing for reparations was just as Christian as praying or partaking in communion?</a:t>
            </a:r>
          </a:p>
          <a:p>
            <a:endParaRPr lang="en-US" dirty="0"/>
          </a:p>
        </p:txBody>
      </p:sp>
    </p:spTree>
    <p:extLst>
      <p:ext uri="{BB962C8B-B14F-4D97-AF65-F5344CB8AC3E}">
        <p14:creationId xmlns:p14="http://schemas.microsoft.com/office/powerpoint/2010/main" val="6036747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129660</TotalTime>
  <Words>1929</Words>
  <Application>Microsoft Macintosh PowerPoint</Application>
  <PresentationFormat>On-screen Show (4:3)</PresentationFormat>
  <Paragraphs>124</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Courier New</vt:lpstr>
      <vt:lpstr>Garamond</vt:lpstr>
      <vt:lpstr>Google Sans</vt:lpstr>
      <vt:lpstr>system-ui</vt:lpstr>
      <vt:lpstr>Organic</vt:lpstr>
      <vt:lpstr>Prayer for Spring</vt:lpstr>
      <vt:lpstr>3rd Sunday of Advent - Hope</vt:lpstr>
      <vt:lpstr>Advances in Tech</vt:lpstr>
      <vt:lpstr>Advances in Tech</vt:lpstr>
      <vt:lpstr>Advances in Tech</vt:lpstr>
      <vt:lpstr>Advances in Tech</vt:lpstr>
      <vt:lpstr>Advances in Tech</vt:lpstr>
      <vt:lpstr>Advances in Christianity?</vt:lpstr>
      <vt:lpstr>Openness to Another Way</vt:lpstr>
      <vt:lpstr>Jeff’s Not Making This Up</vt:lpstr>
      <vt:lpstr>PowerPoint Presentation</vt:lpstr>
      <vt:lpstr>PowerPoint Presentation</vt:lpstr>
      <vt:lpstr>Having and Bringing Hope  </vt:lpstr>
      <vt:lpstr>WRONG TURNS</vt:lpstr>
      <vt:lpstr>Luke 4: 14-21</vt:lpstr>
      <vt:lpstr>Luke 4: 14-21</vt:lpstr>
      <vt:lpstr>Luke 4: 14-21</vt:lpstr>
      <vt:lpstr>BRINGING HOPE</vt:lpstr>
    </vt:vector>
  </TitlesOfParts>
  <Company>Lewis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HELPING HELPS</dc:title>
  <dc:creator>Trask, Dr. Jeffrey T.</dc:creator>
  <cp:lastModifiedBy>Trask, Jeffrey Tyson</cp:lastModifiedBy>
  <cp:revision>380</cp:revision>
  <cp:lastPrinted>2023-11-18T17:56:18Z</cp:lastPrinted>
  <dcterms:created xsi:type="dcterms:W3CDTF">2016-05-13T13:48:14Z</dcterms:created>
  <dcterms:modified xsi:type="dcterms:W3CDTF">2023-12-16T21:37:49Z</dcterms:modified>
</cp:coreProperties>
</file>