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7" r:id="rId2"/>
    <p:sldId id="270" r:id="rId3"/>
    <p:sldId id="276" r:id="rId4"/>
    <p:sldId id="281" r:id="rId5"/>
    <p:sldId id="266" r:id="rId6"/>
    <p:sldId id="272" r:id="rId7"/>
    <p:sldId id="278" r:id="rId8"/>
    <p:sldId id="282" r:id="rId9"/>
    <p:sldId id="283" r:id="rId10"/>
    <p:sldId id="284" r:id="rId11"/>
    <p:sldId id="27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001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5" autoAdjust="0"/>
    <p:restoredTop sz="94660"/>
  </p:normalViewPr>
  <p:slideViewPr>
    <p:cSldViewPr snapToGrid="0">
      <p:cViewPr varScale="1">
        <p:scale>
          <a:sx n="119" d="100"/>
          <a:sy n="119" d="100"/>
        </p:scale>
        <p:origin x="78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AD6520-C463-0A4C-80D7-B2FB5CBC290A}" type="datetimeFigureOut">
              <a:rPr lang="en-US" smtClean="0"/>
              <a:t>1/13/24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A50041-2E5B-0545-9368-6221542F9905}" type="slidenum">
              <a:rPr lang="en-US" smtClean="0"/>
              <a:t>‹#›</a:t>
            </a:fld>
            <a:endParaRPr lang="en-US"/>
          </a:p>
        </p:txBody>
      </p:sp>
    </p:spTree>
    <p:extLst>
      <p:ext uri="{BB962C8B-B14F-4D97-AF65-F5344CB8AC3E}">
        <p14:creationId xmlns:p14="http://schemas.microsoft.com/office/powerpoint/2010/main" val="16653241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AA50041-2E5B-0545-9368-6221542F9905}" type="slidenum">
              <a:rPr lang="en-US" smtClean="0"/>
              <a:t>1</a:t>
            </a:fld>
            <a:endParaRPr lang="en-US"/>
          </a:p>
        </p:txBody>
      </p:sp>
    </p:spTree>
    <p:extLst>
      <p:ext uri="{BB962C8B-B14F-4D97-AF65-F5344CB8AC3E}">
        <p14:creationId xmlns:p14="http://schemas.microsoft.com/office/powerpoint/2010/main" val="9489370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AA50041-2E5B-0545-9368-6221542F9905}" type="slidenum">
              <a:rPr lang="en-US" smtClean="0"/>
              <a:t>10</a:t>
            </a:fld>
            <a:endParaRPr lang="en-US"/>
          </a:p>
        </p:txBody>
      </p:sp>
    </p:spTree>
    <p:extLst>
      <p:ext uri="{BB962C8B-B14F-4D97-AF65-F5344CB8AC3E}">
        <p14:creationId xmlns:p14="http://schemas.microsoft.com/office/powerpoint/2010/main" val="19508539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AA50041-2E5B-0545-9368-6221542F9905}" type="slidenum">
              <a:rPr lang="en-US" smtClean="0"/>
              <a:t>11</a:t>
            </a:fld>
            <a:endParaRPr lang="en-US"/>
          </a:p>
        </p:txBody>
      </p:sp>
    </p:spTree>
    <p:extLst>
      <p:ext uri="{BB962C8B-B14F-4D97-AF65-F5344CB8AC3E}">
        <p14:creationId xmlns:p14="http://schemas.microsoft.com/office/powerpoint/2010/main" val="17326444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AA50041-2E5B-0545-9368-6221542F9905}" type="slidenum">
              <a:rPr lang="en-US" smtClean="0"/>
              <a:t>2</a:t>
            </a:fld>
            <a:endParaRPr lang="en-US"/>
          </a:p>
        </p:txBody>
      </p:sp>
    </p:spTree>
    <p:extLst>
      <p:ext uri="{BB962C8B-B14F-4D97-AF65-F5344CB8AC3E}">
        <p14:creationId xmlns:p14="http://schemas.microsoft.com/office/powerpoint/2010/main" val="7173173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AA50041-2E5B-0545-9368-6221542F9905}" type="slidenum">
              <a:rPr lang="en-US" smtClean="0"/>
              <a:t>3</a:t>
            </a:fld>
            <a:endParaRPr lang="en-US"/>
          </a:p>
        </p:txBody>
      </p:sp>
    </p:spTree>
    <p:extLst>
      <p:ext uri="{BB962C8B-B14F-4D97-AF65-F5344CB8AC3E}">
        <p14:creationId xmlns:p14="http://schemas.microsoft.com/office/powerpoint/2010/main" val="295643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AA50041-2E5B-0545-9368-6221542F9905}" type="slidenum">
              <a:rPr lang="en-US" smtClean="0"/>
              <a:t>4</a:t>
            </a:fld>
            <a:endParaRPr lang="en-US"/>
          </a:p>
        </p:txBody>
      </p:sp>
    </p:spTree>
    <p:extLst>
      <p:ext uri="{BB962C8B-B14F-4D97-AF65-F5344CB8AC3E}">
        <p14:creationId xmlns:p14="http://schemas.microsoft.com/office/powerpoint/2010/main" val="5290332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AA50041-2E5B-0545-9368-6221542F9905}" type="slidenum">
              <a:rPr lang="en-US" smtClean="0"/>
              <a:t>5</a:t>
            </a:fld>
            <a:endParaRPr lang="en-US"/>
          </a:p>
        </p:txBody>
      </p:sp>
    </p:spTree>
    <p:extLst>
      <p:ext uri="{BB962C8B-B14F-4D97-AF65-F5344CB8AC3E}">
        <p14:creationId xmlns:p14="http://schemas.microsoft.com/office/powerpoint/2010/main" val="1270415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AA50041-2E5B-0545-9368-6221542F9905}" type="slidenum">
              <a:rPr lang="en-US" smtClean="0"/>
              <a:t>6</a:t>
            </a:fld>
            <a:endParaRPr lang="en-US"/>
          </a:p>
        </p:txBody>
      </p:sp>
    </p:spTree>
    <p:extLst>
      <p:ext uri="{BB962C8B-B14F-4D97-AF65-F5344CB8AC3E}">
        <p14:creationId xmlns:p14="http://schemas.microsoft.com/office/powerpoint/2010/main" val="15994273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AA50041-2E5B-0545-9368-6221542F9905}" type="slidenum">
              <a:rPr lang="en-US" smtClean="0"/>
              <a:t>7</a:t>
            </a:fld>
            <a:endParaRPr lang="en-US"/>
          </a:p>
        </p:txBody>
      </p:sp>
    </p:spTree>
    <p:extLst>
      <p:ext uri="{BB962C8B-B14F-4D97-AF65-F5344CB8AC3E}">
        <p14:creationId xmlns:p14="http://schemas.microsoft.com/office/powerpoint/2010/main" val="463853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AA50041-2E5B-0545-9368-6221542F9905}" type="slidenum">
              <a:rPr lang="en-US" smtClean="0"/>
              <a:t>8</a:t>
            </a:fld>
            <a:endParaRPr lang="en-US"/>
          </a:p>
        </p:txBody>
      </p:sp>
    </p:spTree>
    <p:extLst>
      <p:ext uri="{BB962C8B-B14F-4D97-AF65-F5344CB8AC3E}">
        <p14:creationId xmlns:p14="http://schemas.microsoft.com/office/powerpoint/2010/main" val="15831020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AA50041-2E5B-0545-9368-6221542F9905}" type="slidenum">
              <a:rPr lang="en-US" smtClean="0"/>
              <a:t>9</a:t>
            </a:fld>
            <a:endParaRPr lang="en-US"/>
          </a:p>
        </p:txBody>
      </p:sp>
    </p:spTree>
    <p:extLst>
      <p:ext uri="{BB962C8B-B14F-4D97-AF65-F5344CB8AC3E}">
        <p14:creationId xmlns:p14="http://schemas.microsoft.com/office/powerpoint/2010/main" val="3275178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6E8EE70-C4F2-4DDD-9BBD-657AB975236D}" type="datetimeFigureOut">
              <a:rPr lang="en-US" smtClean="0"/>
              <a:t>1/13/24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C22C37-4A26-4B7C-9D7D-BD7250B12B3C}" type="slidenum">
              <a:rPr lang="en-US" smtClean="0"/>
              <a:t>‹#›</a:t>
            </a:fld>
            <a:endParaRPr lang="en-US"/>
          </a:p>
        </p:txBody>
      </p:sp>
    </p:spTree>
    <p:extLst>
      <p:ext uri="{BB962C8B-B14F-4D97-AF65-F5344CB8AC3E}">
        <p14:creationId xmlns:p14="http://schemas.microsoft.com/office/powerpoint/2010/main" val="3871378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E8EE70-C4F2-4DDD-9BBD-657AB975236D}" type="datetimeFigureOut">
              <a:rPr lang="en-US" smtClean="0"/>
              <a:t>1/13/24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C22C37-4A26-4B7C-9D7D-BD7250B12B3C}" type="slidenum">
              <a:rPr lang="en-US" smtClean="0"/>
              <a:t>‹#›</a:t>
            </a:fld>
            <a:endParaRPr lang="en-US"/>
          </a:p>
        </p:txBody>
      </p:sp>
    </p:spTree>
    <p:extLst>
      <p:ext uri="{BB962C8B-B14F-4D97-AF65-F5344CB8AC3E}">
        <p14:creationId xmlns:p14="http://schemas.microsoft.com/office/powerpoint/2010/main" val="845007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E8EE70-C4F2-4DDD-9BBD-657AB975236D}" type="datetimeFigureOut">
              <a:rPr lang="en-US" smtClean="0"/>
              <a:t>1/13/24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C22C37-4A26-4B7C-9D7D-BD7250B12B3C}" type="slidenum">
              <a:rPr lang="en-US" smtClean="0"/>
              <a:t>‹#›</a:t>
            </a:fld>
            <a:endParaRPr lang="en-US"/>
          </a:p>
        </p:txBody>
      </p:sp>
    </p:spTree>
    <p:extLst>
      <p:ext uri="{BB962C8B-B14F-4D97-AF65-F5344CB8AC3E}">
        <p14:creationId xmlns:p14="http://schemas.microsoft.com/office/powerpoint/2010/main" val="42811926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E8EE70-C4F2-4DDD-9BBD-657AB975236D}" type="datetimeFigureOut">
              <a:rPr lang="en-US" smtClean="0"/>
              <a:t>1/13/24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C22C37-4A26-4B7C-9D7D-BD7250B12B3C}" type="slidenum">
              <a:rPr lang="en-US" smtClean="0"/>
              <a:t>‹#›</a:t>
            </a:fld>
            <a:endParaRPr lang="en-US"/>
          </a:p>
        </p:txBody>
      </p:sp>
    </p:spTree>
    <p:extLst>
      <p:ext uri="{BB962C8B-B14F-4D97-AF65-F5344CB8AC3E}">
        <p14:creationId xmlns:p14="http://schemas.microsoft.com/office/powerpoint/2010/main" val="4268559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E8EE70-C4F2-4DDD-9BBD-657AB975236D}" type="datetimeFigureOut">
              <a:rPr lang="en-US" smtClean="0"/>
              <a:t>1/13/24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C22C37-4A26-4B7C-9D7D-BD7250B12B3C}" type="slidenum">
              <a:rPr lang="en-US" smtClean="0"/>
              <a:t>‹#›</a:t>
            </a:fld>
            <a:endParaRPr lang="en-US"/>
          </a:p>
        </p:txBody>
      </p:sp>
    </p:spTree>
    <p:extLst>
      <p:ext uri="{BB962C8B-B14F-4D97-AF65-F5344CB8AC3E}">
        <p14:creationId xmlns:p14="http://schemas.microsoft.com/office/powerpoint/2010/main" val="3521547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6E8EE70-C4F2-4DDD-9BBD-657AB975236D}" type="datetimeFigureOut">
              <a:rPr lang="en-US" smtClean="0"/>
              <a:t>1/13/24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C22C37-4A26-4B7C-9D7D-BD7250B12B3C}" type="slidenum">
              <a:rPr lang="en-US" smtClean="0"/>
              <a:t>‹#›</a:t>
            </a:fld>
            <a:endParaRPr lang="en-US"/>
          </a:p>
        </p:txBody>
      </p:sp>
    </p:spTree>
    <p:extLst>
      <p:ext uri="{BB962C8B-B14F-4D97-AF65-F5344CB8AC3E}">
        <p14:creationId xmlns:p14="http://schemas.microsoft.com/office/powerpoint/2010/main" val="360316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6E8EE70-C4F2-4DDD-9BBD-657AB975236D}" type="datetimeFigureOut">
              <a:rPr lang="en-US" smtClean="0"/>
              <a:t>1/13/24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C22C37-4A26-4B7C-9D7D-BD7250B12B3C}" type="slidenum">
              <a:rPr lang="en-US" smtClean="0"/>
              <a:t>‹#›</a:t>
            </a:fld>
            <a:endParaRPr lang="en-US"/>
          </a:p>
        </p:txBody>
      </p:sp>
    </p:spTree>
    <p:extLst>
      <p:ext uri="{BB962C8B-B14F-4D97-AF65-F5344CB8AC3E}">
        <p14:creationId xmlns:p14="http://schemas.microsoft.com/office/powerpoint/2010/main" val="113059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6E8EE70-C4F2-4DDD-9BBD-657AB975236D}" type="datetimeFigureOut">
              <a:rPr lang="en-US" smtClean="0"/>
              <a:t>1/13/24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C22C37-4A26-4B7C-9D7D-BD7250B12B3C}" type="slidenum">
              <a:rPr lang="en-US" smtClean="0"/>
              <a:t>‹#›</a:t>
            </a:fld>
            <a:endParaRPr lang="en-US"/>
          </a:p>
        </p:txBody>
      </p:sp>
    </p:spTree>
    <p:extLst>
      <p:ext uri="{BB962C8B-B14F-4D97-AF65-F5344CB8AC3E}">
        <p14:creationId xmlns:p14="http://schemas.microsoft.com/office/powerpoint/2010/main" val="1939636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E8EE70-C4F2-4DDD-9BBD-657AB975236D}" type="datetimeFigureOut">
              <a:rPr lang="en-US" smtClean="0"/>
              <a:t>1/13/24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C22C37-4A26-4B7C-9D7D-BD7250B12B3C}" type="slidenum">
              <a:rPr lang="en-US" smtClean="0"/>
              <a:t>‹#›</a:t>
            </a:fld>
            <a:endParaRPr lang="en-US"/>
          </a:p>
        </p:txBody>
      </p:sp>
    </p:spTree>
    <p:extLst>
      <p:ext uri="{BB962C8B-B14F-4D97-AF65-F5344CB8AC3E}">
        <p14:creationId xmlns:p14="http://schemas.microsoft.com/office/powerpoint/2010/main" val="3462322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6E8EE70-C4F2-4DDD-9BBD-657AB975236D}" type="datetimeFigureOut">
              <a:rPr lang="en-US" smtClean="0"/>
              <a:t>1/13/24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C22C37-4A26-4B7C-9D7D-BD7250B12B3C}" type="slidenum">
              <a:rPr lang="en-US" smtClean="0"/>
              <a:t>‹#›</a:t>
            </a:fld>
            <a:endParaRPr lang="en-US"/>
          </a:p>
        </p:txBody>
      </p:sp>
    </p:spTree>
    <p:extLst>
      <p:ext uri="{BB962C8B-B14F-4D97-AF65-F5344CB8AC3E}">
        <p14:creationId xmlns:p14="http://schemas.microsoft.com/office/powerpoint/2010/main" val="1948896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6E8EE70-C4F2-4DDD-9BBD-657AB975236D}" type="datetimeFigureOut">
              <a:rPr lang="en-US" smtClean="0"/>
              <a:t>1/13/24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C22C37-4A26-4B7C-9D7D-BD7250B12B3C}" type="slidenum">
              <a:rPr lang="en-US" smtClean="0"/>
              <a:t>‹#›</a:t>
            </a:fld>
            <a:endParaRPr lang="en-US"/>
          </a:p>
        </p:txBody>
      </p:sp>
    </p:spTree>
    <p:extLst>
      <p:ext uri="{BB962C8B-B14F-4D97-AF65-F5344CB8AC3E}">
        <p14:creationId xmlns:p14="http://schemas.microsoft.com/office/powerpoint/2010/main" val="156354470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E8EE70-C4F2-4DDD-9BBD-657AB975236D}" type="datetimeFigureOut">
              <a:rPr lang="en-US" smtClean="0"/>
              <a:t>1/13/24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C22C37-4A26-4B7C-9D7D-BD7250B12B3C}" type="slidenum">
              <a:rPr lang="en-US" smtClean="0"/>
              <a:t>‹#›</a:t>
            </a:fld>
            <a:endParaRPr lang="en-US"/>
          </a:p>
        </p:txBody>
      </p:sp>
    </p:spTree>
    <p:extLst>
      <p:ext uri="{BB962C8B-B14F-4D97-AF65-F5344CB8AC3E}">
        <p14:creationId xmlns:p14="http://schemas.microsoft.com/office/powerpoint/2010/main" val="32482538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hyperlink" Target="mailto:reparations.pilot.ncf@gmail.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 Id="rId3" Type="http://schemas.openxmlformats.org/officeDocument/2006/relationships/hyperlink" Target="mailto:treasurer@ncf-cu.co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50000"/>
          </a:schemeClr>
        </a:solidFill>
        <a:effectLst/>
      </p:bgPr>
    </p:bg>
    <p:spTree>
      <p:nvGrpSpPr>
        <p:cNvPr id="1" name=""/>
        <p:cNvGrpSpPr/>
        <p:nvPr/>
      </p:nvGrpSpPr>
      <p:grpSpPr>
        <a:xfrm>
          <a:off x="0" y="0"/>
          <a:ext cx="0" cy="0"/>
          <a:chOff x="0" y="0"/>
          <a:chExt cx="0" cy="0"/>
        </a:xfrm>
      </p:grpSpPr>
      <p:sp>
        <p:nvSpPr>
          <p:cNvPr id="2" name="Rectangle 1"/>
          <p:cNvSpPr/>
          <p:nvPr/>
        </p:nvSpPr>
        <p:spPr>
          <a:xfrm>
            <a:off x="393927" y="64549"/>
            <a:ext cx="8373979" cy="646331"/>
          </a:xfrm>
          <a:prstGeom prst="rect">
            <a:avLst/>
          </a:prstGeom>
        </p:spPr>
        <p:txBody>
          <a:bodyPr wrap="square">
            <a:spAutoFit/>
          </a:bodyPr>
          <a:lstStyle/>
          <a:p>
            <a:r>
              <a:rPr lang="en-US" dirty="0"/>
              <a:t/>
            </a:r>
            <a:br>
              <a:rPr lang="en-US" dirty="0"/>
            </a:br>
            <a:endParaRPr lang="en-US" dirty="0"/>
          </a:p>
        </p:txBody>
      </p:sp>
      <p:sp>
        <p:nvSpPr>
          <p:cNvPr id="3" name="Rectangle 2">
            <a:extLst>
              <a:ext uri="{FF2B5EF4-FFF2-40B4-BE49-F238E27FC236}">
                <a16:creationId xmlns="" xmlns:a16="http://schemas.microsoft.com/office/drawing/2014/main" id="{A9C7FE80-DE48-410E-BF46-9D9B9E60B5DB}"/>
              </a:ext>
            </a:extLst>
          </p:cNvPr>
          <p:cNvSpPr/>
          <p:nvPr/>
        </p:nvSpPr>
        <p:spPr>
          <a:xfrm>
            <a:off x="0" y="1414711"/>
            <a:ext cx="8961120" cy="2123658"/>
          </a:xfrm>
          <a:prstGeom prst="rect">
            <a:avLst/>
          </a:prstGeom>
        </p:spPr>
        <p:txBody>
          <a:bodyPr wrap="square">
            <a:spAutoFit/>
          </a:bodyPr>
          <a:lstStyle/>
          <a:p>
            <a:pPr algn="ctr"/>
            <a:r>
              <a:rPr lang="en-US" sz="6600" b="1" dirty="0" smtClean="0">
                <a:solidFill>
                  <a:schemeClr val="bg1"/>
                </a:solidFill>
              </a:rPr>
              <a:t>Love Your Neighbor</a:t>
            </a:r>
          </a:p>
          <a:p>
            <a:pPr algn="ctr"/>
            <a:r>
              <a:rPr lang="en-US" sz="6600" b="1" dirty="0" smtClean="0">
                <a:solidFill>
                  <a:schemeClr val="bg1"/>
                </a:solidFill>
              </a:rPr>
              <a:t>A</a:t>
            </a:r>
            <a:r>
              <a:rPr lang="en-US" sz="6600" b="1" dirty="0" smtClean="0">
                <a:solidFill>
                  <a:schemeClr val="bg1"/>
                </a:solidFill>
              </a:rPr>
              <a:t>n “Other” </a:t>
            </a:r>
            <a:r>
              <a:rPr lang="en-US" sz="6600" b="1" dirty="0" smtClean="0">
                <a:solidFill>
                  <a:schemeClr val="bg1"/>
                </a:solidFill>
              </a:rPr>
              <a:t>Way</a:t>
            </a:r>
          </a:p>
        </p:txBody>
      </p:sp>
    </p:spTree>
    <p:extLst>
      <p:ext uri="{BB962C8B-B14F-4D97-AF65-F5344CB8AC3E}">
        <p14:creationId xmlns:p14="http://schemas.microsoft.com/office/powerpoint/2010/main" val="41455963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385010" y="327650"/>
            <a:ext cx="8373979" cy="646331"/>
          </a:xfrm>
          <a:prstGeom prst="rect">
            <a:avLst/>
          </a:prstGeom>
        </p:spPr>
        <p:txBody>
          <a:bodyPr wrap="square">
            <a:spAutoFit/>
          </a:bodyPr>
          <a:lstStyle/>
          <a:p>
            <a:r>
              <a:rPr lang="en-US" dirty="0"/>
              <a:t/>
            </a:r>
            <a:br>
              <a:rPr lang="en-US" dirty="0"/>
            </a:br>
            <a:endParaRPr lang="en-US" dirty="0"/>
          </a:p>
        </p:txBody>
      </p:sp>
      <p:sp>
        <p:nvSpPr>
          <p:cNvPr id="3" name="Rectangle 2">
            <a:extLst>
              <a:ext uri="{FF2B5EF4-FFF2-40B4-BE49-F238E27FC236}">
                <a16:creationId xmlns="" xmlns:a16="http://schemas.microsoft.com/office/drawing/2014/main" id="{A9C7FE80-DE48-410E-BF46-9D9B9E60B5DB}"/>
              </a:ext>
            </a:extLst>
          </p:cNvPr>
          <p:cNvSpPr/>
          <p:nvPr/>
        </p:nvSpPr>
        <p:spPr>
          <a:xfrm>
            <a:off x="-1" y="0"/>
            <a:ext cx="9064487" cy="6740307"/>
          </a:xfrm>
          <a:prstGeom prst="rect">
            <a:avLst/>
          </a:prstGeom>
        </p:spPr>
        <p:txBody>
          <a:bodyPr wrap="square">
            <a:spAutoFit/>
          </a:bodyPr>
          <a:lstStyle/>
          <a:p>
            <a:r>
              <a:rPr lang="en-US" sz="3600" dirty="0"/>
              <a:t>Dear Pilot Project Board,</a:t>
            </a:r>
            <a:endParaRPr lang="en-US" sz="3600" dirty="0"/>
          </a:p>
          <a:p>
            <a:r>
              <a:rPr lang="en-US" sz="3600" dirty="0"/>
              <a:t>In honor of my five grandchildren, I will donate $5000 as a Qualified Charitable Donation from my IRA in December. I will also consult with my financial advisor about adding the Reparations Fund to my estate so that I can continue funding these scholarships after I’m gone. I hope this project can double or triple in size and that other churches will replicate it. Here are the emails of former </a:t>
            </a:r>
            <a:r>
              <a:rPr lang="en-US" sz="3600" dirty="0" err="1"/>
              <a:t>NCFers</a:t>
            </a:r>
            <a:r>
              <a:rPr lang="en-US" sz="3600" dirty="0"/>
              <a:t> that I </a:t>
            </a:r>
            <a:r>
              <a:rPr lang="en-US" sz="3600" dirty="0" smtClean="0"/>
              <a:t>know</a:t>
            </a:r>
            <a:r>
              <a:rPr lang="en-US" sz="3600" dirty="0"/>
              <a:t>:</a:t>
            </a:r>
          </a:p>
          <a:p>
            <a:r>
              <a:rPr lang="en-US" sz="3600" dirty="0"/>
              <a:t/>
            </a:r>
            <a:br>
              <a:rPr lang="en-US" sz="3600" dirty="0"/>
            </a:br>
            <a:endParaRPr lang="en-US" sz="3600" dirty="0">
              <a:solidFill>
                <a:schemeClr val="bg1"/>
              </a:solidFill>
            </a:endParaRPr>
          </a:p>
        </p:txBody>
      </p:sp>
    </p:spTree>
    <p:extLst>
      <p:ext uri="{BB962C8B-B14F-4D97-AF65-F5344CB8AC3E}">
        <p14:creationId xmlns:p14="http://schemas.microsoft.com/office/powerpoint/2010/main" val="12602150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1"/>
          <p:cNvSpPr/>
          <p:nvPr/>
        </p:nvSpPr>
        <p:spPr>
          <a:xfrm>
            <a:off x="393927" y="-10758"/>
            <a:ext cx="8373979" cy="646331"/>
          </a:xfrm>
          <a:prstGeom prst="rect">
            <a:avLst/>
          </a:prstGeom>
        </p:spPr>
        <p:txBody>
          <a:bodyPr wrap="square">
            <a:spAutoFit/>
          </a:bodyPr>
          <a:lstStyle/>
          <a:p>
            <a:r>
              <a:rPr lang="en-US" dirty="0"/>
              <a:t/>
            </a:r>
            <a:br>
              <a:rPr lang="en-US" dirty="0"/>
            </a:br>
            <a:endParaRPr lang="en-US" dirty="0"/>
          </a:p>
        </p:txBody>
      </p:sp>
      <p:sp>
        <p:nvSpPr>
          <p:cNvPr id="3" name="Rectangle 2">
            <a:extLst>
              <a:ext uri="{FF2B5EF4-FFF2-40B4-BE49-F238E27FC236}">
                <a16:creationId xmlns="" xmlns:a16="http://schemas.microsoft.com/office/drawing/2014/main" id="{A9C7FE80-DE48-410E-BF46-9D9B9E60B5DB}"/>
              </a:ext>
            </a:extLst>
          </p:cNvPr>
          <p:cNvSpPr/>
          <p:nvPr/>
        </p:nvSpPr>
        <p:spPr>
          <a:xfrm>
            <a:off x="118334" y="96819"/>
            <a:ext cx="8794587" cy="5632311"/>
          </a:xfrm>
          <a:prstGeom prst="rect">
            <a:avLst/>
          </a:prstGeom>
        </p:spPr>
        <p:txBody>
          <a:bodyPr wrap="square">
            <a:spAutoFit/>
          </a:bodyPr>
          <a:lstStyle/>
          <a:p>
            <a:r>
              <a:rPr lang="en-US" sz="3600" dirty="0">
                <a:solidFill>
                  <a:schemeClr val="bg1"/>
                </a:solidFill>
              </a:rPr>
              <a:t>You are the light of the world. A city on top of a hill can’t be hidden. Neither do people light a lamp and put it under a basket. Instead, they put it on top of a lampstand, and it shines on all who are in the house. In the same way, let your light shine before people, so they can see the good things you do and praise your Father who is in heaven. </a:t>
            </a:r>
            <a:endParaRPr lang="en-US" sz="3600" dirty="0" smtClean="0">
              <a:solidFill>
                <a:schemeClr val="bg1"/>
              </a:solidFill>
            </a:endParaRPr>
          </a:p>
          <a:p>
            <a:endParaRPr lang="en-US" sz="3600" dirty="0">
              <a:solidFill>
                <a:schemeClr val="bg1"/>
              </a:solidFill>
            </a:endParaRPr>
          </a:p>
          <a:p>
            <a:r>
              <a:rPr lang="en-US" sz="3600" dirty="0" smtClean="0">
                <a:solidFill>
                  <a:schemeClr val="bg1"/>
                </a:solidFill>
              </a:rPr>
              <a:t>				Matthew 5:14-16</a:t>
            </a:r>
            <a:endParaRPr lang="en-US" sz="3600" dirty="0">
              <a:solidFill>
                <a:schemeClr val="bg1"/>
              </a:solidFill>
            </a:endParaRPr>
          </a:p>
        </p:txBody>
      </p:sp>
    </p:spTree>
    <p:extLst>
      <p:ext uri="{BB962C8B-B14F-4D97-AF65-F5344CB8AC3E}">
        <p14:creationId xmlns:p14="http://schemas.microsoft.com/office/powerpoint/2010/main" val="587220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1"/>
          <p:cNvSpPr/>
          <p:nvPr/>
        </p:nvSpPr>
        <p:spPr>
          <a:xfrm>
            <a:off x="393927" y="64549"/>
            <a:ext cx="8373979" cy="646331"/>
          </a:xfrm>
          <a:prstGeom prst="rect">
            <a:avLst/>
          </a:prstGeom>
        </p:spPr>
        <p:txBody>
          <a:bodyPr wrap="square">
            <a:spAutoFit/>
          </a:bodyPr>
          <a:lstStyle/>
          <a:p>
            <a:r>
              <a:rPr lang="en-US" dirty="0"/>
              <a:t/>
            </a:r>
            <a:br>
              <a:rPr lang="en-US" dirty="0"/>
            </a:br>
            <a:endParaRPr lang="en-US" dirty="0"/>
          </a:p>
        </p:txBody>
      </p:sp>
      <p:sp>
        <p:nvSpPr>
          <p:cNvPr id="3" name="Rectangle 2">
            <a:extLst>
              <a:ext uri="{FF2B5EF4-FFF2-40B4-BE49-F238E27FC236}">
                <a16:creationId xmlns="" xmlns:a16="http://schemas.microsoft.com/office/drawing/2014/main" id="{A9C7FE80-DE48-410E-BF46-9D9B9E60B5DB}"/>
              </a:ext>
            </a:extLst>
          </p:cNvPr>
          <p:cNvSpPr/>
          <p:nvPr/>
        </p:nvSpPr>
        <p:spPr>
          <a:xfrm>
            <a:off x="75304" y="64548"/>
            <a:ext cx="9068696" cy="6740307"/>
          </a:xfrm>
          <a:prstGeom prst="rect">
            <a:avLst/>
          </a:prstGeom>
        </p:spPr>
        <p:txBody>
          <a:bodyPr wrap="square">
            <a:spAutoFit/>
          </a:bodyPr>
          <a:lstStyle/>
          <a:p>
            <a:r>
              <a:rPr lang="en-US" sz="3600" dirty="0" smtClean="0">
                <a:solidFill>
                  <a:schemeClr val="bg1"/>
                </a:solidFill>
              </a:rPr>
              <a:t>“the </a:t>
            </a:r>
            <a:r>
              <a:rPr lang="en-US" sz="3600" dirty="0">
                <a:solidFill>
                  <a:schemeClr val="bg1"/>
                </a:solidFill>
              </a:rPr>
              <a:t>Egyptians put foremen of forced work gangs over the Israelites to harass them with hard work. They had to build storage cities named </a:t>
            </a:r>
            <a:r>
              <a:rPr lang="en-US" sz="3600" dirty="0" err="1">
                <a:solidFill>
                  <a:schemeClr val="bg1"/>
                </a:solidFill>
              </a:rPr>
              <a:t>Pithom</a:t>
            </a:r>
            <a:r>
              <a:rPr lang="en-US" sz="3600" dirty="0">
                <a:solidFill>
                  <a:schemeClr val="bg1"/>
                </a:solidFill>
              </a:rPr>
              <a:t> and Rameses for Pharaoh. But the more they were oppressed, the more they grew and spread, so much so that the Egyptians started to look at the Israelites with disgust and dread. So the Egyptians enslaved the Israelites. They made their lives miserable with hard labor, making mortar and bricks, doing field work, and by forcing them to do all kinds of other cruel work</a:t>
            </a:r>
            <a:r>
              <a:rPr lang="en-US" sz="3600" dirty="0" smtClean="0">
                <a:solidFill>
                  <a:schemeClr val="bg1"/>
                </a:solidFill>
              </a:rPr>
              <a:t>.”           </a:t>
            </a:r>
            <a:r>
              <a:rPr lang="en-US" sz="3600" dirty="0">
                <a:solidFill>
                  <a:schemeClr val="bg1"/>
                </a:solidFill>
              </a:rPr>
              <a:t>Exodus </a:t>
            </a:r>
            <a:r>
              <a:rPr lang="en-US" sz="3600" dirty="0" smtClean="0">
                <a:solidFill>
                  <a:schemeClr val="bg1"/>
                </a:solidFill>
              </a:rPr>
              <a:t>1:11-14</a:t>
            </a:r>
            <a:endParaRPr lang="en-US" sz="3600" dirty="0">
              <a:solidFill>
                <a:schemeClr val="bg1"/>
              </a:solidFill>
            </a:endParaRPr>
          </a:p>
        </p:txBody>
      </p:sp>
    </p:spTree>
    <p:extLst>
      <p:ext uri="{BB962C8B-B14F-4D97-AF65-F5344CB8AC3E}">
        <p14:creationId xmlns:p14="http://schemas.microsoft.com/office/powerpoint/2010/main" val="235784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1"/>
          <p:cNvSpPr/>
          <p:nvPr/>
        </p:nvSpPr>
        <p:spPr>
          <a:xfrm>
            <a:off x="393927" y="64549"/>
            <a:ext cx="8373979" cy="646331"/>
          </a:xfrm>
          <a:prstGeom prst="rect">
            <a:avLst/>
          </a:prstGeom>
        </p:spPr>
        <p:txBody>
          <a:bodyPr wrap="square">
            <a:spAutoFit/>
          </a:bodyPr>
          <a:lstStyle/>
          <a:p>
            <a:r>
              <a:rPr lang="en-US" dirty="0"/>
              <a:t/>
            </a:r>
            <a:br>
              <a:rPr lang="en-US" dirty="0"/>
            </a:br>
            <a:endParaRPr lang="en-US" dirty="0"/>
          </a:p>
        </p:txBody>
      </p:sp>
      <p:sp>
        <p:nvSpPr>
          <p:cNvPr id="3" name="Rectangle 2">
            <a:extLst>
              <a:ext uri="{FF2B5EF4-FFF2-40B4-BE49-F238E27FC236}">
                <a16:creationId xmlns="" xmlns:a16="http://schemas.microsoft.com/office/drawing/2014/main" id="{A9C7FE80-DE48-410E-BF46-9D9B9E60B5DB}"/>
              </a:ext>
            </a:extLst>
          </p:cNvPr>
          <p:cNvSpPr/>
          <p:nvPr/>
        </p:nvSpPr>
        <p:spPr>
          <a:xfrm>
            <a:off x="75304" y="64548"/>
            <a:ext cx="9068696" cy="4524315"/>
          </a:xfrm>
          <a:prstGeom prst="rect">
            <a:avLst/>
          </a:prstGeom>
        </p:spPr>
        <p:txBody>
          <a:bodyPr wrap="square">
            <a:spAutoFit/>
          </a:bodyPr>
          <a:lstStyle/>
          <a:p>
            <a:r>
              <a:rPr lang="en-US" sz="3600" dirty="0">
                <a:solidFill>
                  <a:schemeClr val="bg1"/>
                </a:solidFill>
              </a:rPr>
              <a:t>Then the Lord said, “I’ve clearly seen my people oppressed in Egypt. I’ve heard their cry of injustice because of their slave masters. I know about their pain…. Now the Israelites’ cries of injustice have reached me. I’ve seen just how much the Egyptians have oppressed them. So get going. I’m sending you to Pharaoh to bring my people, the Israelites, out of Egypt…. </a:t>
            </a:r>
            <a:endParaRPr lang="en-US" sz="3600" dirty="0">
              <a:solidFill>
                <a:schemeClr val="bg1"/>
              </a:solidFill>
            </a:endParaRPr>
          </a:p>
        </p:txBody>
      </p:sp>
    </p:spTree>
    <p:extLst>
      <p:ext uri="{BB962C8B-B14F-4D97-AF65-F5344CB8AC3E}">
        <p14:creationId xmlns:p14="http://schemas.microsoft.com/office/powerpoint/2010/main" val="1599977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1"/>
          <p:cNvSpPr/>
          <p:nvPr/>
        </p:nvSpPr>
        <p:spPr>
          <a:xfrm>
            <a:off x="393927" y="64549"/>
            <a:ext cx="8373979" cy="646331"/>
          </a:xfrm>
          <a:prstGeom prst="rect">
            <a:avLst/>
          </a:prstGeom>
        </p:spPr>
        <p:txBody>
          <a:bodyPr wrap="square">
            <a:spAutoFit/>
          </a:bodyPr>
          <a:lstStyle/>
          <a:p>
            <a:r>
              <a:rPr lang="en-US" dirty="0"/>
              <a:t/>
            </a:r>
            <a:br>
              <a:rPr lang="en-US" dirty="0"/>
            </a:br>
            <a:endParaRPr lang="en-US" dirty="0"/>
          </a:p>
        </p:txBody>
      </p:sp>
      <p:sp>
        <p:nvSpPr>
          <p:cNvPr id="3" name="Rectangle 2">
            <a:extLst>
              <a:ext uri="{FF2B5EF4-FFF2-40B4-BE49-F238E27FC236}">
                <a16:creationId xmlns="" xmlns:a16="http://schemas.microsoft.com/office/drawing/2014/main" id="{A9C7FE80-DE48-410E-BF46-9D9B9E60B5DB}"/>
              </a:ext>
            </a:extLst>
          </p:cNvPr>
          <p:cNvSpPr/>
          <p:nvPr/>
        </p:nvSpPr>
        <p:spPr>
          <a:xfrm>
            <a:off x="75304" y="64548"/>
            <a:ext cx="9068696" cy="4524315"/>
          </a:xfrm>
          <a:prstGeom prst="rect">
            <a:avLst/>
          </a:prstGeom>
        </p:spPr>
        <p:txBody>
          <a:bodyPr wrap="square">
            <a:spAutoFit/>
          </a:bodyPr>
          <a:lstStyle/>
          <a:p>
            <a:r>
              <a:rPr lang="en-US" sz="3600" dirty="0" smtClean="0">
                <a:solidFill>
                  <a:schemeClr val="bg1"/>
                </a:solidFill>
              </a:rPr>
              <a:t>I’ll </a:t>
            </a:r>
            <a:r>
              <a:rPr lang="en-US" sz="3600" dirty="0">
                <a:solidFill>
                  <a:schemeClr val="bg1"/>
                </a:solidFill>
              </a:rPr>
              <a:t>make it so that when you leave Egypt, the Egyptians will be kind to you and you won’t go away empty-handed. Every woman will ask her neighbor along with the immigrant in her household for their silver and their gold jewelry as well as their clothing.” </a:t>
            </a:r>
            <a:endParaRPr lang="en-US" sz="3600" dirty="0" smtClean="0">
              <a:solidFill>
                <a:schemeClr val="bg1"/>
              </a:solidFill>
            </a:endParaRPr>
          </a:p>
          <a:p>
            <a:endParaRPr lang="en-US" sz="3600" dirty="0">
              <a:solidFill>
                <a:schemeClr val="bg1"/>
              </a:solidFill>
            </a:endParaRPr>
          </a:p>
          <a:p>
            <a:r>
              <a:rPr lang="en-US" sz="3600" dirty="0" smtClean="0">
                <a:solidFill>
                  <a:schemeClr val="bg1"/>
                </a:solidFill>
              </a:rPr>
              <a:t>		 </a:t>
            </a:r>
            <a:r>
              <a:rPr lang="en-US" sz="3600" dirty="0">
                <a:solidFill>
                  <a:schemeClr val="bg1"/>
                </a:solidFill>
              </a:rPr>
              <a:t>Exodus 3:7, 9-10, 21-22a (CEB</a:t>
            </a:r>
            <a:r>
              <a:rPr lang="en-US" sz="3600" dirty="0" smtClean="0">
                <a:solidFill>
                  <a:schemeClr val="bg1"/>
                </a:solidFill>
              </a:rPr>
              <a:t>)</a:t>
            </a:r>
            <a:endParaRPr lang="en-US" sz="3600" dirty="0">
              <a:solidFill>
                <a:schemeClr val="bg1"/>
              </a:solidFill>
            </a:endParaRPr>
          </a:p>
        </p:txBody>
      </p:sp>
    </p:spTree>
    <p:extLst>
      <p:ext uri="{BB962C8B-B14F-4D97-AF65-F5344CB8AC3E}">
        <p14:creationId xmlns:p14="http://schemas.microsoft.com/office/powerpoint/2010/main" val="433949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1"/>
          <p:cNvSpPr/>
          <p:nvPr/>
        </p:nvSpPr>
        <p:spPr>
          <a:xfrm>
            <a:off x="393927" y="64549"/>
            <a:ext cx="8373979" cy="646331"/>
          </a:xfrm>
          <a:prstGeom prst="rect">
            <a:avLst/>
          </a:prstGeom>
        </p:spPr>
        <p:txBody>
          <a:bodyPr wrap="square">
            <a:spAutoFit/>
          </a:bodyPr>
          <a:lstStyle/>
          <a:p>
            <a:r>
              <a:rPr lang="en-US" dirty="0"/>
              <a:t/>
            </a:r>
            <a:br>
              <a:rPr lang="en-US" dirty="0"/>
            </a:br>
            <a:endParaRPr lang="en-US" dirty="0"/>
          </a:p>
        </p:txBody>
      </p:sp>
      <p:sp>
        <p:nvSpPr>
          <p:cNvPr id="3" name="Rectangle 2">
            <a:extLst>
              <a:ext uri="{FF2B5EF4-FFF2-40B4-BE49-F238E27FC236}">
                <a16:creationId xmlns="" xmlns:a16="http://schemas.microsoft.com/office/drawing/2014/main" id="{A9C7FE80-DE48-410E-BF46-9D9B9E60B5DB}"/>
              </a:ext>
            </a:extLst>
          </p:cNvPr>
          <p:cNvSpPr/>
          <p:nvPr/>
        </p:nvSpPr>
        <p:spPr>
          <a:xfrm>
            <a:off x="0" y="0"/>
            <a:ext cx="9219304" cy="7051077"/>
          </a:xfrm>
          <a:prstGeom prst="rect">
            <a:avLst/>
          </a:prstGeom>
        </p:spPr>
        <p:txBody>
          <a:bodyPr wrap="square">
            <a:spAutoFit/>
          </a:bodyPr>
          <a:lstStyle/>
          <a:p>
            <a:r>
              <a:rPr lang="en-US" sz="3200" dirty="0">
                <a:solidFill>
                  <a:schemeClr val="bg1"/>
                </a:solidFill>
              </a:rPr>
              <a:t> </a:t>
            </a:r>
            <a:r>
              <a:rPr lang="en-US" sz="3200" dirty="0">
                <a:solidFill>
                  <a:schemeClr val="bg1"/>
                </a:solidFill>
              </a:rPr>
              <a:t>At the end of every seven years you must cancel debts. </a:t>
            </a:r>
            <a:r>
              <a:rPr lang="en-US" sz="3200" dirty="0" smtClean="0">
                <a:solidFill>
                  <a:schemeClr val="bg1"/>
                </a:solidFill>
              </a:rPr>
              <a:t>This </a:t>
            </a:r>
            <a:r>
              <a:rPr lang="en-US" sz="3200" dirty="0">
                <a:solidFill>
                  <a:schemeClr val="bg1"/>
                </a:solidFill>
              </a:rPr>
              <a:t>is how it is to be done: Every creditor shall cancel any loan they have made to a fellow Israelite. They shall not require payment from anyone among their own people, because the </a:t>
            </a:r>
            <a:r>
              <a:rPr lang="en-US" sz="3200" cap="small" dirty="0">
                <a:solidFill>
                  <a:schemeClr val="bg1"/>
                </a:solidFill>
              </a:rPr>
              <a:t>Lord</a:t>
            </a:r>
            <a:r>
              <a:rPr lang="en-US" sz="3200" dirty="0">
                <a:solidFill>
                  <a:schemeClr val="bg1"/>
                </a:solidFill>
              </a:rPr>
              <a:t>’s time for canceling debts has been proclaimed. </a:t>
            </a:r>
            <a:r>
              <a:rPr lang="en-US" sz="3200" dirty="0" smtClean="0">
                <a:solidFill>
                  <a:schemeClr val="bg1"/>
                </a:solidFill>
              </a:rPr>
              <a:t>You </a:t>
            </a:r>
            <a:r>
              <a:rPr lang="en-US" sz="3200" dirty="0">
                <a:solidFill>
                  <a:schemeClr val="bg1"/>
                </a:solidFill>
              </a:rPr>
              <a:t>may require payment from a foreigner, but you must cancel any debt your fellow Israelite owes you. </a:t>
            </a:r>
            <a:r>
              <a:rPr lang="en-US" sz="3200" dirty="0" smtClean="0">
                <a:solidFill>
                  <a:schemeClr val="bg1"/>
                </a:solidFill>
              </a:rPr>
              <a:t>However</a:t>
            </a:r>
            <a:r>
              <a:rPr lang="en-US" sz="3200" dirty="0">
                <a:solidFill>
                  <a:schemeClr val="bg1"/>
                </a:solidFill>
              </a:rPr>
              <a:t>, there need be no poor people among you, for in the land the </a:t>
            </a:r>
            <a:r>
              <a:rPr lang="en-US" sz="3200" cap="small" dirty="0">
                <a:solidFill>
                  <a:schemeClr val="bg1"/>
                </a:solidFill>
              </a:rPr>
              <a:t>Lord</a:t>
            </a:r>
            <a:r>
              <a:rPr lang="en-US" sz="3200" dirty="0">
                <a:solidFill>
                  <a:schemeClr val="bg1"/>
                </a:solidFill>
              </a:rPr>
              <a:t> your God is giving you to possess as your inheritance, he will richly bless you, </a:t>
            </a:r>
            <a:r>
              <a:rPr lang="en-US" sz="3200" dirty="0" smtClean="0">
                <a:solidFill>
                  <a:schemeClr val="bg1"/>
                </a:solidFill>
              </a:rPr>
              <a:t>if </a:t>
            </a:r>
            <a:r>
              <a:rPr lang="en-US" sz="3200" dirty="0">
                <a:solidFill>
                  <a:schemeClr val="bg1"/>
                </a:solidFill>
              </a:rPr>
              <a:t>only you fully obey the </a:t>
            </a:r>
            <a:r>
              <a:rPr lang="en-US" sz="3200" cap="small" dirty="0">
                <a:solidFill>
                  <a:schemeClr val="bg1"/>
                </a:solidFill>
              </a:rPr>
              <a:t>Lord</a:t>
            </a:r>
            <a:r>
              <a:rPr lang="en-US" sz="3200" dirty="0">
                <a:solidFill>
                  <a:schemeClr val="bg1"/>
                </a:solidFill>
              </a:rPr>
              <a:t> your God and are careful to follow all these commands I am giving you today. </a:t>
            </a:r>
            <a:endParaRPr lang="en-US" sz="3200" dirty="0" smtClean="0">
              <a:solidFill>
                <a:schemeClr val="bg1"/>
              </a:solidFill>
            </a:endParaRPr>
          </a:p>
          <a:p>
            <a:r>
              <a:rPr lang="en-US" sz="3200" dirty="0">
                <a:solidFill>
                  <a:schemeClr val="bg1"/>
                </a:solidFill>
              </a:rPr>
              <a:t>	</a:t>
            </a:r>
            <a:r>
              <a:rPr lang="en-US" sz="3200" dirty="0" smtClean="0">
                <a:solidFill>
                  <a:schemeClr val="bg1"/>
                </a:solidFill>
              </a:rPr>
              <a:t>				Deut</a:t>
            </a:r>
            <a:r>
              <a:rPr lang="en-US" sz="3200" dirty="0" smtClean="0">
                <a:solidFill>
                  <a:schemeClr val="bg1"/>
                </a:solidFill>
              </a:rPr>
              <a:t>eronomy </a:t>
            </a:r>
            <a:r>
              <a:rPr lang="en-US" sz="3200" dirty="0" smtClean="0">
                <a:solidFill>
                  <a:schemeClr val="bg1"/>
                </a:solidFill>
              </a:rPr>
              <a:t>15:1-5</a:t>
            </a:r>
            <a:endParaRPr lang="en-US" sz="3200" dirty="0">
              <a:solidFill>
                <a:schemeClr val="bg1"/>
              </a:solidFill>
            </a:endParaRPr>
          </a:p>
        </p:txBody>
      </p:sp>
    </p:spTree>
    <p:extLst>
      <p:ext uri="{BB962C8B-B14F-4D97-AF65-F5344CB8AC3E}">
        <p14:creationId xmlns:p14="http://schemas.microsoft.com/office/powerpoint/2010/main" val="2284062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406212" y="327568"/>
            <a:ext cx="8373979" cy="646331"/>
          </a:xfrm>
          <a:prstGeom prst="rect">
            <a:avLst/>
          </a:prstGeom>
        </p:spPr>
        <p:txBody>
          <a:bodyPr wrap="square">
            <a:spAutoFit/>
          </a:bodyPr>
          <a:lstStyle/>
          <a:p>
            <a:r>
              <a:rPr lang="en-US" dirty="0"/>
              <a:t/>
            </a:r>
            <a:br>
              <a:rPr lang="en-US" dirty="0"/>
            </a:br>
            <a:endParaRPr lang="en-US" dirty="0"/>
          </a:p>
        </p:txBody>
      </p:sp>
      <p:sp>
        <p:nvSpPr>
          <p:cNvPr id="3" name="Rectangle 2">
            <a:extLst>
              <a:ext uri="{FF2B5EF4-FFF2-40B4-BE49-F238E27FC236}">
                <a16:creationId xmlns="" xmlns:a16="http://schemas.microsoft.com/office/drawing/2014/main" id="{A9C7FE80-DE48-410E-BF46-9D9B9E60B5DB}"/>
              </a:ext>
            </a:extLst>
          </p:cNvPr>
          <p:cNvSpPr/>
          <p:nvPr/>
        </p:nvSpPr>
        <p:spPr>
          <a:xfrm>
            <a:off x="0" y="96818"/>
            <a:ext cx="9144000" cy="6370975"/>
          </a:xfrm>
          <a:prstGeom prst="rect">
            <a:avLst/>
          </a:prstGeom>
        </p:spPr>
        <p:txBody>
          <a:bodyPr wrap="square">
            <a:spAutoFit/>
          </a:bodyPr>
          <a:lstStyle/>
          <a:p>
            <a:endParaRPr lang="en-US" sz="3600" dirty="0" smtClean="0">
              <a:solidFill>
                <a:schemeClr val="bg1"/>
              </a:solidFill>
            </a:endParaRPr>
          </a:p>
          <a:p>
            <a:r>
              <a:rPr lang="en-US" sz="3600" dirty="0">
                <a:solidFill>
                  <a:schemeClr val="bg1"/>
                </a:solidFill>
              </a:rPr>
              <a:t>	</a:t>
            </a:r>
            <a:r>
              <a:rPr lang="en-US" sz="4400" u="sng" dirty="0" smtClean="0">
                <a:solidFill>
                  <a:schemeClr val="bg1"/>
                </a:solidFill>
                <a:hlinkClick r:id="rId3"/>
              </a:rPr>
              <a:t>reparations.pilot.ncf@gmail.com</a:t>
            </a:r>
            <a:endParaRPr lang="en-US" sz="4400" u="sng" dirty="0" smtClean="0">
              <a:solidFill>
                <a:schemeClr val="bg1"/>
              </a:solidFill>
            </a:endParaRPr>
          </a:p>
          <a:p>
            <a:endParaRPr lang="en-US" sz="4400" u="sng" dirty="0" smtClean="0">
              <a:solidFill>
                <a:schemeClr val="bg1"/>
              </a:solidFill>
            </a:endParaRPr>
          </a:p>
          <a:p>
            <a:r>
              <a:rPr lang="en-US" sz="4000" dirty="0" smtClean="0"/>
              <a:t>Donor pledge:</a:t>
            </a:r>
          </a:p>
          <a:p>
            <a:r>
              <a:rPr lang="en-US" sz="4000" dirty="0" smtClean="0"/>
              <a:t>Matching funds for first $5000 donated to the Reparations Fund this year. </a:t>
            </a:r>
          </a:p>
          <a:p>
            <a:endParaRPr lang="en-US" sz="4000" dirty="0" smtClean="0"/>
          </a:p>
          <a:p>
            <a:r>
              <a:rPr lang="en-US" sz="4000" dirty="0" smtClean="0"/>
              <a:t>New Covenant Fellowship</a:t>
            </a:r>
          </a:p>
          <a:p>
            <a:r>
              <a:rPr lang="en-US" sz="4000" dirty="0" smtClean="0"/>
              <a:t>Memo: Reparations Fund</a:t>
            </a:r>
            <a:endParaRPr lang="en-US" sz="4000" dirty="0"/>
          </a:p>
          <a:p>
            <a:endParaRPr lang="en-US" sz="4400" dirty="0" smtClean="0"/>
          </a:p>
        </p:txBody>
      </p:sp>
    </p:spTree>
    <p:extLst>
      <p:ext uri="{BB962C8B-B14F-4D97-AF65-F5344CB8AC3E}">
        <p14:creationId xmlns:p14="http://schemas.microsoft.com/office/powerpoint/2010/main" val="10569070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385010" y="327650"/>
            <a:ext cx="8373979" cy="646331"/>
          </a:xfrm>
          <a:prstGeom prst="rect">
            <a:avLst/>
          </a:prstGeom>
        </p:spPr>
        <p:txBody>
          <a:bodyPr wrap="square">
            <a:spAutoFit/>
          </a:bodyPr>
          <a:lstStyle/>
          <a:p>
            <a:r>
              <a:rPr lang="en-US" dirty="0"/>
              <a:t/>
            </a:r>
            <a:br>
              <a:rPr lang="en-US" dirty="0"/>
            </a:br>
            <a:endParaRPr lang="en-US" dirty="0"/>
          </a:p>
        </p:txBody>
      </p:sp>
      <p:sp>
        <p:nvSpPr>
          <p:cNvPr id="3" name="Rectangle 2">
            <a:extLst>
              <a:ext uri="{FF2B5EF4-FFF2-40B4-BE49-F238E27FC236}">
                <a16:creationId xmlns="" xmlns:a16="http://schemas.microsoft.com/office/drawing/2014/main" id="{A9C7FE80-DE48-410E-BF46-9D9B9E60B5DB}"/>
              </a:ext>
            </a:extLst>
          </p:cNvPr>
          <p:cNvSpPr/>
          <p:nvPr/>
        </p:nvSpPr>
        <p:spPr>
          <a:xfrm>
            <a:off x="0" y="96818"/>
            <a:ext cx="9144000" cy="6740307"/>
          </a:xfrm>
          <a:prstGeom prst="rect">
            <a:avLst/>
          </a:prstGeom>
        </p:spPr>
        <p:txBody>
          <a:bodyPr wrap="square">
            <a:spAutoFit/>
          </a:bodyPr>
          <a:lstStyle/>
          <a:p>
            <a:endParaRPr lang="en-US" sz="3600" dirty="0" smtClean="0">
              <a:solidFill>
                <a:schemeClr val="bg1"/>
              </a:solidFill>
            </a:endParaRPr>
          </a:p>
          <a:p>
            <a:r>
              <a:rPr lang="en-US" sz="3600" dirty="0" smtClean="0"/>
              <a:t>Dear </a:t>
            </a:r>
            <a:r>
              <a:rPr lang="en-US" sz="3600" dirty="0"/>
              <a:t>Pilot Project Board,</a:t>
            </a:r>
            <a:endParaRPr lang="en-US" sz="3600" dirty="0"/>
          </a:p>
          <a:p>
            <a:r>
              <a:rPr lang="en-US" sz="3600" dirty="0"/>
              <a:t>I pledge $50 a month to the Reparations Fund. Can I add that to my tithe check, or do I need to write a separate check? </a:t>
            </a:r>
            <a:endParaRPr lang="en-US" sz="3600" dirty="0" smtClean="0"/>
          </a:p>
          <a:p>
            <a:endParaRPr lang="en-US" sz="3600" dirty="0"/>
          </a:p>
          <a:p>
            <a:r>
              <a:rPr lang="en-US" sz="3600" dirty="0" smtClean="0"/>
              <a:t>My </a:t>
            </a:r>
            <a:r>
              <a:rPr lang="en-US" sz="3600" dirty="0"/>
              <a:t>kids were in youth group with so and so; I hope you can reach out to invest in their children’s college funds. Here is the contact info I have for them:</a:t>
            </a:r>
            <a:endParaRPr lang="en-US" sz="3600" dirty="0"/>
          </a:p>
          <a:p>
            <a:r>
              <a:rPr lang="en-US" sz="3600" dirty="0"/>
              <a:t/>
            </a:r>
            <a:br>
              <a:rPr lang="en-US" sz="3600" dirty="0"/>
            </a:br>
            <a:endParaRPr lang="en-US" sz="3600" dirty="0">
              <a:solidFill>
                <a:schemeClr val="bg1"/>
              </a:solidFill>
            </a:endParaRPr>
          </a:p>
        </p:txBody>
      </p:sp>
    </p:spTree>
    <p:extLst>
      <p:ext uri="{BB962C8B-B14F-4D97-AF65-F5344CB8AC3E}">
        <p14:creationId xmlns:p14="http://schemas.microsoft.com/office/powerpoint/2010/main" val="10965520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385010" y="327650"/>
            <a:ext cx="8373979" cy="646331"/>
          </a:xfrm>
          <a:prstGeom prst="rect">
            <a:avLst/>
          </a:prstGeom>
        </p:spPr>
        <p:txBody>
          <a:bodyPr wrap="square">
            <a:spAutoFit/>
          </a:bodyPr>
          <a:lstStyle/>
          <a:p>
            <a:r>
              <a:rPr lang="en-US" dirty="0"/>
              <a:t/>
            </a:r>
            <a:br>
              <a:rPr lang="en-US" dirty="0"/>
            </a:br>
            <a:endParaRPr lang="en-US" dirty="0"/>
          </a:p>
        </p:txBody>
      </p:sp>
      <p:sp>
        <p:nvSpPr>
          <p:cNvPr id="3" name="Rectangle 2">
            <a:extLst>
              <a:ext uri="{FF2B5EF4-FFF2-40B4-BE49-F238E27FC236}">
                <a16:creationId xmlns="" xmlns:a16="http://schemas.microsoft.com/office/drawing/2014/main" id="{A9C7FE80-DE48-410E-BF46-9D9B9E60B5DB}"/>
              </a:ext>
            </a:extLst>
          </p:cNvPr>
          <p:cNvSpPr/>
          <p:nvPr/>
        </p:nvSpPr>
        <p:spPr>
          <a:xfrm>
            <a:off x="0" y="96818"/>
            <a:ext cx="9144000" cy="7294305"/>
          </a:xfrm>
          <a:prstGeom prst="rect">
            <a:avLst/>
          </a:prstGeom>
        </p:spPr>
        <p:txBody>
          <a:bodyPr wrap="square">
            <a:spAutoFit/>
          </a:bodyPr>
          <a:lstStyle/>
          <a:p>
            <a:endParaRPr lang="en-US" sz="3600" dirty="0" smtClean="0">
              <a:solidFill>
                <a:schemeClr val="bg1"/>
              </a:solidFill>
            </a:endParaRPr>
          </a:p>
          <a:p>
            <a:r>
              <a:rPr lang="en-US" sz="3600" dirty="0"/>
              <a:t>Thanks! You can either write a separate check to New Covenant Fellowship and put Reparations Fund in the memo line, or you write one check and be sure to designate in the memo line that $50 is for the Reparations Fund. Our treasurer will track those donations and add them to the Reparations Fund account spreadsheet. Feel free to reach out to them at </a:t>
            </a:r>
            <a:r>
              <a:rPr lang="en-US" sz="3600" u="sng" dirty="0">
                <a:hlinkClick r:id="rId3"/>
              </a:rPr>
              <a:t>treasurer@ncf-cu.com</a:t>
            </a:r>
            <a:r>
              <a:rPr lang="en-US" sz="3600" dirty="0"/>
              <a:t> to confirm details. </a:t>
            </a:r>
            <a:endParaRPr lang="en-US" sz="3600" dirty="0"/>
          </a:p>
          <a:p>
            <a:r>
              <a:rPr lang="en-US" sz="3600" dirty="0"/>
              <a:t/>
            </a:r>
            <a:br>
              <a:rPr lang="en-US" sz="3600" dirty="0"/>
            </a:br>
            <a:r>
              <a:rPr lang="en-US" sz="3600" dirty="0"/>
              <a:t/>
            </a:r>
            <a:br>
              <a:rPr lang="en-US" sz="3600" dirty="0"/>
            </a:br>
            <a:endParaRPr lang="en-US" sz="3600" dirty="0">
              <a:solidFill>
                <a:schemeClr val="bg1"/>
              </a:solidFill>
            </a:endParaRPr>
          </a:p>
        </p:txBody>
      </p:sp>
    </p:spTree>
    <p:extLst>
      <p:ext uri="{BB962C8B-B14F-4D97-AF65-F5344CB8AC3E}">
        <p14:creationId xmlns:p14="http://schemas.microsoft.com/office/powerpoint/2010/main" val="1756080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385010" y="327650"/>
            <a:ext cx="8373979" cy="646331"/>
          </a:xfrm>
          <a:prstGeom prst="rect">
            <a:avLst/>
          </a:prstGeom>
        </p:spPr>
        <p:txBody>
          <a:bodyPr wrap="square">
            <a:spAutoFit/>
          </a:bodyPr>
          <a:lstStyle/>
          <a:p>
            <a:r>
              <a:rPr lang="en-US" dirty="0"/>
              <a:t/>
            </a:r>
            <a:br>
              <a:rPr lang="en-US" dirty="0"/>
            </a:br>
            <a:endParaRPr lang="en-US" dirty="0"/>
          </a:p>
        </p:txBody>
      </p:sp>
      <p:sp>
        <p:nvSpPr>
          <p:cNvPr id="3" name="Rectangle 2">
            <a:extLst>
              <a:ext uri="{FF2B5EF4-FFF2-40B4-BE49-F238E27FC236}">
                <a16:creationId xmlns="" xmlns:a16="http://schemas.microsoft.com/office/drawing/2014/main" id="{A9C7FE80-DE48-410E-BF46-9D9B9E60B5DB}"/>
              </a:ext>
            </a:extLst>
          </p:cNvPr>
          <p:cNvSpPr/>
          <p:nvPr/>
        </p:nvSpPr>
        <p:spPr>
          <a:xfrm>
            <a:off x="0" y="96818"/>
            <a:ext cx="9144000" cy="6186309"/>
          </a:xfrm>
          <a:prstGeom prst="rect">
            <a:avLst/>
          </a:prstGeom>
        </p:spPr>
        <p:txBody>
          <a:bodyPr wrap="square">
            <a:spAutoFit/>
          </a:bodyPr>
          <a:lstStyle/>
          <a:p>
            <a:r>
              <a:rPr lang="en-US" sz="3600" dirty="0" smtClean="0"/>
              <a:t>Dear </a:t>
            </a:r>
            <a:r>
              <a:rPr lang="en-US" sz="3600" dirty="0"/>
              <a:t>Reparations Pilot,</a:t>
            </a:r>
            <a:endParaRPr lang="en-US" sz="3600" dirty="0"/>
          </a:p>
          <a:p>
            <a:r>
              <a:rPr lang="en-US" sz="3600" dirty="0"/>
              <a:t>I would like to sponsor two scholarships for African-American grandchildren, therefore I commit an additional $200/month to the Reparations Fund. I would love it if we could contribute $1000 to each account every year, but I also don’t want anyone who participated at NCF to be turned away. I was in small group with these African-American </a:t>
            </a:r>
            <a:r>
              <a:rPr lang="en-US" sz="3600" dirty="0" err="1"/>
              <a:t>NCFers</a:t>
            </a:r>
            <a:r>
              <a:rPr lang="en-US" sz="3600" dirty="0"/>
              <a:t> but have lost contact with them. I hope you can find them</a:t>
            </a:r>
            <a:r>
              <a:rPr lang="en-US" sz="3600" dirty="0" smtClean="0"/>
              <a:t>.</a:t>
            </a:r>
            <a:endParaRPr lang="en-US" sz="3600" dirty="0">
              <a:solidFill>
                <a:schemeClr val="bg1"/>
              </a:solidFill>
            </a:endParaRPr>
          </a:p>
        </p:txBody>
      </p:sp>
    </p:spTree>
    <p:extLst>
      <p:ext uri="{BB962C8B-B14F-4D97-AF65-F5344CB8AC3E}">
        <p14:creationId xmlns:p14="http://schemas.microsoft.com/office/powerpoint/2010/main" val="146979424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130356</TotalTime>
  <Words>642</Words>
  <Application>Microsoft Macintosh PowerPoint</Application>
  <PresentationFormat>On-screen Show (4:3)</PresentationFormat>
  <Paragraphs>56</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Calibri</vt:lpstr>
      <vt:lpstr>Calibri Light</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15.0034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Renee Antrosio</dc:creator>
  <cp:lastModifiedBy>new.covenant.fellowship.cu@gmail.com</cp:lastModifiedBy>
  <cp:revision>84</cp:revision>
  <dcterms:created xsi:type="dcterms:W3CDTF">2018-12-16T12:40:02Z</dcterms:created>
  <dcterms:modified xsi:type="dcterms:W3CDTF">2024-01-13T21:40:18Z</dcterms:modified>
</cp:coreProperties>
</file>