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9"/>
  </p:notesMasterIdLst>
  <p:sldIdLst>
    <p:sldId id="659" r:id="rId2"/>
    <p:sldId id="660" r:id="rId3"/>
    <p:sldId id="658" r:id="rId4"/>
    <p:sldId id="657" r:id="rId5"/>
    <p:sldId id="647" r:id="rId6"/>
    <p:sldId id="646" r:id="rId7"/>
    <p:sldId id="661" r:id="rId8"/>
    <p:sldId id="662" r:id="rId9"/>
    <p:sldId id="645" r:id="rId10"/>
    <p:sldId id="652" r:id="rId11"/>
    <p:sldId id="650" r:id="rId12"/>
    <p:sldId id="663" r:id="rId13"/>
    <p:sldId id="664" r:id="rId14"/>
    <p:sldId id="648" r:id="rId15"/>
    <p:sldId id="649" r:id="rId16"/>
    <p:sldId id="651" r:id="rId17"/>
    <p:sldId id="665"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Trask" initials="JT" lastIdx="8" clrIdx="0">
    <p:extLst>
      <p:ext uri="{19B8F6BF-5375-455C-9EA6-DF929625EA0E}">
        <p15:presenceInfo xmlns:p15="http://schemas.microsoft.com/office/powerpoint/2012/main" userId="f21af94da9129c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83" autoAdjust="0"/>
    <p:restoredTop sz="70204" autoAdjust="0"/>
  </p:normalViewPr>
  <p:slideViewPr>
    <p:cSldViewPr snapToGrid="0">
      <p:cViewPr varScale="1">
        <p:scale>
          <a:sx n="88" d="100"/>
          <a:sy n="88" d="100"/>
        </p:scale>
        <p:origin x="1448" y="176"/>
      </p:cViewPr>
      <p:guideLst/>
    </p:cSldViewPr>
  </p:slideViewPr>
  <p:notesTextViewPr>
    <p:cViewPr>
      <p:scale>
        <a:sx n="1" d="1"/>
        <a:sy n="1" d="1"/>
      </p:scale>
      <p:origin x="0" y="0"/>
    </p:cViewPr>
  </p:notesTextViewPr>
  <p:notesViewPr>
    <p:cSldViewPr snapToGrid="0">
      <p:cViewPr varScale="1">
        <p:scale>
          <a:sx n="42" d="100"/>
          <a:sy n="42" d="100"/>
        </p:scale>
        <p:origin x="2646"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56" tIns="46578" rIns="93156" bIns="46578" rtlCol="0"/>
          <a:lstStyle>
            <a:lvl1pPr algn="l">
              <a:defRPr sz="1200"/>
            </a:lvl1pPr>
          </a:lstStyle>
          <a:p>
            <a:endParaRPr lang="en-US" dirty="0"/>
          </a:p>
        </p:txBody>
      </p:sp>
      <p:sp>
        <p:nvSpPr>
          <p:cNvPr id="3" name="Date Placeholder 2"/>
          <p:cNvSpPr>
            <a:spLocks noGrp="1"/>
          </p:cNvSpPr>
          <p:nvPr>
            <p:ph type="dt" idx="1"/>
          </p:nvPr>
        </p:nvSpPr>
        <p:spPr>
          <a:xfrm>
            <a:off x="3970940" y="0"/>
            <a:ext cx="3037840" cy="466435"/>
          </a:xfrm>
          <a:prstGeom prst="rect">
            <a:avLst/>
          </a:prstGeom>
        </p:spPr>
        <p:txBody>
          <a:bodyPr vert="horz" lIns="93156" tIns="46578" rIns="93156" bIns="46578" rtlCol="0"/>
          <a:lstStyle>
            <a:lvl1pPr algn="r">
              <a:defRPr sz="1200"/>
            </a:lvl1pPr>
          </a:lstStyle>
          <a:p>
            <a:fld id="{A56EE534-B2DF-4659-89CA-B4A70BA27638}" type="datetimeFigureOut">
              <a:rPr lang="en-US" smtClean="0"/>
              <a:t>1/2/24</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56" tIns="46578" rIns="93156" bIns="46578"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56" tIns="46578" rIns="93156" bIns="465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6434"/>
          </a:xfrm>
          <a:prstGeom prst="rect">
            <a:avLst/>
          </a:prstGeom>
        </p:spPr>
        <p:txBody>
          <a:bodyPr vert="horz" lIns="93156" tIns="46578" rIns="93156" bIns="465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9"/>
            <a:ext cx="3037840" cy="466434"/>
          </a:xfrm>
          <a:prstGeom prst="rect">
            <a:avLst/>
          </a:prstGeom>
        </p:spPr>
        <p:txBody>
          <a:bodyPr vert="horz" lIns="93156" tIns="46578" rIns="93156" bIns="46578" rtlCol="0" anchor="b"/>
          <a:lstStyle>
            <a:lvl1pPr algn="r">
              <a:defRPr sz="1200"/>
            </a:lvl1pPr>
          </a:lstStyle>
          <a:p>
            <a:fld id="{FA0DC3DB-0B10-4F5D-8078-2DEAC5D24F75}" type="slidenum">
              <a:rPr lang="en-US" smtClean="0"/>
              <a:t>‹#›</a:t>
            </a:fld>
            <a:endParaRPr lang="en-US" dirty="0"/>
          </a:p>
        </p:txBody>
      </p:sp>
    </p:spTree>
    <p:extLst>
      <p:ext uri="{BB962C8B-B14F-4D97-AF65-F5344CB8AC3E}">
        <p14:creationId xmlns:p14="http://schemas.microsoft.com/office/powerpoint/2010/main" val="105646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big on planned surprises and cliffhangers </a:t>
            </a:r>
          </a:p>
        </p:txBody>
      </p:sp>
      <p:sp>
        <p:nvSpPr>
          <p:cNvPr id="4" name="Slide Number Placeholder 3"/>
          <p:cNvSpPr>
            <a:spLocks noGrp="1"/>
          </p:cNvSpPr>
          <p:nvPr>
            <p:ph type="sldNum" sz="quarter" idx="5"/>
          </p:nvPr>
        </p:nvSpPr>
        <p:spPr/>
        <p:txBody>
          <a:bodyPr/>
          <a:lstStyle/>
          <a:p>
            <a:fld id="{FA0DC3DB-0B10-4F5D-8078-2DEAC5D24F75}" type="slidenum">
              <a:rPr lang="en-US" smtClean="0"/>
              <a:t>1</a:t>
            </a:fld>
            <a:endParaRPr lang="en-US" dirty="0"/>
          </a:p>
        </p:txBody>
      </p:sp>
    </p:spTree>
    <p:extLst>
      <p:ext uri="{BB962C8B-B14F-4D97-AF65-F5344CB8AC3E}">
        <p14:creationId xmlns:p14="http://schemas.microsoft.com/office/powerpoint/2010/main" val="185710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Herod tried to thwart God’s plan. When his scheme to get the wise men to snitch did not work out, he sent to have babies fitting Jesus’ description (boys 2 years and younger in Bethlehem and surrounding vicinities) killed. However, Joseph was warned in a dream ahead of time and got to Egypt to avoid the baby massacre. </a:t>
            </a:r>
          </a:p>
          <a:p>
            <a:endParaRPr lang="en-US" dirty="0"/>
          </a:p>
          <a:p>
            <a:r>
              <a:rPr lang="en-US" dirty="0"/>
              <a:t>It is amazing what people will do to hold on to power. We often gloss over things in the Bible. Especially the horrific things. But a man went on a killing rampage of babies 2 years old and younger to avoid having someone usurp his power.</a:t>
            </a:r>
          </a:p>
        </p:txBody>
      </p:sp>
      <p:sp>
        <p:nvSpPr>
          <p:cNvPr id="4" name="Slide Number Placeholder 3"/>
          <p:cNvSpPr>
            <a:spLocks noGrp="1"/>
          </p:cNvSpPr>
          <p:nvPr>
            <p:ph type="sldNum" sz="quarter" idx="5"/>
          </p:nvPr>
        </p:nvSpPr>
        <p:spPr/>
        <p:txBody>
          <a:bodyPr/>
          <a:lstStyle/>
          <a:p>
            <a:fld id="{FA0DC3DB-0B10-4F5D-8078-2DEAC5D24F75}" type="slidenum">
              <a:rPr lang="en-US" smtClean="0"/>
              <a:t>10</a:t>
            </a:fld>
            <a:endParaRPr lang="en-US" dirty="0"/>
          </a:p>
        </p:txBody>
      </p:sp>
    </p:spTree>
    <p:extLst>
      <p:ext uri="{BB962C8B-B14F-4D97-AF65-F5344CB8AC3E}">
        <p14:creationId xmlns:p14="http://schemas.microsoft.com/office/powerpoint/2010/main" val="3639156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Jesus was turning over tables, literally and figuratively. He upset the apple cart of society at the time and was making a major impression on the people. </a:t>
            </a:r>
          </a:p>
          <a:p>
            <a:endParaRPr lang="en-US" dirty="0"/>
          </a:p>
          <a:p>
            <a:r>
              <a:rPr lang="en-US" dirty="0"/>
              <a:t>Jesus was giving out free food and healthcare while challenging the economic injustice that existed</a:t>
            </a:r>
          </a:p>
          <a:p>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11</a:t>
            </a:fld>
            <a:endParaRPr lang="en-US" dirty="0"/>
          </a:p>
        </p:txBody>
      </p:sp>
    </p:spTree>
    <p:extLst>
      <p:ext uri="{BB962C8B-B14F-4D97-AF65-F5344CB8AC3E}">
        <p14:creationId xmlns:p14="http://schemas.microsoft.com/office/powerpoint/2010/main" val="3617019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Solomon with Jesus in mind</a:t>
            </a:r>
          </a:p>
          <a:p>
            <a:endParaRPr lang="en-US" dirty="0"/>
          </a:p>
          <a:p>
            <a:r>
              <a:rPr lang="en-US" dirty="0"/>
              <a:t>Mountains could be interpreted as cities and hills as towns</a:t>
            </a:r>
          </a:p>
        </p:txBody>
      </p:sp>
      <p:sp>
        <p:nvSpPr>
          <p:cNvPr id="4" name="Slide Number Placeholder 3"/>
          <p:cNvSpPr>
            <a:spLocks noGrp="1"/>
          </p:cNvSpPr>
          <p:nvPr>
            <p:ph type="sldNum" sz="quarter" idx="5"/>
          </p:nvPr>
        </p:nvSpPr>
        <p:spPr/>
        <p:txBody>
          <a:bodyPr/>
          <a:lstStyle/>
          <a:p>
            <a:fld id="{FA0DC3DB-0B10-4F5D-8078-2DEAC5D24F75}" type="slidenum">
              <a:rPr lang="en-US" smtClean="0"/>
              <a:t>12</a:t>
            </a:fld>
            <a:endParaRPr lang="en-US" dirty="0"/>
          </a:p>
        </p:txBody>
      </p:sp>
    </p:spTree>
    <p:extLst>
      <p:ext uri="{BB962C8B-B14F-4D97-AF65-F5344CB8AC3E}">
        <p14:creationId xmlns:p14="http://schemas.microsoft.com/office/powerpoint/2010/main" val="2511162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written for Solomon, both Christian and Jewish scholars agree these passages were meant for the coming Messiah – especially given that Solomon’s reign was on the downward trend.</a:t>
            </a:r>
          </a:p>
          <a:p>
            <a:endParaRPr lang="en-US" dirty="0"/>
          </a:p>
          <a:p>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13</a:t>
            </a:fld>
            <a:endParaRPr lang="en-US" dirty="0"/>
          </a:p>
        </p:txBody>
      </p:sp>
    </p:spTree>
    <p:extLst>
      <p:ext uri="{BB962C8B-B14F-4D97-AF65-F5344CB8AC3E}">
        <p14:creationId xmlns:p14="http://schemas.microsoft.com/office/powerpoint/2010/main" val="1732336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14</a:t>
            </a:fld>
            <a:endParaRPr lang="en-US" dirty="0"/>
          </a:p>
        </p:txBody>
      </p:sp>
    </p:spTree>
    <p:extLst>
      <p:ext uri="{BB962C8B-B14F-4D97-AF65-F5344CB8AC3E}">
        <p14:creationId xmlns:p14="http://schemas.microsoft.com/office/powerpoint/2010/main" val="182209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are sharers in an existence without the constraints of time, without the worry of lacking resources, devoid of pain and suffering, but with great JOY, PEACE, JUSTICE, and LOVE</a:t>
            </a:r>
          </a:p>
          <a:p>
            <a:endParaRPr lang="en-US" dirty="0"/>
          </a:p>
          <a:p>
            <a:r>
              <a:rPr lang="en-US" dirty="0"/>
              <a:t>For now, we live in the shadow of what is to come. And just like a shadow, we can surmise a general shape of what forms the shadow, we are far from seeing the fullness the source of the shadow entails </a:t>
            </a:r>
          </a:p>
          <a:p>
            <a:endParaRPr lang="en-US" dirty="0"/>
          </a:p>
          <a:p>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15</a:t>
            </a:fld>
            <a:endParaRPr lang="en-US" dirty="0"/>
          </a:p>
        </p:txBody>
      </p:sp>
    </p:spTree>
    <p:extLst>
      <p:ext uri="{BB962C8B-B14F-4D97-AF65-F5344CB8AC3E}">
        <p14:creationId xmlns:p14="http://schemas.microsoft.com/office/powerpoint/2010/main" val="370076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easy to see another year just as another year. </a:t>
            </a:r>
          </a:p>
          <a:p>
            <a:endParaRPr lang="en-US" dirty="0"/>
          </a:p>
          <a:p>
            <a:r>
              <a:rPr lang="en-US" dirty="0"/>
              <a:t>I challenge each of us to begin this year with the end in mind. And not just the end of this year. </a:t>
            </a:r>
          </a:p>
        </p:txBody>
      </p:sp>
      <p:sp>
        <p:nvSpPr>
          <p:cNvPr id="4" name="Slide Number Placeholder 3"/>
          <p:cNvSpPr>
            <a:spLocks noGrp="1"/>
          </p:cNvSpPr>
          <p:nvPr>
            <p:ph type="sldNum" sz="quarter" idx="5"/>
          </p:nvPr>
        </p:nvSpPr>
        <p:spPr/>
        <p:txBody>
          <a:bodyPr/>
          <a:lstStyle/>
          <a:p>
            <a:fld id="{FA0DC3DB-0B10-4F5D-8078-2DEAC5D24F75}" type="slidenum">
              <a:rPr lang="en-US" smtClean="0"/>
              <a:t>16</a:t>
            </a:fld>
            <a:endParaRPr lang="en-US" dirty="0"/>
          </a:p>
        </p:txBody>
      </p:sp>
    </p:spTree>
    <p:extLst>
      <p:ext uri="{BB962C8B-B14F-4D97-AF65-F5344CB8AC3E}">
        <p14:creationId xmlns:p14="http://schemas.microsoft.com/office/powerpoint/2010/main" val="1515604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Helpful way to plan (and not procrastinate) </a:t>
            </a:r>
          </a:p>
          <a:p>
            <a:endParaRPr lang="en-US" dirty="0"/>
          </a:p>
          <a:p>
            <a:r>
              <a:rPr lang="en-US" dirty="0"/>
              <a:t>When it comes to dieting to lose weight, they say the only path to success is a lifestyle change. Any fad diet results in regaining what was loss after you go back to your usual habits (95% of people that lose weight, gain it back within a year)</a:t>
            </a:r>
          </a:p>
          <a:p>
            <a:endParaRPr lang="en-US" dirty="0"/>
          </a:p>
          <a:p>
            <a:r>
              <a:rPr lang="en-US" dirty="0"/>
              <a:t>We should think of life the same way. Setting up 2024 to X, Y, Z is like the fad diet. We should make lifestyle, lifelong, goals and changes</a:t>
            </a:r>
          </a:p>
          <a:p>
            <a:endParaRPr lang="en-US" dirty="0"/>
          </a:p>
          <a:p>
            <a:r>
              <a:rPr lang="en-US" dirty="0"/>
              <a:t>This tool might help</a:t>
            </a:r>
          </a:p>
          <a:p>
            <a:r>
              <a:rPr lang="en-US" dirty="0"/>
              <a:t>(procrastination monster can be kept at bay)</a:t>
            </a:r>
          </a:p>
        </p:txBody>
      </p:sp>
      <p:sp>
        <p:nvSpPr>
          <p:cNvPr id="4" name="Slide Number Placeholder 3"/>
          <p:cNvSpPr>
            <a:spLocks noGrp="1"/>
          </p:cNvSpPr>
          <p:nvPr>
            <p:ph type="sldNum" sz="quarter" idx="5"/>
          </p:nvPr>
        </p:nvSpPr>
        <p:spPr/>
        <p:txBody>
          <a:bodyPr/>
          <a:lstStyle/>
          <a:p>
            <a:fld id="{FA0DC3DB-0B10-4F5D-8078-2DEAC5D24F75}" type="slidenum">
              <a:rPr lang="en-US" smtClean="0"/>
              <a:t>17</a:t>
            </a:fld>
            <a:endParaRPr lang="en-US" dirty="0"/>
          </a:p>
        </p:txBody>
      </p:sp>
    </p:spTree>
    <p:extLst>
      <p:ext uri="{BB962C8B-B14F-4D97-AF65-F5344CB8AC3E}">
        <p14:creationId xmlns:p14="http://schemas.microsoft.com/office/powerpoint/2010/main" val="4196866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Jesus returns and God’s kingdom will be FULLY REVEALED</a:t>
            </a:r>
          </a:p>
          <a:p>
            <a:endParaRPr lang="en-US" dirty="0"/>
          </a:p>
          <a:p>
            <a:r>
              <a:rPr lang="en-US" dirty="0"/>
              <a:t>TOURING AROUND the NEW HEAVENS and EARTH</a:t>
            </a:r>
          </a:p>
          <a:p>
            <a:endParaRPr lang="en-US" dirty="0"/>
          </a:p>
          <a:p>
            <a:r>
              <a:rPr lang="en-US" dirty="0"/>
              <a:t>Here is the built-in cabinet space filled with everlasting JOY</a:t>
            </a:r>
          </a:p>
          <a:p>
            <a:endParaRPr lang="en-US" dirty="0"/>
          </a:p>
          <a:p>
            <a:r>
              <a:rPr lang="en-US" dirty="0"/>
              <a:t>Here is your fireplace in a room composing of ultimate PEACE</a:t>
            </a:r>
          </a:p>
          <a:p>
            <a:endParaRPr lang="en-US" dirty="0"/>
          </a:p>
          <a:p>
            <a:r>
              <a:rPr lang="en-US" dirty="0"/>
              <a:t>Here is your large landscaped backyard flowing with never-ending JUSTICE </a:t>
            </a:r>
          </a:p>
          <a:p>
            <a:endParaRPr lang="en-US" dirty="0"/>
          </a:p>
          <a:p>
            <a:r>
              <a:rPr lang="en-US" dirty="0"/>
              <a:t>Here is you main living area abundant with unconditional LOVE</a:t>
            </a:r>
          </a:p>
        </p:txBody>
      </p:sp>
      <p:sp>
        <p:nvSpPr>
          <p:cNvPr id="4" name="Slide Number Placeholder 3"/>
          <p:cNvSpPr>
            <a:spLocks noGrp="1"/>
          </p:cNvSpPr>
          <p:nvPr>
            <p:ph type="sldNum" sz="quarter" idx="5"/>
          </p:nvPr>
        </p:nvSpPr>
        <p:spPr/>
        <p:txBody>
          <a:bodyPr/>
          <a:lstStyle/>
          <a:p>
            <a:fld id="{FA0DC3DB-0B10-4F5D-8078-2DEAC5D24F75}" type="slidenum">
              <a:rPr lang="en-US" smtClean="0"/>
              <a:t>2</a:t>
            </a:fld>
            <a:endParaRPr lang="en-US" dirty="0"/>
          </a:p>
        </p:txBody>
      </p:sp>
    </p:spTree>
    <p:extLst>
      <p:ext uri="{BB962C8B-B14F-4D97-AF65-F5344CB8AC3E}">
        <p14:creationId xmlns:p14="http://schemas.microsoft.com/office/powerpoint/2010/main" val="1844939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Covey principle #2 of habits of highly effective people is to “BEGIN with the END in MIND”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 has a plan… Scripture outlines that plan from start to finish. </a:t>
            </a:r>
          </a:p>
          <a:p>
            <a:endParaRPr lang="en-US" dirty="0"/>
          </a:p>
          <a:p>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3</a:t>
            </a:fld>
            <a:endParaRPr lang="en-US" dirty="0"/>
          </a:p>
        </p:txBody>
      </p:sp>
    </p:spTree>
    <p:extLst>
      <p:ext uri="{BB962C8B-B14F-4D97-AF65-F5344CB8AC3E}">
        <p14:creationId xmlns:p14="http://schemas.microsoft.com/office/powerpoint/2010/main" val="3743333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God’s Plan can be generally broken down in three parts</a:t>
            </a:r>
          </a:p>
          <a:p>
            <a:endParaRPr lang="en-US" dirty="0"/>
          </a:p>
          <a:p>
            <a:r>
              <a:rPr lang="en-US" dirty="0"/>
              <a:t>First to Middle – God’s creation of everything to the Epiphany, the Messiah (Emmanuel) walking the Earth</a:t>
            </a:r>
          </a:p>
          <a:p>
            <a:endParaRPr lang="en-US" dirty="0"/>
          </a:p>
          <a:p>
            <a:r>
              <a:rPr lang="en-US" dirty="0"/>
              <a:t>Middle to End – Jesus sacrifice and defeat of death to Jesus return </a:t>
            </a:r>
          </a:p>
          <a:p>
            <a:endParaRPr lang="en-US" dirty="0"/>
          </a:p>
          <a:p>
            <a:r>
              <a:rPr lang="en-US" dirty="0"/>
              <a:t>We are in between the 2</a:t>
            </a:r>
            <a:r>
              <a:rPr lang="en-US" baseline="30000" dirty="0"/>
              <a:t>nd</a:t>
            </a:r>
            <a:r>
              <a:rPr lang="en-US" dirty="0"/>
              <a:t> and Last part of God’s Plan</a:t>
            </a:r>
          </a:p>
        </p:txBody>
      </p:sp>
      <p:sp>
        <p:nvSpPr>
          <p:cNvPr id="4" name="Slide Number Placeholder 3"/>
          <p:cNvSpPr>
            <a:spLocks noGrp="1"/>
          </p:cNvSpPr>
          <p:nvPr>
            <p:ph type="sldNum" sz="quarter" idx="5"/>
          </p:nvPr>
        </p:nvSpPr>
        <p:spPr/>
        <p:txBody>
          <a:bodyPr/>
          <a:lstStyle/>
          <a:p>
            <a:fld id="{FA0DC3DB-0B10-4F5D-8078-2DEAC5D24F75}" type="slidenum">
              <a:rPr lang="en-US" smtClean="0"/>
              <a:t>4</a:t>
            </a:fld>
            <a:endParaRPr lang="en-US" dirty="0"/>
          </a:p>
        </p:txBody>
      </p:sp>
    </p:spTree>
    <p:extLst>
      <p:ext uri="{BB962C8B-B14F-4D97-AF65-F5344CB8AC3E}">
        <p14:creationId xmlns:p14="http://schemas.microsoft.com/office/powerpoint/2010/main" val="3100089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5</a:t>
            </a:fld>
            <a:endParaRPr lang="en-US" dirty="0"/>
          </a:p>
        </p:txBody>
      </p:sp>
    </p:spTree>
    <p:extLst>
      <p:ext uri="{BB962C8B-B14F-4D97-AF65-F5344CB8AC3E}">
        <p14:creationId xmlns:p14="http://schemas.microsoft.com/office/powerpoint/2010/main" val="3447730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God’s first creation was TIME</a:t>
            </a:r>
          </a:p>
          <a:p>
            <a:endParaRPr lang="en-US" dirty="0"/>
          </a:p>
          <a:p>
            <a:r>
              <a:rPr lang="en-US" dirty="0"/>
              <a:t>The very concept of TIME was invented by God. There was no such thing before that. Everything was eternal, infinite, timeless.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6</a:t>
            </a:fld>
            <a:endParaRPr lang="en-US" dirty="0"/>
          </a:p>
        </p:txBody>
      </p:sp>
    </p:spTree>
    <p:extLst>
      <p:ext uri="{BB962C8B-B14F-4D97-AF65-F5344CB8AC3E}">
        <p14:creationId xmlns:p14="http://schemas.microsoft.com/office/powerpoint/2010/main" val="2964952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much of our lives is dictated by time – from down to the minute, like when to show up to work every morning to our very existence as a living being on Earth</a:t>
            </a:r>
          </a:p>
          <a:p>
            <a:endParaRPr lang="en-US" dirty="0"/>
          </a:p>
          <a:p>
            <a:r>
              <a:rPr lang="en-US" dirty="0"/>
              <a:t>For a moment, think what you life would look and feel like, if there was no such thing as time.</a:t>
            </a:r>
          </a:p>
          <a:p>
            <a:r>
              <a:rPr lang="en-US" dirty="0"/>
              <a:t>It’s like the multi billionaire concept – You ask someone, if you had billions of dollars, more money than you could ever dream of spending, what would you do for the rest of your life? After you got all your initial material dreams and desires out the way, what is left? What would you spend you days doing? Whatever that is, that’s what you are most passionate about.</a:t>
            </a:r>
          </a:p>
          <a:p>
            <a:endParaRPr lang="en-US" dirty="0"/>
          </a:p>
          <a:p>
            <a:r>
              <a:rPr lang="en-US" dirty="0"/>
              <a:t>But what if we did that with time. If you had more time than you could ever dream of having, what would you do with it? After you did all the material stuff like all those home projects you put on hold and never got around to… what would you do?</a:t>
            </a:r>
          </a:p>
          <a:p>
            <a:endParaRPr lang="en-US" dirty="0"/>
          </a:p>
          <a:p>
            <a:r>
              <a:rPr lang="en-US" dirty="0"/>
              <a:t>It is a nice exercise to gain perspective and a reminder that this is what’s to come for all of us. According to God’s word, there is an eternity awaiting us. Seems oxymoronic I know, but one day, there will be no more days. Or weeks. Or years. Just us, God, and everything in heaven.</a:t>
            </a:r>
          </a:p>
        </p:txBody>
      </p:sp>
      <p:sp>
        <p:nvSpPr>
          <p:cNvPr id="4" name="Slide Number Placeholder 3"/>
          <p:cNvSpPr>
            <a:spLocks noGrp="1"/>
          </p:cNvSpPr>
          <p:nvPr>
            <p:ph type="sldNum" sz="quarter" idx="5"/>
          </p:nvPr>
        </p:nvSpPr>
        <p:spPr/>
        <p:txBody>
          <a:bodyPr/>
          <a:lstStyle/>
          <a:p>
            <a:fld id="{FA0DC3DB-0B10-4F5D-8078-2DEAC5D24F75}" type="slidenum">
              <a:rPr lang="en-US" smtClean="0"/>
              <a:t>7</a:t>
            </a:fld>
            <a:endParaRPr lang="en-US" dirty="0"/>
          </a:p>
        </p:txBody>
      </p:sp>
    </p:spTree>
    <p:extLst>
      <p:ext uri="{BB962C8B-B14F-4D97-AF65-F5344CB8AC3E}">
        <p14:creationId xmlns:p14="http://schemas.microsoft.com/office/powerpoint/2010/main" val="1299862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NOW, however, we still exist in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Old Testament is full of foreshadowing and predictions of a coming Messiah. After many generations coming from Abraham and onward, Jesus makes his appearance. Foretold before time itself, ushering in the last times as Peter said. </a:t>
            </a:r>
          </a:p>
          <a:p>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8</a:t>
            </a:fld>
            <a:endParaRPr lang="en-US" dirty="0"/>
          </a:p>
        </p:txBody>
      </p:sp>
    </p:spTree>
    <p:extLst>
      <p:ext uri="{BB962C8B-B14F-4D97-AF65-F5344CB8AC3E}">
        <p14:creationId xmlns:p14="http://schemas.microsoft.com/office/powerpoint/2010/main" val="3047929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Joseph and Mary go to Bethlehem to register for the census. As a town of about 1000 people, they really did not have “inns” or hotels and we tend to think of it. Because everyone was in town for the census, the family space was packed and there were only so many places Mary could give birth and lay Jesus down. What we tend to think was this down and out manger scene was actually more of a crowded house full of family. </a:t>
            </a:r>
          </a:p>
          <a:p>
            <a:endParaRPr lang="en-US" dirty="0"/>
          </a:p>
          <a:p>
            <a:r>
              <a:rPr lang="en-US" dirty="0"/>
              <a:t>On top of being surrounded by family, people from elsewhere were able to join in the celebration of Jesus coming: local shepherds that was informed by angels, and of course the 3 wise men from 3 very different parts of the world</a:t>
            </a:r>
          </a:p>
          <a:p>
            <a:endParaRPr lang="en-US" dirty="0"/>
          </a:p>
          <a:p>
            <a:r>
              <a:rPr lang="en-US" dirty="0"/>
              <a:t>Following the star, bearing gifts, the three wise men were part of welcoming Jesus/God to Earth</a:t>
            </a:r>
          </a:p>
          <a:p>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9</a:t>
            </a:fld>
            <a:endParaRPr lang="en-US" dirty="0"/>
          </a:p>
        </p:txBody>
      </p:sp>
    </p:spTree>
    <p:extLst>
      <p:ext uri="{BB962C8B-B14F-4D97-AF65-F5344CB8AC3E}">
        <p14:creationId xmlns:p14="http://schemas.microsoft.com/office/powerpoint/2010/main" val="2698464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EF7995E-1408-4D66-AAD8-A833F2784BFC}" type="datetimeFigureOut">
              <a:rPr lang="en-US" smtClean="0"/>
              <a:t>1/2/24</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6CC5F581-0382-4344-9A36-DBD7E805ECE0}" type="slidenum">
              <a:rPr lang="en-US" smtClean="0"/>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640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F7995E-1408-4D66-AAD8-A833F2784BFC}" type="datetimeFigureOut">
              <a:rPr lang="en-US" smtClean="0"/>
              <a:t>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C5F581-0382-4344-9A36-DBD7E805ECE0}" type="slidenum">
              <a:rPr lang="en-US" smtClean="0"/>
              <a:t>‹#›</a:t>
            </a:fld>
            <a:endParaRPr lang="en-US" dirty="0"/>
          </a:p>
        </p:txBody>
      </p:sp>
    </p:spTree>
    <p:extLst>
      <p:ext uri="{BB962C8B-B14F-4D97-AF65-F5344CB8AC3E}">
        <p14:creationId xmlns:p14="http://schemas.microsoft.com/office/powerpoint/2010/main" val="2914778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7995E-1408-4D66-AAD8-A833F2784BFC}" type="datetimeFigureOut">
              <a:rPr lang="en-US" smtClean="0"/>
              <a:t>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8290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7995E-1408-4D66-AAD8-A833F2784BFC}" type="datetimeFigureOut">
              <a:rPr lang="en-US" smtClean="0"/>
              <a:t>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2268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7995E-1408-4D66-AAD8-A833F2784BFC}" type="datetimeFigureOut">
              <a:rPr lang="en-US" smtClean="0"/>
              <a:t>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spTree>
    <p:extLst>
      <p:ext uri="{BB962C8B-B14F-4D97-AF65-F5344CB8AC3E}">
        <p14:creationId xmlns:p14="http://schemas.microsoft.com/office/powerpoint/2010/main" val="3326761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7995E-1408-4D66-AAD8-A833F2784BFC}" type="datetimeFigureOut">
              <a:rPr lang="en-US" smtClean="0"/>
              <a:t>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4549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7995E-1408-4D66-AAD8-A833F2784BFC}" type="datetimeFigureOut">
              <a:rPr lang="en-US" smtClean="0"/>
              <a:t>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670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F7995E-1408-4D66-AAD8-A833F2784BFC}" type="datetimeFigureOut">
              <a:rPr lang="en-US" smtClean="0"/>
              <a:t>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9297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F7995E-1408-4D66-AAD8-A833F2784BFC}" type="datetimeFigureOut">
              <a:rPr lang="en-US" smtClean="0"/>
              <a:t>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77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F7995E-1408-4D66-AAD8-A833F2784BFC}" type="datetimeFigureOut">
              <a:rPr lang="en-US" smtClean="0"/>
              <a:t>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spTree>
    <p:extLst>
      <p:ext uri="{BB962C8B-B14F-4D97-AF65-F5344CB8AC3E}">
        <p14:creationId xmlns:p14="http://schemas.microsoft.com/office/powerpoint/2010/main" val="370402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7995E-1408-4D66-AAD8-A833F2784BFC}" type="datetimeFigureOut">
              <a:rPr lang="en-US" smtClean="0"/>
              <a:t>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174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F7995E-1408-4D66-AAD8-A833F2784BFC}" type="datetimeFigureOut">
              <a:rPr lang="en-US" smtClean="0"/>
              <a:t>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C5F581-0382-4344-9A36-DBD7E805ECE0}" type="slidenum">
              <a:rPr lang="en-US" smtClean="0"/>
              <a:t>‹#›</a:t>
            </a:fld>
            <a:endParaRPr lang="en-US" dirty="0"/>
          </a:p>
        </p:txBody>
      </p:sp>
    </p:spTree>
    <p:extLst>
      <p:ext uri="{BB962C8B-B14F-4D97-AF65-F5344CB8AC3E}">
        <p14:creationId xmlns:p14="http://schemas.microsoft.com/office/powerpoint/2010/main" val="198497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F7995E-1408-4D66-AAD8-A833F2784BFC}" type="datetimeFigureOut">
              <a:rPr lang="en-US" smtClean="0"/>
              <a:t>1/2/24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C5F581-0382-4344-9A36-DBD7E805ECE0}" type="slidenum">
              <a:rPr lang="en-US" smtClean="0"/>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57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F7995E-1408-4D66-AAD8-A833F2784BFC}" type="datetimeFigureOut">
              <a:rPr lang="en-US" smtClean="0"/>
              <a:t>1/2/24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C5F581-0382-4344-9A36-DBD7E805ECE0}" type="slidenum">
              <a:rPr lang="en-US" smtClean="0"/>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7438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995E-1408-4D66-AAD8-A833F2784BFC}" type="datetimeFigureOut">
              <a:rPr lang="en-US" smtClean="0"/>
              <a:t>1/2/24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C5F581-0382-4344-9A36-DBD7E805ECE0}" type="slidenum">
              <a:rPr lang="en-US" smtClean="0"/>
              <a:t>‹#›</a:t>
            </a:fld>
            <a:endParaRPr lang="en-US" dirty="0"/>
          </a:p>
        </p:txBody>
      </p:sp>
    </p:spTree>
    <p:extLst>
      <p:ext uri="{BB962C8B-B14F-4D97-AF65-F5344CB8AC3E}">
        <p14:creationId xmlns:p14="http://schemas.microsoft.com/office/powerpoint/2010/main" val="23063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F7995E-1408-4D66-AAD8-A833F2784BFC}" type="datetimeFigureOut">
              <a:rPr lang="en-US" smtClean="0"/>
              <a:t>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C5F581-0382-4344-9A36-DBD7E805ECE0}" type="slidenum">
              <a:rPr lang="en-US" smtClean="0"/>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316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F7995E-1408-4D66-AAD8-A833F2784BFC}" type="datetimeFigureOut">
              <a:rPr lang="en-US" smtClean="0"/>
              <a:t>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C5F581-0382-4344-9A36-DBD7E805ECE0}" type="slidenum">
              <a:rPr lang="en-US" smtClean="0"/>
              <a:t>‹#›</a:t>
            </a:fld>
            <a:endParaRPr lang="en-US" dirty="0"/>
          </a:p>
        </p:txBody>
      </p:sp>
    </p:spTree>
    <p:extLst>
      <p:ext uri="{BB962C8B-B14F-4D97-AF65-F5344CB8AC3E}">
        <p14:creationId xmlns:p14="http://schemas.microsoft.com/office/powerpoint/2010/main" val="261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F7995E-1408-4D66-AAD8-A833F2784BFC}" type="datetimeFigureOut">
              <a:rPr lang="en-US" smtClean="0"/>
              <a:t>1/2/24</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C5F581-0382-4344-9A36-DBD7E805ECE0}" type="slidenum">
              <a:rPr lang="en-US" smtClean="0"/>
              <a:t>‹#›</a:t>
            </a:fld>
            <a:endParaRPr lang="en-US" dirty="0"/>
          </a:p>
        </p:txBody>
      </p:sp>
    </p:spTree>
    <p:extLst>
      <p:ext uri="{BB962C8B-B14F-4D97-AF65-F5344CB8AC3E}">
        <p14:creationId xmlns:p14="http://schemas.microsoft.com/office/powerpoint/2010/main" val="356415001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iggita.com/story.php?title=Come_organizzare_un_Gender_Reveal_Party_coi_fiocchi" TargetMode="External"/><Relationship Id="rId3" Type="http://schemas.openxmlformats.org/officeDocument/2006/relationships/image" Target="../media/image5.jpe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lostpedia.fandom.com/wiki/Cliffhanger" TargetMode="External"/><Relationship Id="rId5" Type="http://schemas.openxmlformats.org/officeDocument/2006/relationships/image" Target="../media/image7.png"/><Relationship Id="rId10" Type="http://schemas.openxmlformats.org/officeDocument/2006/relationships/hyperlink" Target="https://echtvirtuell.blogspot.com/2014/04/home-show-von-1-bis-30-april-2014-in-sl.html" TargetMode="External"/><Relationship Id="rId4" Type="http://schemas.openxmlformats.org/officeDocument/2006/relationships/image" Target="../media/image6.pn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www.suemarie.info/2018/01/race-ethnicity-social-justice-and-blue.html" TargetMode="External"/><Relationship Id="rId5" Type="http://schemas.openxmlformats.org/officeDocument/2006/relationships/image" Target="../media/image24.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liturgytools.net/2016/06/pictures-14th-sunday-ordinary-time-year-c-jesus-sends-disciples-gods-peace.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artezanal.com/blog/loft/" TargetMode="External"/><Relationship Id="rId3" Type="http://schemas.openxmlformats.org/officeDocument/2006/relationships/image" Target="../media/image5.jpeg"/><Relationship Id="rId7" Type="http://schemas.openxmlformats.org/officeDocument/2006/relationships/image" Target="../media/image11.jpg"/><Relationship Id="rId12" Type="http://schemas.openxmlformats.org/officeDocument/2006/relationships/hyperlink" Target="https://pxhere.com/en/photo/914268"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kevsproreviews.blogspot.com/2011/11/approved-fireplace-safety-increase-your.html" TargetMode="External"/><Relationship Id="rId11" Type="http://schemas.openxmlformats.org/officeDocument/2006/relationships/image" Target="../media/image13.jpg"/><Relationship Id="rId5" Type="http://schemas.openxmlformats.org/officeDocument/2006/relationships/image" Target="../media/image10.jpg"/><Relationship Id="rId10" Type="http://schemas.openxmlformats.org/officeDocument/2006/relationships/hyperlink" Target="https://www.honeybearlane.com/2020/01/my-gorgeous-diy-office-built-ins-reveal.html" TargetMode="External"/><Relationship Id="rId4" Type="http://schemas.openxmlformats.org/officeDocument/2006/relationships/image" Target="../media/image6.png"/><Relationship Id="rId9" Type="http://schemas.openxmlformats.org/officeDocument/2006/relationships/image" Target="../media/image1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pixabay.com/en/galaxy-deep-space-space-universe-575236/" TargetMode="External"/><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pxhere.com/ja/photo/237"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journalistsresource.org/criminal-justice/criminal-restitution-debt-victim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inmadom-myenglishclass.blogspot.com/2010/01/irregular-verb-crossword.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565439AE-F228-4246-B085-F38EC858B8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52" name="Straight Connector 51">
            <a:extLst>
              <a:ext uri="{FF2B5EF4-FFF2-40B4-BE49-F238E27FC236}">
                <a16:creationId xmlns:a16="http://schemas.microsoft.com/office/drawing/2014/main" id="{4573B8E0-FDDE-4B95-AB66-D791DF774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54" name="Rectangle 53">
            <a:extLst>
              <a:ext uri="{FF2B5EF4-FFF2-40B4-BE49-F238E27FC236}">
                <a16:creationId xmlns:a16="http://schemas.microsoft.com/office/drawing/2014/main" id="{CE422711-9A8E-4645-9A09-11BE4A025B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id="{F48507A6-D0B9-40DB-80CD-B6430A88B4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 name="Title 1">
            <a:extLst>
              <a:ext uri="{FF2B5EF4-FFF2-40B4-BE49-F238E27FC236}">
                <a16:creationId xmlns:a16="http://schemas.microsoft.com/office/drawing/2014/main" id="{71CF3633-D69D-AA04-02FC-EE075E3CEE2A}"/>
              </a:ext>
            </a:extLst>
          </p:cNvPr>
          <p:cNvSpPr>
            <a:spLocks noGrp="1"/>
          </p:cNvSpPr>
          <p:nvPr>
            <p:ph type="title"/>
          </p:nvPr>
        </p:nvSpPr>
        <p:spPr>
          <a:xfrm>
            <a:off x="877923" y="982132"/>
            <a:ext cx="3420801" cy="1416721"/>
          </a:xfrm>
        </p:spPr>
        <p:txBody>
          <a:bodyPr vert="horz" lIns="91440" tIns="45720" rIns="91440" bIns="45720" rtlCol="0" anchor="ctr">
            <a:normAutofit/>
          </a:bodyPr>
          <a:lstStyle/>
          <a:p>
            <a:r>
              <a:rPr lang="en-US" sz="3500"/>
              <a:t>Reveal Parties</a:t>
            </a:r>
          </a:p>
        </p:txBody>
      </p:sp>
      <p:cxnSp>
        <p:nvCxnSpPr>
          <p:cNvPr id="58" name="Straight Connector 57">
            <a:extLst>
              <a:ext uri="{FF2B5EF4-FFF2-40B4-BE49-F238E27FC236}">
                <a16:creationId xmlns:a16="http://schemas.microsoft.com/office/drawing/2014/main" id="{CC27FA74-C409-49AC-BD2B-A3ED70E0D6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563" y="2400639"/>
            <a:ext cx="3017520" cy="0"/>
          </a:xfrm>
          <a:prstGeom prst="line">
            <a:avLst/>
          </a:prstGeom>
        </p:spPr>
        <p:style>
          <a:lnRef idx="2">
            <a:schemeClr val="accent1"/>
          </a:lnRef>
          <a:fillRef idx="0">
            <a:schemeClr val="accent1"/>
          </a:fillRef>
          <a:effectRef idx="1">
            <a:schemeClr val="accent1"/>
          </a:effectRef>
          <a:fontRef idx="minor">
            <a:schemeClr val="tx1"/>
          </a:fontRef>
        </p:style>
      </p:cxnSp>
      <p:pic>
        <p:nvPicPr>
          <p:cNvPr id="22" name="Content Placeholder 21" descr="A black background with white text&#10;&#10;Description automatically generated">
            <a:extLst>
              <a:ext uri="{FF2B5EF4-FFF2-40B4-BE49-F238E27FC236}">
                <a16:creationId xmlns:a16="http://schemas.microsoft.com/office/drawing/2014/main" id="{BD02F61A-4240-1EFD-BC91-351443B1C0FF}"/>
              </a:ext>
            </a:extLst>
          </p:cNvPr>
          <p:cNvPicPr>
            <a:picLocks noGrp="1" noChangeAspect="1"/>
          </p:cNvPicPr>
          <p:nvPr>
            <p:ph sz="half" idx="1"/>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6300" y="3253804"/>
            <a:ext cx="3424238" cy="1925193"/>
          </a:xfrm>
        </p:spPr>
      </p:pic>
      <p:sp>
        <p:nvSpPr>
          <p:cNvPr id="60" name="Rectangle 59">
            <a:extLst>
              <a:ext uri="{FF2B5EF4-FFF2-40B4-BE49-F238E27FC236}">
                <a16:creationId xmlns:a16="http://schemas.microsoft.com/office/drawing/2014/main" id="{9186D272-4201-42CA-89A9-4635FD75D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1614" y="821175"/>
            <a:ext cx="1882763" cy="2494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ouple of cupcakes with pink and blue frosting&#10;&#10;Description automatically generated">
            <a:extLst>
              <a:ext uri="{FF2B5EF4-FFF2-40B4-BE49-F238E27FC236}">
                <a16:creationId xmlns:a16="http://schemas.microsoft.com/office/drawing/2014/main" id="{C7DC1741-6428-AAAE-3C44-90A186993A7A}"/>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3038" r="11482" b="-5"/>
          <a:stretch/>
        </p:blipFill>
        <p:spPr>
          <a:xfrm>
            <a:off x="6641614" y="821175"/>
            <a:ext cx="1882763" cy="2494531"/>
          </a:xfrm>
          <a:prstGeom prst="rect">
            <a:avLst/>
          </a:prstGeom>
        </p:spPr>
      </p:pic>
      <p:pic>
        <p:nvPicPr>
          <p:cNvPr id="9" name="Content Placeholder 8" descr="A living room with a couch and a coffee table&#10;&#10;Description automatically generated">
            <a:extLst>
              <a:ext uri="{FF2B5EF4-FFF2-40B4-BE49-F238E27FC236}">
                <a16:creationId xmlns:a16="http://schemas.microsoft.com/office/drawing/2014/main" id="{0EABA320-C1E6-ECC6-A17B-781BE07CCB6F}"/>
              </a:ext>
            </a:extLst>
          </p:cNvPr>
          <p:cNvPicPr>
            <a:picLocks noGrp="1" noChangeAspect="1"/>
          </p:cNvPicPr>
          <p:nvPr>
            <p:ph sz="half" idx="2"/>
          </p:nvPr>
        </p:nvPicPr>
        <p:blipFill rotWithShape="1">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r="4839" b="3"/>
          <a:stretch/>
        </p:blipFill>
        <p:spPr>
          <a:xfrm>
            <a:off x="4570086" y="3453833"/>
            <a:ext cx="3948060" cy="2478837"/>
          </a:xfrm>
          <a:prstGeom prst="rect">
            <a:avLst/>
          </a:prstGeom>
        </p:spPr>
      </p:pic>
    </p:spTree>
    <p:extLst>
      <p:ext uri="{BB962C8B-B14F-4D97-AF65-F5344CB8AC3E}">
        <p14:creationId xmlns:p14="http://schemas.microsoft.com/office/powerpoint/2010/main" val="1175841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71806-57D4-A719-84D0-D69E6414078D}"/>
              </a:ext>
            </a:extLst>
          </p:cNvPr>
          <p:cNvSpPr>
            <a:spLocks noGrp="1"/>
          </p:cNvSpPr>
          <p:nvPr>
            <p:ph type="title"/>
          </p:nvPr>
        </p:nvSpPr>
        <p:spPr/>
        <p:txBody>
          <a:bodyPr/>
          <a:lstStyle/>
          <a:p>
            <a:r>
              <a:rPr lang="en-US" dirty="0"/>
              <a:t>Herod’s Failed Attempt</a:t>
            </a:r>
          </a:p>
        </p:txBody>
      </p:sp>
      <p:sp>
        <p:nvSpPr>
          <p:cNvPr id="3" name="Content Placeholder 2">
            <a:extLst>
              <a:ext uri="{FF2B5EF4-FFF2-40B4-BE49-F238E27FC236}">
                <a16:creationId xmlns:a16="http://schemas.microsoft.com/office/drawing/2014/main" id="{A4E89BCD-52E1-E276-9DA6-B8B81E1BBD85}"/>
              </a:ext>
            </a:extLst>
          </p:cNvPr>
          <p:cNvSpPr>
            <a:spLocks noGrp="1"/>
          </p:cNvSpPr>
          <p:nvPr>
            <p:ph idx="1"/>
          </p:nvPr>
        </p:nvSpPr>
        <p:spPr/>
        <p:txBody>
          <a:bodyPr/>
          <a:lstStyle/>
          <a:p>
            <a:pPr marL="0" indent="0">
              <a:buNone/>
            </a:pPr>
            <a:r>
              <a:rPr lang="en-US" b="1" i="0" u="none" strike="noStrike" dirty="0">
                <a:solidFill>
                  <a:srgbClr val="000000"/>
                </a:solidFill>
                <a:effectLst/>
                <a:latin typeface="Calibri" panose="020F0502020204030204" pitchFamily="34" charset="0"/>
              </a:rPr>
              <a:t>Matthew 2: 12</a:t>
            </a:r>
          </a:p>
          <a:p>
            <a:r>
              <a:rPr lang="en-US" b="0" i="0" u="none" strike="noStrike" dirty="0">
                <a:solidFill>
                  <a:srgbClr val="000000"/>
                </a:solidFill>
                <a:effectLst/>
                <a:latin typeface="Calibri" panose="020F0502020204030204" pitchFamily="34" charset="0"/>
              </a:rPr>
              <a:t>2:12 And having been warned in a dream not to return to Herod, they left for their own country by another road.</a:t>
            </a:r>
          </a:p>
          <a:p>
            <a:r>
              <a:rPr lang="en-US" dirty="0">
                <a:solidFill>
                  <a:srgbClr val="000000"/>
                </a:solidFill>
                <a:latin typeface="Calibri" panose="020F0502020204030204" pitchFamily="34" charset="0"/>
              </a:rPr>
              <a:t>They were </a:t>
            </a:r>
            <a:r>
              <a:rPr lang="en-US" b="1" i="1" dirty="0">
                <a:solidFill>
                  <a:srgbClr val="000000"/>
                </a:solidFill>
                <a:latin typeface="Calibri" panose="020F0502020204030204" pitchFamily="34" charset="0"/>
              </a:rPr>
              <a:t>WISE</a:t>
            </a:r>
            <a:r>
              <a:rPr lang="en-US" dirty="0">
                <a:solidFill>
                  <a:srgbClr val="000000"/>
                </a:solidFill>
                <a:latin typeface="Calibri" panose="020F0502020204030204" pitchFamily="34" charset="0"/>
              </a:rPr>
              <a:t> men after all</a:t>
            </a:r>
            <a:endParaRPr lang="en-US" dirty="0"/>
          </a:p>
        </p:txBody>
      </p:sp>
    </p:spTree>
    <p:extLst>
      <p:ext uri="{BB962C8B-B14F-4D97-AF65-F5344CB8AC3E}">
        <p14:creationId xmlns:p14="http://schemas.microsoft.com/office/powerpoint/2010/main" val="2681759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1" name="Picture 12">
            <a:extLst>
              <a:ext uri="{FF2B5EF4-FFF2-40B4-BE49-F238E27FC236}">
                <a16:creationId xmlns:a16="http://schemas.microsoft.com/office/drawing/2014/main" id="{6FDF4ADC-C44A-4C41-B974-6F4B3C7223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15" name="Straight Connector 14">
            <a:extLst>
              <a:ext uri="{FF2B5EF4-FFF2-40B4-BE49-F238E27FC236}">
                <a16:creationId xmlns:a16="http://schemas.microsoft.com/office/drawing/2014/main" id="{89CCCE17-8DAC-44EB-9D15-03C32E7D2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23CC1DB7-CD19-47F3-A822-00E42A543C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 name="Title 1">
            <a:extLst>
              <a:ext uri="{FF2B5EF4-FFF2-40B4-BE49-F238E27FC236}">
                <a16:creationId xmlns:a16="http://schemas.microsoft.com/office/drawing/2014/main" id="{C0D38363-B0C2-5703-34BB-01AE45405AEF}"/>
              </a:ext>
            </a:extLst>
          </p:cNvPr>
          <p:cNvSpPr>
            <a:spLocks noGrp="1"/>
          </p:cNvSpPr>
          <p:nvPr>
            <p:ph type="title"/>
          </p:nvPr>
        </p:nvSpPr>
        <p:spPr>
          <a:xfrm>
            <a:off x="5651868" y="982132"/>
            <a:ext cx="2520579" cy="1303867"/>
          </a:xfrm>
        </p:spPr>
        <p:txBody>
          <a:bodyPr vert="horz" lIns="91440" tIns="45720" rIns="91440" bIns="45720" rtlCol="0" anchor="ctr">
            <a:normAutofit/>
          </a:bodyPr>
          <a:lstStyle/>
          <a:p>
            <a:pPr>
              <a:lnSpc>
                <a:spcPct val="90000"/>
              </a:lnSpc>
            </a:pPr>
            <a:r>
              <a:rPr lang="en-US" sz="3700"/>
              <a:t>What Did Jesus Bring?</a:t>
            </a:r>
          </a:p>
        </p:txBody>
      </p:sp>
      <p:sp>
        <p:nvSpPr>
          <p:cNvPr id="19" name="Rectangle 18">
            <a:extLst>
              <a:ext uri="{FF2B5EF4-FFF2-40B4-BE49-F238E27FC236}">
                <a16:creationId xmlns:a16="http://schemas.microsoft.com/office/drawing/2014/main" id="{E6501E79-7616-491F-BFD0-442862FBC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6C8CAE20-A234-F1CA-DE13-110C801C30C2}"/>
              </a:ext>
            </a:extLst>
          </p:cNvPr>
          <p:cNvPicPr>
            <a:picLocks noGrp="1" noChangeAspect="1"/>
          </p:cNvPicPr>
          <p:nvPr>
            <p:ph sz="half" idx="1"/>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9512" y="2018254"/>
            <a:ext cx="3959083" cy="2642687"/>
          </a:xfrm>
          <a:prstGeom prst="rect">
            <a:avLst/>
          </a:prstGeom>
        </p:spPr>
      </p:pic>
      <p:cxnSp>
        <p:nvCxnSpPr>
          <p:cNvPr id="21" name="Straight Connector 20">
            <a:extLst>
              <a:ext uri="{FF2B5EF4-FFF2-40B4-BE49-F238E27FC236}">
                <a16:creationId xmlns:a16="http://schemas.microsoft.com/office/drawing/2014/main" id="{3AD75F65-EDBA-4B97-8A4E-614B489DB2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Content Placeholder 5">
            <a:extLst>
              <a:ext uri="{FF2B5EF4-FFF2-40B4-BE49-F238E27FC236}">
                <a16:creationId xmlns:a16="http://schemas.microsoft.com/office/drawing/2014/main" id="{048D2416-A8EE-7119-7EC7-E48AF790EB93}"/>
              </a:ext>
            </a:extLst>
          </p:cNvPr>
          <p:cNvSpPr>
            <a:spLocks noGrp="1"/>
          </p:cNvSpPr>
          <p:nvPr>
            <p:ph sz="half" idx="2"/>
          </p:nvPr>
        </p:nvSpPr>
        <p:spPr>
          <a:xfrm>
            <a:off x="5651868" y="2556932"/>
            <a:ext cx="2520578" cy="3318936"/>
          </a:xfrm>
        </p:spPr>
        <p:txBody>
          <a:bodyPr vert="horz" lIns="91440" tIns="45720" rIns="91440" bIns="45720" rtlCol="0" anchor="t">
            <a:normAutofit/>
          </a:bodyPr>
          <a:lstStyle/>
          <a:p>
            <a:r>
              <a:rPr lang="en-US" dirty="0"/>
              <a:t>A ministry that included</a:t>
            </a:r>
          </a:p>
          <a:p>
            <a:pPr lvl="1"/>
            <a:r>
              <a:rPr lang="en-US" dirty="0"/>
              <a:t>Feeding people</a:t>
            </a:r>
          </a:p>
          <a:p>
            <a:pPr lvl="1"/>
            <a:r>
              <a:rPr lang="en-US" dirty="0"/>
              <a:t>Healing</a:t>
            </a:r>
          </a:p>
          <a:p>
            <a:pPr lvl="1"/>
            <a:r>
              <a:rPr lang="en-US" dirty="0"/>
              <a:t>Embracing the estranged</a:t>
            </a:r>
          </a:p>
          <a:p>
            <a:pPr lvl="1"/>
            <a:r>
              <a:rPr lang="en-US" dirty="0"/>
              <a:t>Economic Justice</a:t>
            </a:r>
          </a:p>
        </p:txBody>
      </p:sp>
    </p:spTree>
    <p:extLst>
      <p:ext uri="{BB962C8B-B14F-4D97-AF65-F5344CB8AC3E}">
        <p14:creationId xmlns:p14="http://schemas.microsoft.com/office/powerpoint/2010/main" val="457869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97417-131B-F89E-A75C-F59B2DB32722}"/>
              </a:ext>
            </a:extLst>
          </p:cNvPr>
          <p:cNvSpPr>
            <a:spLocks noGrp="1"/>
          </p:cNvSpPr>
          <p:nvPr>
            <p:ph type="title"/>
          </p:nvPr>
        </p:nvSpPr>
        <p:spPr/>
        <p:txBody>
          <a:bodyPr/>
          <a:lstStyle/>
          <a:p>
            <a:r>
              <a:rPr lang="en-US" dirty="0"/>
              <a:t>Jesus of Justice</a:t>
            </a:r>
          </a:p>
        </p:txBody>
      </p:sp>
      <p:sp>
        <p:nvSpPr>
          <p:cNvPr id="3" name="Content Placeholder 2">
            <a:extLst>
              <a:ext uri="{FF2B5EF4-FFF2-40B4-BE49-F238E27FC236}">
                <a16:creationId xmlns:a16="http://schemas.microsoft.com/office/drawing/2014/main" id="{6D9AEA0E-304D-13CA-9BF0-E31760ECB604}"/>
              </a:ext>
            </a:extLst>
          </p:cNvPr>
          <p:cNvSpPr>
            <a:spLocks noGrp="1"/>
          </p:cNvSpPr>
          <p:nvPr>
            <p:ph idx="1"/>
          </p:nvPr>
        </p:nvSpPr>
        <p:spPr/>
        <p:txBody>
          <a:bodyPr>
            <a:normAutofit fontScale="70000" lnSpcReduction="20000"/>
          </a:bodyPr>
          <a:lstStyle/>
          <a:p>
            <a:pPr marL="0" indent="0">
              <a:buNone/>
            </a:pPr>
            <a:r>
              <a:rPr lang="en-US" b="1" i="0" u="sng" dirty="0">
                <a:solidFill>
                  <a:srgbClr val="000000"/>
                </a:solidFill>
                <a:effectLst/>
                <a:latin typeface="Calibri" panose="020F0502020204030204" pitchFamily="34" charset="0"/>
              </a:rPr>
              <a:t>Psalm 72:1-7, 10-14</a:t>
            </a:r>
          </a:p>
          <a:p>
            <a:br>
              <a:rPr lang="en-US" dirty="0"/>
            </a:br>
            <a:r>
              <a:rPr lang="en-US" b="0" i="0" u="none" strike="noStrike" dirty="0">
                <a:solidFill>
                  <a:srgbClr val="000000"/>
                </a:solidFill>
                <a:effectLst/>
                <a:latin typeface="Calibri" panose="020F0502020204030204" pitchFamily="34" charset="0"/>
              </a:rPr>
              <a:t>72:1 Give the king your justice, O God, and your righteousness to a king's son.</a:t>
            </a:r>
            <a:br>
              <a:rPr lang="en-US" dirty="0"/>
            </a:br>
            <a:br>
              <a:rPr lang="en-US" dirty="0"/>
            </a:br>
            <a:r>
              <a:rPr lang="en-US" b="0" i="0" u="none" strike="noStrike" dirty="0">
                <a:solidFill>
                  <a:srgbClr val="000000"/>
                </a:solidFill>
                <a:effectLst/>
                <a:latin typeface="Calibri" panose="020F0502020204030204" pitchFamily="34" charset="0"/>
              </a:rPr>
              <a:t>72:2 May he judge your people with righteousness, and your poor with justice.</a:t>
            </a:r>
            <a:br>
              <a:rPr lang="en-US" dirty="0"/>
            </a:br>
            <a:br>
              <a:rPr lang="en-US" dirty="0"/>
            </a:br>
            <a:r>
              <a:rPr lang="en-US" b="0" i="0" u="none" strike="noStrike" dirty="0">
                <a:solidFill>
                  <a:srgbClr val="000000"/>
                </a:solidFill>
                <a:effectLst/>
                <a:latin typeface="Calibri" panose="020F0502020204030204" pitchFamily="34" charset="0"/>
              </a:rPr>
              <a:t>72:3 May the mountains yield prosperity for the people, and the hills, in righteousness.</a:t>
            </a:r>
            <a:br>
              <a:rPr lang="en-US" dirty="0"/>
            </a:br>
            <a:br>
              <a:rPr lang="en-US" dirty="0"/>
            </a:br>
            <a:r>
              <a:rPr lang="en-US" b="0" i="0" u="none" strike="noStrike" dirty="0">
                <a:solidFill>
                  <a:srgbClr val="000000"/>
                </a:solidFill>
                <a:effectLst/>
                <a:latin typeface="Calibri" panose="020F0502020204030204" pitchFamily="34" charset="0"/>
              </a:rPr>
              <a:t>72:4 May he defend the cause of the poor of the people, give deliverance to the needy, and crush the oppressor.</a:t>
            </a:r>
            <a:br>
              <a:rPr lang="en-US" dirty="0"/>
            </a:br>
            <a:endParaRPr lang="en-US" dirty="0"/>
          </a:p>
        </p:txBody>
      </p:sp>
    </p:spTree>
    <p:extLst>
      <p:ext uri="{BB962C8B-B14F-4D97-AF65-F5344CB8AC3E}">
        <p14:creationId xmlns:p14="http://schemas.microsoft.com/office/powerpoint/2010/main" val="2989259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ED9FE-AC61-6FF3-2727-9B299768FF8C}"/>
              </a:ext>
            </a:extLst>
          </p:cNvPr>
          <p:cNvSpPr>
            <a:spLocks noGrp="1"/>
          </p:cNvSpPr>
          <p:nvPr>
            <p:ph type="title"/>
          </p:nvPr>
        </p:nvSpPr>
        <p:spPr/>
        <p:txBody>
          <a:bodyPr/>
          <a:lstStyle/>
          <a:p>
            <a:r>
              <a:rPr lang="en-US" dirty="0"/>
              <a:t>Jesus of Justice</a:t>
            </a:r>
          </a:p>
        </p:txBody>
      </p:sp>
      <p:sp>
        <p:nvSpPr>
          <p:cNvPr id="3" name="Content Placeholder 2">
            <a:extLst>
              <a:ext uri="{FF2B5EF4-FFF2-40B4-BE49-F238E27FC236}">
                <a16:creationId xmlns:a16="http://schemas.microsoft.com/office/drawing/2014/main" id="{9AC8E999-5325-7D24-CC6B-968D0EC60EE7}"/>
              </a:ext>
            </a:extLst>
          </p:cNvPr>
          <p:cNvSpPr>
            <a:spLocks noGrp="1"/>
          </p:cNvSpPr>
          <p:nvPr>
            <p:ph idx="1"/>
          </p:nvPr>
        </p:nvSpPr>
        <p:spPr/>
        <p:txBody>
          <a:bodyPr>
            <a:normAutofit fontScale="70000" lnSpcReduction="20000"/>
          </a:bodyPr>
          <a:lstStyle/>
          <a:p>
            <a:pPr marL="0" indent="0">
              <a:buNone/>
            </a:pPr>
            <a:endParaRPr lang="en-US" b="0" i="0" u="none" strike="noStrike" dirty="0">
              <a:solidFill>
                <a:srgbClr val="000000"/>
              </a:solidFill>
              <a:effectLst/>
              <a:latin typeface="Calibri" panose="020F0502020204030204" pitchFamily="34" charset="0"/>
            </a:endParaRPr>
          </a:p>
          <a:p>
            <a:r>
              <a:rPr lang="en-US" b="0" i="0" u="none" strike="noStrike" dirty="0">
                <a:solidFill>
                  <a:srgbClr val="000000"/>
                </a:solidFill>
                <a:effectLst/>
                <a:latin typeface="Calibri" panose="020F0502020204030204" pitchFamily="34" charset="0"/>
              </a:rPr>
              <a:t>72:10 May the kings of Tarshish and of the isles render him tribute, may the kings of Sheba and </a:t>
            </a:r>
            <a:r>
              <a:rPr lang="en-US" b="0" i="0" u="none" strike="noStrike" dirty="0" err="1">
                <a:solidFill>
                  <a:srgbClr val="000000"/>
                </a:solidFill>
                <a:effectLst/>
                <a:latin typeface="Calibri" panose="020F0502020204030204" pitchFamily="34" charset="0"/>
              </a:rPr>
              <a:t>Seba</a:t>
            </a:r>
            <a:r>
              <a:rPr lang="en-US" b="0" i="0" u="none" strike="noStrike" dirty="0">
                <a:solidFill>
                  <a:srgbClr val="000000"/>
                </a:solidFill>
                <a:effectLst/>
                <a:latin typeface="Calibri" panose="020F0502020204030204" pitchFamily="34" charset="0"/>
              </a:rPr>
              <a:t> bring gifts.</a:t>
            </a:r>
            <a:br>
              <a:rPr lang="en-US" dirty="0"/>
            </a:br>
            <a:br>
              <a:rPr lang="en-US" dirty="0"/>
            </a:br>
            <a:r>
              <a:rPr lang="en-US" b="0" i="0" u="none" strike="noStrike" dirty="0">
                <a:solidFill>
                  <a:srgbClr val="000000"/>
                </a:solidFill>
                <a:effectLst/>
                <a:latin typeface="Calibri" panose="020F0502020204030204" pitchFamily="34" charset="0"/>
              </a:rPr>
              <a:t>72:11 May all kings fall down before him, all nations give him service.</a:t>
            </a:r>
            <a:br>
              <a:rPr lang="en-US" dirty="0"/>
            </a:br>
            <a:br>
              <a:rPr lang="en-US" dirty="0"/>
            </a:br>
            <a:r>
              <a:rPr lang="en-US" b="0" i="0" u="none" strike="noStrike" dirty="0">
                <a:solidFill>
                  <a:srgbClr val="000000"/>
                </a:solidFill>
                <a:effectLst/>
                <a:latin typeface="Calibri" panose="020F0502020204030204" pitchFamily="34" charset="0"/>
              </a:rPr>
              <a:t>72:12 For he delivers the needy when they call, the poor and those who have no helper.</a:t>
            </a:r>
            <a:br>
              <a:rPr lang="en-US" dirty="0"/>
            </a:br>
            <a:br>
              <a:rPr lang="en-US" dirty="0"/>
            </a:br>
            <a:r>
              <a:rPr lang="en-US" b="0" i="0" u="none" strike="noStrike" dirty="0">
                <a:solidFill>
                  <a:srgbClr val="000000"/>
                </a:solidFill>
                <a:effectLst/>
                <a:latin typeface="Calibri" panose="020F0502020204030204" pitchFamily="34" charset="0"/>
              </a:rPr>
              <a:t>72:13 He has pity on the weak and the needy, and saves the lives of the needy.</a:t>
            </a:r>
            <a:br>
              <a:rPr lang="en-US" dirty="0"/>
            </a:br>
            <a:br>
              <a:rPr lang="en-US" dirty="0"/>
            </a:br>
            <a:r>
              <a:rPr lang="en-US" b="0" i="0" u="none" strike="noStrike" dirty="0">
                <a:solidFill>
                  <a:srgbClr val="000000"/>
                </a:solidFill>
                <a:effectLst/>
                <a:latin typeface="Calibri" panose="020F0502020204030204" pitchFamily="34" charset="0"/>
              </a:rPr>
              <a:t>72:14 From oppression and violence he redeems their life; and precious is their blood in his sight.</a:t>
            </a:r>
            <a:br>
              <a:rPr lang="en-US" dirty="0"/>
            </a:br>
            <a:endParaRPr lang="en-US" dirty="0"/>
          </a:p>
        </p:txBody>
      </p:sp>
    </p:spTree>
    <p:extLst>
      <p:ext uri="{BB962C8B-B14F-4D97-AF65-F5344CB8AC3E}">
        <p14:creationId xmlns:p14="http://schemas.microsoft.com/office/powerpoint/2010/main" val="1059993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0AD8-B647-CEBE-2C48-F1B7EBC68E38}"/>
              </a:ext>
            </a:extLst>
          </p:cNvPr>
          <p:cNvSpPr>
            <a:spLocks noGrp="1"/>
          </p:cNvSpPr>
          <p:nvPr>
            <p:ph type="title"/>
          </p:nvPr>
        </p:nvSpPr>
        <p:spPr/>
        <p:txBody>
          <a:bodyPr/>
          <a:lstStyle/>
          <a:p>
            <a:r>
              <a:rPr lang="en-US" dirty="0"/>
              <a:t>Salvation for All</a:t>
            </a:r>
          </a:p>
        </p:txBody>
      </p:sp>
      <p:sp>
        <p:nvSpPr>
          <p:cNvPr id="3" name="Content Placeholder 2">
            <a:extLst>
              <a:ext uri="{FF2B5EF4-FFF2-40B4-BE49-F238E27FC236}">
                <a16:creationId xmlns:a16="http://schemas.microsoft.com/office/drawing/2014/main" id="{B86C4579-1806-FFF4-0AAC-F21B114E7345}"/>
              </a:ext>
            </a:extLst>
          </p:cNvPr>
          <p:cNvSpPr>
            <a:spLocks noGrp="1"/>
          </p:cNvSpPr>
          <p:nvPr>
            <p:ph idx="1"/>
          </p:nvPr>
        </p:nvSpPr>
        <p:spPr/>
        <p:txBody>
          <a:bodyPr>
            <a:normAutofit lnSpcReduction="10000"/>
          </a:bodyPr>
          <a:lstStyle/>
          <a:p>
            <a:pPr marL="0" indent="0">
              <a:buNone/>
            </a:pPr>
            <a:r>
              <a:rPr lang="en-US" b="1" dirty="0">
                <a:solidFill>
                  <a:srgbClr val="000000"/>
                </a:solidFill>
                <a:latin typeface="Calibri" panose="020F0502020204030204" pitchFamily="34" charset="0"/>
              </a:rPr>
              <a:t>E</a:t>
            </a:r>
            <a:r>
              <a:rPr lang="en-US" b="1" i="0" u="none" strike="noStrike" dirty="0">
                <a:solidFill>
                  <a:srgbClr val="000000"/>
                </a:solidFill>
                <a:effectLst/>
                <a:latin typeface="Calibri" panose="020F0502020204030204" pitchFamily="34" charset="0"/>
              </a:rPr>
              <a:t>phesians 3: 5-6</a:t>
            </a:r>
          </a:p>
          <a:p>
            <a:r>
              <a:rPr lang="en-US" b="0" i="0" u="none" strike="noStrike" dirty="0">
                <a:solidFill>
                  <a:srgbClr val="000000"/>
                </a:solidFill>
                <a:effectLst/>
                <a:latin typeface="Calibri" panose="020F0502020204030204" pitchFamily="34" charset="0"/>
              </a:rPr>
              <a:t>3:5 In former generations this mystery was not made known to humankind, as it has now been revealed to his holy apostles and prophets by the Spirit: </a:t>
            </a:r>
            <a:br>
              <a:rPr lang="en-US" dirty="0"/>
            </a:br>
            <a:br>
              <a:rPr lang="en-US" dirty="0"/>
            </a:br>
            <a:r>
              <a:rPr lang="en-US" b="0" i="0" u="none" strike="noStrike" dirty="0">
                <a:solidFill>
                  <a:srgbClr val="000000"/>
                </a:solidFill>
                <a:effectLst/>
                <a:latin typeface="Calibri" panose="020F0502020204030204" pitchFamily="34" charset="0"/>
              </a:rPr>
              <a:t>3:6 that is, the Gentiles have become </a:t>
            </a:r>
            <a:r>
              <a:rPr lang="en-US" b="1" i="0" u="none" strike="noStrike" dirty="0">
                <a:solidFill>
                  <a:srgbClr val="000000"/>
                </a:solidFill>
                <a:effectLst/>
                <a:latin typeface="Calibri" panose="020F0502020204030204" pitchFamily="34" charset="0"/>
              </a:rPr>
              <a:t>fellow heirs, members of the same body, and sharers in the promise</a:t>
            </a:r>
            <a:r>
              <a:rPr lang="en-US" b="0" i="0" u="none" strike="noStrike" dirty="0">
                <a:solidFill>
                  <a:srgbClr val="000000"/>
                </a:solidFill>
                <a:effectLst/>
                <a:latin typeface="Calibri" panose="020F0502020204030204" pitchFamily="34" charset="0"/>
              </a:rPr>
              <a:t> in Christ Jesus through the gospel. </a:t>
            </a:r>
            <a:endParaRPr lang="en-US" dirty="0"/>
          </a:p>
        </p:txBody>
      </p:sp>
    </p:spTree>
    <p:extLst>
      <p:ext uri="{BB962C8B-B14F-4D97-AF65-F5344CB8AC3E}">
        <p14:creationId xmlns:p14="http://schemas.microsoft.com/office/powerpoint/2010/main" val="2186195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0AD8-B647-CEBE-2C48-F1B7EBC68E38}"/>
              </a:ext>
            </a:extLst>
          </p:cNvPr>
          <p:cNvSpPr>
            <a:spLocks noGrp="1"/>
          </p:cNvSpPr>
          <p:nvPr>
            <p:ph type="title"/>
          </p:nvPr>
        </p:nvSpPr>
        <p:spPr/>
        <p:txBody>
          <a:bodyPr/>
          <a:lstStyle/>
          <a:p>
            <a:r>
              <a:rPr lang="en-US" dirty="0"/>
              <a:t>Sharers in What Exactly?</a:t>
            </a:r>
          </a:p>
        </p:txBody>
      </p:sp>
      <p:pic>
        <p:nvPicPr>
          <p:cNvPr id="5" name="Content Placeholder 4" descr="A colorful nebula in space&#10;&#10;Description automatically generated">
            <a:extLst>
              <a:ext uri="{FF2B5EF4-FFF2-40B4-BE49-F238E27FC236}">
                <a16:creationId xmlns:a16="http://schemas.microsoft.com/office/drawing/2014/main" id="{70930FED-22FF-2EBE-9DBF-0BF599AD5ACC}"/>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06286" y="2347232"/>
            <a:ext cx="6669314" cy="3751489"/>
          </a:xfrm>
        </p:spPr>
      </p:pic>
    </p:spTree>
    <p:extLst>
      <p:ext uri="{BB962C8B-B14F-4D97-AF65-F5344CB8AC3E}">
        <p14:creationId xmlns:p14="http://schemas.microsoft.com/office/powerpoint/2010/main" val="3625468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CA64C-4F8C-C1F1-E648-406473933E35}"/>
              </a:ext>
            </a:extLst>
          </p:cNvPr>
          <p:cNvSpPr>
            <a:spLocks noGrp="1"/>
          </p:cNvSpPr>
          <p:nvPr>
            <p:ph type="title"/>
          </p:nvPr>
        </p:nvSpPr>
        <p:spPr/>
        <p:txBody>
          <a:bodyPr/>
          <a:lstStyle/>
          <a:p>
            <a:r>
              <a:rPr lang="en-US" dirty="0"/>
              <a:t>Imagine your 2024</a:t>
            </a:r>
          </a:p>
        </p:txBody>
      </p:sp>
      <p:sp>
        <p:nvSpPr>
          <p:cNvPr id="3" name="Content Placeholder 2">
            <a:extLst>
              <a:ext uri="{FF2B5EF4-FFF2-40B4-BE49-F238E27FC236}">
                <a16:creationId xmlns:a16="http://schemas.microsoft.com/office/drawing/2014/main" id="{38B3F04D-614F-14CD-3190-42F4C18B487D}"/>
              </a:ext>
            </a:extLst>
          </p:cNvPr>
          <p:cNvSpPr>
            <a:spLocks noGrp="1"/>
          </p:cNvSpPr>
          <p:nvPr>
            <p:ph idx="1"/>
          </p:nvPr>
        </p:nvSpPr>
        <p:spPr/>
        <p:txBody>
          <a:bodyPr>
            <a:normAutofit/>
          </a:bodyPr>
          <a:lstStyle/>
          <a:p>
            <a:r>
              <a:rPr lang="en-US" dirty="0"/>
              <a:t>So here we are in 2024</a:t>
            </a:r>
          </a:p>
          <a:p>
            <a:r>
              <a:rPr lang="en-US" dirty="0"/>
              <a:t>In what ways can you help usher in God’s kingdom and bring Jesus-like justice?</a:t>
            </a:r>
          </a:p>
          <a:p>
            <a:r>
              <a:rPr lang="en-US" dirty="0"/>
              <a:t>A helpful tool</a:t>
            </a:r>
          </a:p>
          <a:p>
            <a:endParaRPr lang="en-US" dirty="0"/>
          </a:p>
        </p:txBody>
      </p:sp>
    </p:spTree>
    <p:extLst>
      <p:ext uri="{BB962C8B-B14F-4D97-AF65-F5344CB8AC3E}">
        <p14:creationId xmlns:p14="http://schemas.microsoft.com/office/powerpoint/2010/main" val="603674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38181A50-C8BE-4392-983D-C06579080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Your Life in Weeks — Wait But Why">
            <a:extLst>
              <a:ext uri="{FF2B5EF4-FFF2-40B4-BE49-F238E27FC236}">
                <a16:creationId xmlns:a16="http://schemas.microsoft.com/office/drawing/2014/main" id="{F8D5AECE-B747-A11B-23C0-E81C430B56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09487" y="146747"/>
            <a:ext cx="5791200" cy="64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4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565439AE-F228-4246-B085-F38EC858B8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45" name="Straight Connector 44">
            <a:extLst>
              <a:ext uri="{FF2B5EF4-FFF2-40B4-BE49-F238E27FC236}">
                <a16:creationId xmlns:a16="http://schemas.microsoft.com/office/drawing/2014/main" id="{4573B8E0-FDDE-4B95-AB66-D791DF774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47" name="Rectangle 46">
            <a:extLst>
              <a:ext uri="{FF2B5EF4-FFF2-40B4-BE49-F238E27FC236}">
                <a16:creationId xmlns:a16="http://schemas.microsoft.com/office/drawing/2014/main" id="{CE422711-9A8E-4645-9A09-11BE4A025B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F48507A6-D0B9-40DB-80CD-B6430A88B4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 name="Title 1">
            <a:extLst>
              <a:ext uri="{FF2B5EF4-FFF2-40B4-BE49-F238E27FC236}">
                <a16:creationId xmlns:a16="http://schemas.microsoft.com/office/drawing/2014/main" id="{731E2A5A-921E-160D-D9BE-81B2BF7A593C}"/>
              </a:ext>
            </a:extLst>
          </p:cNvPr>
          <p:cNvSpPr>
            <a:spLocks noGrp="1"/>
          </p:cNvSpPr>
          <p:nvPr>
            <p:ph type="title"/>
          </p:nvPr>
        </p:nvSpPr>
        <p:spPr>
          <a:xfrm>
            <a:off x="877923" y="982132"/>
            <a:ext cx="3420801" cy="1416721"/>
          </a:xfrm>
        </p:spPr>
        <p:txBody>
          <a:bodyPr vert="horz" lIns="91440" tIns="45720" rIns="91440" bIns="45720" rtlCol="0" anchor="ctr">
            <a:normAutofit/>
          </a:bodyPr>
          <a:lstStyle/>
          <a:p>
            <a:r>
              <a:rPr lang="en-US" sz="3500" dirty="0"/>
              <a:t>The Great Reveal</a:t>
            </a:r>
          </a:p>
        </p:txBody>
      </p:sp>
      <p:cxnSp>
        <p:nvCxnSpPr>
          <p:cNvPr id="51" name="Straight Connector 50">
            <a:extLst>
              <a:ext uri="{FF2B5EF4-FFF2-40B4-BE49-F238E27FC236}">
                <a16:creationId xmlns:a16="http://schemas.microsoft.com/office/drawing/2014/main" id="{CC27FA74-C409-49AC-BD2B-A3ED70E0D6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563" y="2400639"/>
            <a:ext cx="3017520" cy="0"/>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Content Placeholder 17" descr="A fireplace in a room with stairs&#10;&#10;Description automatically generated">
            <a:extLst>
              <a:ext uri="{FF2B5EF4-FFF2-40B4-BE49-F238E27FC236}">
                <a16:creationId xmlns:a16="http://schemas.microsoft.com/office/drawing/2014/main" id="{16E6EEBE-2C60-8ED9-B0B3-9C21028BE779}"/>
              </a:ext>
            </a:extLst>
          </p:cNvPr>
          <p:cNvPicPr>
            <a:picLocks noGrp="1" noChangeAspect="1"/>
          </p:cNvPicPr>
          <p:nvPr>
            <p:ph sz="half" idx="2"/>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55979" y="2557463"/>
            <a:ext cx="2864880" cy="3317875"/>
          </a:xfrm>
        </p:spPr>
      </p:pic>
      <p:pic>
        <p:nvPicPr>
          <p:cNvPr id="8" name="Content Placeholder 7" descr="A room with white furniture and a wood floor&#10;&#10;Description automatically generated">
            <a:extLst>
              <a:ext uri="{FF2B5EF4-FFF2-40B4-BE49-F238E27FC236}">
                <a16:creationId xmlns:a16="http://schemas.microsoft.com/office/drawing/2014/main" id="{7AC3B0E8-2E8D-3FAD-E60C-BFBC687C0AEA}"/>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4374" r="33961" b="1"/>
          <a:stretch/>
        </p:blipFill>
        <p:spPr>
          <a:xfrm>
            <a:off x="4570085" y="821175"/>
            <a:ext cx="1938040" cy="2494531"/>
          </a:xfrm>
          <a:prstGeom prst="rect">
            <a:avLst/>
          </a:prstGeom>
        </p:spPr>
      </p:pic>
      <p:sp>
        <p:nvSpPr>
          <p:cNvPr id="53" name="Rectangle 52">
            <a:extLst>
              <a:ext uri="{FF2B5EF4-FFF2-40B4-BE49-F238E27FC236}">
                <a16:creationId xmlns:a16="http://schemas.microsoft.com/office/drawing/2014/main" id="{9186D272-4201-42CA-89A9-4635FD75D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1614" y="821175"/>
            <a:ext cx="1882763" cy="2494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descr="A desk with a computer in front of shelves&#10;&#10;Description automatically generated">
            <a:extLst>
              <a:ext uri="{FF2B5EF4-FFF2-40B4-BE49-F238E27FC236}">
                <a16:creationId xmlns:a16="http://schemas.microsoft.com/office/drawing/2014/main" id="{4F52FA2C-24E4-2759-4ABE-FCFAADD78391}"/>
              </a:ext>
            </a:extLst>
          </p:cNvPr>
          <p:cNvPicPr>
            <a:picLocks noChangeAspect="1"/>
          </p:cNvPicPr>
          <p:nvPr/>
        </p:nvPicPr>
        <p:blipFill rotWithShape="1">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t="7661" r="6" b="3906"/>
          <a:stretch/>
        </p:blipFill>
        <p:spPr>
          <a:xfrm>
            <a:off x="6641614" y="821175"/>
            <a:ext cx="1882763" cy="2494531"/>
          </a:xfrm>
          <a:prstGeom prst="rect">
            <a:avLst/>
          </a:prstGeom>
        </p:spPr>
      </p:pic>
      <p:pic>
        <p:nvPicPr>
          <p:cNvPr id="6" name="Content Placeholder 5" descr="A waterfall surrounded by rocks&#10;&#10;Description automatically generated">
            <a:extLst>
              <a:ext uri="{FF2B5EF4-FFF2-40B4-BE49-F238E27FC236}">
                <a16:creationId xmlns:a16="http://schemas.microsoft.com/office/drawing/2014/main" id="{338E1714-A3FF-A3BD-058C-47B7E9A7F672}"/>
              </a:ext>
            </a:extLst>
          </p:cNvPr>
          <p:cNvPicPr>
            <a:picLocks noGrp="1" noChangeAspect="1"/>
          </p:cNvPicPr>
          <p:nvPr>
            <p:ph sz="half" idx="1"/>
          </p:nvPr>
        </p:nvPicPr>
        <p:blipFill rotWithShape="1">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l="1227" r="9182"/>
          <a:stretch/>
        </p:blipFill>
        <p:spPr>
          <a:xfrm>
            <a:off x="4570086" y="3453833"/>
            <a:ext cx="3948060" cy="2478837"/>
          </a:xfrm>
          <a:prstGeom prst="rect">
            <a:avLst/>
          </a:prstGeom>
        </p:spPr>
      </p:pic>
    </p:spTree>
    <p:extLst>
      <p:ext uri="{BB962C8B-B14F-4D97-AF65-F5344CB8AC3E}">
        <p14:creationId xmlns:p14="http://schemas.microsoft.com/office/powerpoint/2010/main" val="2052745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5BE4E-03B7-4B40-F8A1-F55D634401DA}"/>
              </a:ext>
            </a:extLst>
          </p:cNvPr>
          <p:cNvSpPr>
            <a:spLocks noGrp="1"/>
          </p:cNvSpPr>
          <p:nvPr>
            <p:ph type="ctrTitle"/>
          </p:nvPr>
        </p:nvSpPr>
        <p:spPr/>
        <p:txBody>
          <a:bodyPr/>
          <a:lstStyle/>
          <a:p>
            <a:r>
              <a:rPr lang="en-US" dirty="0"/>
              <a:t>The Great Reveal</a:t>
            </a:r>
          </a:p>
        </p:txBody>
      </p:sp>
      <p:sp>
        <p:nvSpPr>
          <p:cNvPr id="3" name="Subtitle 2">
            <a:extLst>
              <a:ext uri="{FF2B5EF4-FFF2-40B4-BE49-F238E27FC236}">
                <a16:creationId xmlns:a16="http://schemas.microsoft.com/office/drawing/2014/main" id="{EBB2ADF1-38DA-7C12-6C8C-2C4C82E8C2D8}"/>
              </a:ext>
            </a:extLst>
          </p:cNvPr>
          <p:cNvSpPr>
            <a:spLocks noGrp="1"/>
          </p:cNvSpPr>
          <p:nvPr>
            <p:ph type="subTitle" idx="1"/>
          </p:nvPr>
        </p:nvSpPr>
        <p:spPr/>
        <p:txBody>
          <a:bodyPr/>
          <a:lstStyle/>
          <a:p>
            <a:r>
              <a:rPr lang="en-US" dirty="0"/>
              <a:t>And Everything That Comes With It</a:t>
            </a:r>
          </a:p>
        </p:txBody>
      </p:sp>
    </p:spTree>
    <p:extLst>
      <p:ext uri="{BB962C8B-B14F-4D97-AF65-F5344CB8AC3E}">
        <p14:creationId xmlns:p14="http://schemas.microsoft.com/office/powerpoint/2010/main" val="1052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C6396-073A-2E07-96A8-5BC77CB89EC4}"/>
              </a:ext>
            </a:extLst>
          </p:cNvPr>
          <p:cNvSpPr>
            <a:spLocks noGrp="1"/>
          </p:cNvSpPr>
          <p:nvPr>
            <p:ph type="title"/>
          </p:nvPr>
        </p:nvSpPr>
        <p:spPr/>
        <p:txBody>
          <a:bodyPr/>
          <a:lstStyle/>
          <a:p>
            <a:r>
              <a:rPr lang="en-US" dirty="0"/>
              <a:t>Epiphany Sunday</a:t>
            </a:r>
          </a:p>
        </p:txBody>
      </p:sp>
      <p:sp>
        <p:nvSpPr>
          <p:cNvPr id="3" name="Content Placeholder 2">
            <a:extLst>
              <a:ext uri="{FF2B5EF4-FFF2-40B4-BE49-F238E27FC236}">
                <a16:creationId xmlns:a16="http://schemas.microsoft.com/office/drawing/2014/main" id="{4F1F93C2-66B9-B2CD-50C8-EF16E513819F}"/>
              </a:ext>
            </a:extLst>
          </p:cNvPr>
          <p:cNvSpPr>
            <a:spLocks noGrp="1"/>
          </p:cNvSpPr>
          <p:nvPr>
            <p:ph idx="1"/>
          </p:nvPr>
        </p:nvSpPr>
        <p:spPr/>
        <p:txBody>
          <a:bodyPr>
            <a:normAutofit/>
          </a:bodyPr>
          <a:lstStyle/>
          <a:p>
            <a:r>
              <a:rPr lang="en-US" dirty="0"/>
              <a:t>A celebration acknowledging the beginning of God’s plan to bring forth a Messiah for all people</a:t>
            </a:r>
          </a:p>
          <a:p>
            <a:pPr marL="0" indent="0">
              <a:buNone/>
            </a:pPr>
            <a:r>
              <a:rPr lang="en-US" b="1" dirty="0"/>
              <a:t>I Peter 1: 20-21 on Jesus</a:t>
            </a:r>
          </a:p>
          <a:p>
            <a:r>
              <a:rPr lang="en-US" b="1" i="0" u="none" strike="noStrike" baseline="30000" dirty="0">
                <a:solidFill>
                  <a:srgbClr val="000000"/>
                </a:solidFill>
                <a:effectLst/>
                <a:latin typeface="+mj-lt"/>
              </a:rPr>
              <a:t>20 </a:t>
            </a:r>
            <a:r>
              <a:rPr lang="en-US" b="0" i="0" u="none" strike="noStrike" dirty="0">
                <a:solidFill>
                  <a:srgbClr val="000000"/>
                </a:solidFill>
                <a:effectLst/>
                <a:latin typeface="+mj-lt"/>
              </a:rPr>
              <a:t>He was chosen before the creation of the world, but was revealed in these last times for your sake. </a:t>
            </a:r>
            <a:r>
              <a:rPr lang="en-US" b="1" i="0" u="none" strike="noStrike" baseline="30000" dirty="0">
                <a:solidFill>
                  <a:srgbClr val="000000"/>
                </a:solidFill>
                <a:effectLst/>
                <a:latin typeface="+mj-lt"/>
              </a:rPr>
              <a:t>21 </a:t>
            </a:r>
            <a:r>
              <a:rPr lang="en-US" b="0" i="0" u="none" strike="noStrike" dirty="0">
                <a:solidFill>
                  <a:srgbClr val="000000"/>
                </a:solidFill>
                <a:effectLst/>
                <a:latin typeface="+mj-lt"/>
              </a:rPr>
              <a:t>Through him you believe in God, who raised him from the dead and glorified him, and so your faith and hope are in God.</a:t>
            </a:r>
            <a:endParaRPr lang="en-US" dirty="0">
              <a:latin typeface="+mj-lt"/>
            </a:endParaRPr>
          </a:p>
        </p:txBody>
      </p:sp>
    </p:spTree>
    <p:extLst>
      <p:ext uri="{BB962C8B-B14F-4D97-AF65-F5344CB8AC3E}">
        <p14:creationId xmlns:p14="http://schemas.microsoft.com/office/powerpoint/2010/main" val="62412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11" name="Picture 10">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16" name="Straight Connector 15">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olorful stars and nebula in space&#10;&#10;Description automatically generated with medium confidence">
            <a:extLst>
              <a:ext uri="{FF2B5EF4-FFF2-40B4-BE49-F238E27FC236}">
                <a16:creationId xmlns:a16="http://schemas.microsoft.com/office/drawing/2014/main" id="{F600E494-2768-5D28-0C17-F65224D90D05}"/>
              </a:ext>
            </a:extLst>
          </p:cNvPr>
          <p:cNvPicPr>
            <a:picLocks noGrp="1" noChangeAspect="1"/>
          </p:cNvPicPr>
          <p:nvPr>
            <p:ph sz="half" idx="2"/>
          </p:nvPr>
        </p:nvPicPr>
        <p:blipFill rotWithShape="1">
          <a:blip r:embed="rId5">
            <a:alphaModFix amt="35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C0D38363-B0C2-5703-34BB-01AE45405AEF}"/>
              </a:ext>
            </a:extLst>
          </p:cNvPr>
          <p:cNvSpPr>
            <a:spLocks noGrp="1"/>
          </p:cNvSpPr>
          <p:nvPr>
            <p:ph type="title"/>
          </p:nvPr>
        </p:nvSpPr>
        <p:spPr>
          <a:xfrm>
            <a:off x="971551" y="982132"/>
            <a:ext cx="7200897" cy="1303867"/>
          </a:xfrm>
        </p:spPr>
        <p:txBody>
          <a:bodyPr vert="horz" lIns="91440" tIns="45720" rIns="91440" bIns="45720" rtlCol="0" anchor="ctr">
            <a:normAutofit/>
          </a:bodyPr>
          <a:lstStyle/>
          <a:p>
            <a:r>
              <a:rPr lang="en-US" sz="4400">
                <a:solidFill>
                  <a:srgbClr val="FFFFFF"/>
                </a:solidFill>
              </a:rPr>
              <a:t>The Beginning to Middle</a:t>
            </a:r>
          </a:p>
        </p:txBody>
      </p:sp>
      <p:cxnSp>
        <p:nvCxnSpPr>
          <p:cNvPr id="20" name="Straight Connector 19">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00" y="2421466"/>
            <a:ext cx="6858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9F5FE65F-6156-AE71-F14B-393B9EC5F3D1}"/>
              </a:ext>
            </a:extLst>
          </p:cNvPr>
          <p:cNvSpPr>
            <a:spLocks noGrp="1"/>
          </p:cNvSpPr>
          <p:nvPr>
            <p:ph sz="half" idx="1"/>
          </p:nvPr>
        </p:nvSpPr>
        <p:spPr>
          <a:xfrm>
            <a:off x="971550" y="2556932"/>
            <a:ext cx="7200897" cy="3318936"/>
          </a:xfrm>
        </p:spPr>
        <p:txBody>
          <a:bodyPr vert="horz" lIns="91440" tIns="45720" rIns="91440" bIns="45720" rtlCol="0" anchor="t">
            <a:normAutofit/>
          </a:bodyPr>
          <a:lstStyle/>
          <a:p>
            <a:pPr marL="0" indent="0"/>
            <a:r>
              <a:rPr lang="en-US" b="1">
                <a:solidFill>
                  <a:srgbClr val="FFFFFF"/>
                </a:solidFill>
              </a:rPr>
              <a:t>Genesis</a:t>
            </a:r>
            <a:r>
              <a:rPr lang="en-US">
                <a:solidFill>
                  <a:srgbClr val="FFFFFF"/>
                </a:solidFill>
              </a:rPr>
              <a:t> </a:t>
            </a:r>
            <a:r>
              <a:rPr lang="en-US" b="1" i="0" u="none" strike="noStrike">
                <a:solidFill>
                  <a:srgbClr val="FFFFFF"/>
                </a:solidFill>
              </a:rPr>
              <a:t>1: 1-3</a:t>
            </a:r>
          </a:p>
          <a:p>
            <a:r>
              <a:rPr lang="en-US" b="0" i="0" u="none" strike="noStrike">
                <a:solidFill>
                  <a:srgbClr val="FFFFFF"/>
                </a:solidFill>
              </a:rPr>
              <a:t>In the beginning, God created the heavens and the earth. </a:t>
            </a:r>
            <a:r>
              <a:rPr lang="en-US" b="1" i="0" u="none" strike="noStrike" baseline="30000">
                <a:solidFill>
                  <a:srgbClr val="FFFFFF"/>
                </a:solidFill>
              </a:rPr>
              <a:t>2 </a:t>
            </a:r>
            <a:r>
              <a:rPr lang="en-US" b="0" i="0" u="none" strike="noStrike">
                <a:solidFill>
                  <a:srgbClr val="FFFFFF"/>
                </a:solidFill>
              </a:rPr>
              <a:t>Now the earth was formless and empty, darkness was over the surface of the deep, and the Spirit of God was hovering over the waters.</a:t>
            </a:r>
          </a:p>
          <a:p>
            <a:r>
              <a:rPr lang="en-US" b="1" i="0" u="none" strike="noStrike" baseline="30000">
                <a:solidFill>
                  <a:srgbClr val="FFFFFF"/>
                </a:solidFill>
              </a:rPr>
              <a:t>3 </a:t>
            </a:r>
            <a:r>
              <a:rPr lang="en-US" b="0" i="0" u="none" strike="noStrike">
                <a:solidFill>
                  <a:srgbClr val="FFFFFF"/>
                </a:solidFill>
              </a:rPr>
              <a:t>And God said, “Let there be light,” and there was light.</a:t>
            </a:r>
          </a:p>
          <a:p>
            <a:endParaRPr lang="en-US">
              <a:solidFill>
                <a:srgbClr val="FFFFFF"/>
              </a:solidFill>
            </a:endParaRPr>
          </a:p>
        </p:txBody>
      </p:sp>
    </p:spTree>
    <p:extLst>
      <p:ext uri="{BB962C8B-B14F-4D97-AF65-F5344CB8AC3E}">
        <p14:creationId xmlns:p14="http://schemas.microsoft.com/office/powerpoint/2010/main" val="51871009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2" name="Picture 16">
            <a:extLst>
              <a:ext uri="{FF2B5EF4-FFF2-40B4-BE49-F238E27FC236}">
                <a16:creationId xmlns:a16="http://schemas.microsoft.com/office/drawing/2014/main" id="{565439AE-F228-4246-B085-F38EC858B8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19" name="Straight Connector 18">
            <a:extLst>
              <a:ext uri="{FF2B5EF4-FFF2-40B4-BE49-F238E27FC236}">
                <a16:creationId xmlns:a16="http://schemas.microsoft.com/office/drawing/2014/main" id="{4573B8E0-FDDE-4B95-AB66-D791DF774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1" name="Rectangle 20">
            <a:extLst>
              <a:ext uri="{FF2B5EF4-FFF2-40B4-BE49-F238E27FC236}">
                <a16:creationId xmlns:a16="http://schemas.microsoft.com/office/drawing/2014/main" id="{D77035CC-1038-48C4-9D2E-DC6761442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3570974A-7AE3-4D79-B035-22B498BCD4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 name="Title 1">
            <a:extLst>
              <a:ext uri="{FF2B5EF4-FFF2-40B4-BE49-F238E27FC236}">
                <a16:creationId xmlns:a16="http://schemas.microsoft.com/office/drawing/2014/main" id="{C0D38363-B0C2-5703-34BB-01AE45405AEF}"/>
              </a:ext>
            </a:extLst>
          </p:cNvPr>
          <p:cNvSpPr>
            <a:spLocks noGrp="1"/>
          </p:cNvSpPr>
          <p:nvPr>
            <p:ph type="title"/>
          </p:nvPr>
        </p:nvSpPr>
        <p:spPr>
          <a:xfrm>
            <a:off x="3469881" y="982132"/>
            <a:ext cx="4702567" cy="1303867"/>
          </a:xfrm>
        </p:spPr>
        <p:txBody>
          <a:bodyPr vert="horz" lIns="91440" tIns="45720" rIns="91440" bIns="45720" rtlCol="0" anchor="ctr">
            <a:normAutofit/>
          </a:bodyPr>
          <a:lstStyle/>
          <a:p>
            <a:r>
              <a:rPr lang="en-US" sz="4400"/>
              <a:t>God’s First Creation</a:t>
            </a:r>
          </a:p>
        </p:txBody>
      </p:sp>
      <p:sp>
        <p:nvSpPr>
          <p:cNvPr id="25" name="Rectangle 24">
            <a:extLst>
              <a:ext uri="{FF2B5EF4-FFF2-40B4-BE49-F238E27FC236}">
                <a16:creationId xmlns:a16="http://schemas.microsoft.com/office/drawing/2014/main" id="{572AD0C9-B258-4225-A4E4-584098AB7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1092200"/>
            <a:ext cx="2304288" cy="453542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Calendar">
            <a:extLst>
              <a:ext uri="{FF2B5EF4-FFF2-40B4-BE49-F238E27FC236}">
                <a16:creationId xmlns:a16="http://schemas.microsoft.com/office/drawing/2014/main" id="{9BF78904-0C8C-1D87-A266-483265016B50}"/>
              </a:ext>
            </a:extLst>
          </p:cNvPr>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l="20770" r="17364" b="6"/>
          <a:stretch/>
        </p:blipFill>
        <p:spPr>
          <a:xfrm>
            <a:off x="942927" y="1255007"/>
            <a:ext cx="2057400" cy="2219714"/>
          </a:xfrm>
          <a:prstGeom prst="rect">
            <a:avLst/>
          </a:prstGeom>
        </p:spPr>
      </p:pic>
      <p:cxnSp>
        <p:nvCxnSpPr>
          <p:cNvPr id="27" name="Straight Connector 26">
            <a:extLst>
              <a:ext uri="{FF2B5EF4-FFF2-40B4-BE49-F238E27FC236}">
                <a16:creationId xmlns:a16="http://schemas.microsoft.com/office/drawing/2014/main" id="{E57912B0-DD54-438B-8533-C6C127065D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58024" y="2400639"/>
            <a:ext cx="4526280"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Content Placeholder 7" descr="A close-up of a clock&#10;&#10;Description automatically generated">
            <a:extLst>
              <a:ext uri="{FF2B5EF4-FFF2-40B4-BE49-F238E27FC236}">
                <a16:creationId xmlns:a16="http://schemas.microsoft.com/office/drawing/2014/main" id="{32470EF2-5310-606A-EAFF-149B2F08D1F3}"/>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r="30932" b="2"/>
          <a:stretch/>
        </p:blipFill>
        <p:spPr>
          <a:xfrm>
            <a:off x="942927" y="3474720"/>
            <a:ext cx="2057400" cy="1988311"/>
          </a:xfrm>
          <a:prstGeom prst="rect">
            <a:avLst/>
          </a:prstGeom>
        </p:spPr>
      </p:pic>
      <p:sp>
        <p:nvSpPr>
          <p:cNvPr id="14" name="Content Placeholder 13">
            <a:extLst>
              <a:ext uri="{FF2B5EF4-FFF2-40B4-BE49-F238E27FC236}">
                <a16:creationId xmlns:a16="http://schemas.microsoft.com/office/drawing/2014/main" id="{4BAFD394-13BF-6504-A1AE-8C794A31E30E}"/>
              </a:ext>
            </a:extLst>
          </p:cNvPr>
          <p:cNvSpPr>
            <a:spLocks noGrp="1"/>
          </p:cNvSpPr>
          <p:nvPr>
            <p:ph sz="half" idx="1"/>
          </p:nvPr>
        </p:nvSpPr>
        <p:spPr>
          <a:xfrm>
            <a:off x="3473622" y="2556932"/>
            <a:ext cx="4695085" cy="3318936"/>
          </a:xfrm>
        </p:spPr>
        <p:txBody>
          <a:bodyPr vert="horz" lIns="91440" tIns="45720" rIns="91440" bIns="45720" rtlCol="0" anchor="t">
            <a:normAutofit/>
          </a:bodyPr>
          <a:lstStyle/>
          <a:p>
            <a:r>
              <a:rPr lang="en-US" dirty="0"/>
              <a:t>In the Beginning… </a:t>
            </a:r>
          </a:p>
        </p:txBody>
      </p:sp>
    </p:spTree>
    <p:extLst>
      <p:ext uri="{BB962C8B-B14F-4D97-AF65-F5344CB8AC3E}">
        <p14:creationId xmlns:p14="http://schemas.microsoft.com/office/powerpoint/2010/main" val="1752217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4A40-A382-901C-1412-34009E52466F}"/>
              </a:ext>
            </a:extLst>
          </p:cNvPr>
          <p:cNvSpPr>
            <a:spLocks noGrp="1"/>
          </p:cNvSpPr>
          <p:nvPr>
            <p:ph type="title"/>
          </p:nvPr>
        </p:nvSpPr>
        <p:spPr/>
        <p:txBody>
          <a:bodyPr/>
          <a:lstStyle/>
          <a:p>
            <a:r>
              <a:rPr lang="en-US" dirty="0"/>
              <a:t>What would you do?</a:t>
            </a:r>
          </a:p>
        </p:txBody>
      </p:sp>
      <p:pic>
        <p:nvPicPr>
          <p:cNvPr id="5" name="Content Placeholder 4" descr="A fanned out stack of money&#10;&#10;Description automatically generated">
            <a:extLst>
              <a:ext uri="{FF2B5EF4-FFF2-40B4-BE49-F238E27FC236}">
                <a16:creationId xmlns:a16="http://schemas.microsoft.com/office/drawing/2014/main" id="{B3DB3C16-DC90-9F31-54B7-093FF945801A}"/>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88269" y="2490788"/>
            <a:ext cx="5175399" cy="3444875"/>
          </a:xfrm>
        </p:spPr>
      </p:pic>
    </p:spTree>
    <p:extLst>
      <p:ext uri="{BB962C8B-B14F-4D97-AF65-F5344CB8AC3E}">
        <p14:creationId xmlns:p14="http://schemas.microsoft.com/office/powerpoint/2010/main" val="4018714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9A3C-6CC9-A93F-D382-9BBBFBF49E1B}"/>
              </a:ext>
            </a:extLst>
          </p:cNvPr>
          <p:cNvSpPr>
            <a:spLocks noGrp="1"/>
          </p:cNvSpPr>
          <p:nvPr>
            <p:ph type="title"/>
          </p:nvPr>
        </p:nvSpPr>
        <p:spPr/>
        <p:txBody>
          <a:bodyPr/>
          <a:lstStyle/>
          <a:p>
            <a:r>
              <a:rPr lang="en-US" dirty="0"/>
              <a:t>From Creation to Jesus</a:t>
            </a:r>
          </a:p>
        </p:txBody>
      </p:sp>
      <p:pic>
        <p:nvPicPr>
          <p:cNvPr id="5" name="Content Placeholder 4" descr="Cartoon of a caveman with a long beard and a long beard standing in a cave with a shadow of a person&#10;&#10;Description automatically generated">
            <a:extLst>
              <a:ext uri="{FF2B5EF4-FFF2-40B4-BE49-F238E27FC236}">
                <a16:creationId xmlns:a16="http://schemas.microsoft.com/office/drawing/2014/main" id="{8CE286A7-9F80-93F9-368A-420878E4EAF9}"/>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78743" y="2375444"/>
            <a:ext cx="4659086" cy="3727269"/>
          </a:xfrm>
        </p:spPr>
      </p:pic>
    </p:spTree>
    <p:extLst>
      <p:ext uri="{BB962C8B-B14F-4D97-AF65-F5344CB8AC3E}">
        <p14:creationId xmlns:p14="http://schemas.microsoft.com/office/powerpoint/2010/main" val="3954452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0B0C-958B-C774-489F-D7028EF38B44}"/>
              </a:ext>
            </a:extLst>
          </p:cNvPr>
          <p:cNvSpPr>
            <a:spLocks noGrp="1"/>
          </p:cNvSpPr>
          <p:nvPr>
            <p:ph type="title"/>
          </p:nvPr>
        </p:nvSpPr>
        <p:spPr/>
        <p:txBody>
          <a:bodyPr/>
          <a:lstStyle/>
          <a:p>
            <a:r>
              <a:rPr lang="en-US" dirty="0"/>
              <a:t>Epiphany of the Lord</a:t>
            </a:r>
          </a:p>
        </p:txBody>
      </p:sp>
      <p:pic>
        <p:nvPicPr>
          <p:cNvPr id="1026" name="Picture 2" descr="Shining Hope. Pittman, Lauren Wright">
            <a:extLst>
              <a:ext uri="{FF2B5EF4-FFF2-40B4-BE49-F238E27FC236}">
                <a16:creationId xmlns:a16="http://schemas.microsoft.com/office/drawing/2014/main" id="{30EE406F-51CD-091E-D52D-FB2C41A68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256" y="2420917"/>
            <a:ext cx="2968799" cy="36681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rican American Virgin Mary and Baby Jesus, Black Virgin ...">
            <a:extLst>
              <a:ext uri="{FF2B5EF4-FFF2-40B4-BE49-F238E27FC236}">
                <a16:creationId xmlns:a16="http://schemas.microsoft.com/office/drawing/2014/main" id="{ECEE1BC2-CFDC-1959-2E29-799D4D612692}"/>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324655" y="2420916"/>
            <a:ext cx="3508601" cy="366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0597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135639</TotalTime>
  <Words>1629</Words>
  <Application>Microsoft Macintosh PowerPoint</Application>
  <PresentationFormat>On-screen Show (4:3)</PresentationFormat>
  <Paragraphs>130</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Garamond</vt:lpstr>
      <vt:lpstr>Organic</vt:lpstr>
      <vt:lpstr>Reveal Parties</vt:lpstr>
      <vt:lpstr>The Great Reveal</vt:lpstr>
      <vt:lpstr>The Great Reveal</vt:lpstr>
      <vt:lpstr>Epiphany Sunday</vt:lpstr>
      <vt:lpstr>The Beginning to Middle</vt:lpstr>
      <vt:lpstr>God’s First Creation</vt:lpstr>
      <vt:lpstr>What would you do?</vt:lpstr>
      <vt:lpstr>From Creation to Jesus</vt:lpstr>
      <vt:lpstr>Epiphany of the Lord</vt:lpstr>
      <vt:lpstr>Herod’s Failed Attempt</vt:lpstr>
      <vt:lpstr>What Did Jesus Bring?</vt:lpstr>
      <vt:lpstr>Jesus of Justice</vt:lpstr>
      <vt:lpstr>Jesus of Justice</vt:lpstr>
      <vt:lpstr>Salvation for All</vt:lpstr>
      <vt:lpstr>Sharers in What Exactly?</vt:lpstr>
      <vt:lpstr>Imagine your 2024</vt:lpstr>
      <vt:lpstr>PowerPoint Presentation</vt:lpstr>
    </vt:vector>
  </TitlesOfParts>
  <Company>Lewis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HELPING HELPS</dc:title>
  <dc:creator>Trask, Dr. Jeffrey T.</dc:creator>
  <cp:lastModifiedBy>Trask, Jeffrey Tyson</cp:lastModifiedBy>
  <cp:revision>382</cp:revision>
  <cp:lastPrinted>2023-11-18T17:56:18Z</cp:lastPrinted>
  <dcterms:created xsi:type="dcterms:W3CDTF">2016-05-13T13:48:14Z</dcterms:created>
  <dcterms:modified xsi:type="dcterms:W3CDTF">2024-01-06T21:15:47Z</dcterms:modified>
</cp:coreProperties>
</file>