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16"/>
  </p:notesMasterIdLst>
  <p:sldIdLst>
    <p:sldId id="658" r:id="rId2"/>
    <p:sldId id="646" r:id="rId3"/>
    <p:sldId id="647" r:id="rId4"/>
    <p:sldId id="660" r:id="rId5"/>
    <p:sldId id="661" r:id="rId6"/>
    <p:sldId id="645" r:id="rId7"/>
    <p:sldId id="666" r:id="rId8"/>
    <p:sldId id="667" r:id="rId9"/>
    <p:sldId id="668" r:id="rId10"/>
    <p:sldId id="669" r:id="rId11"/>
    <p:sldId id="670" r:id="rId12"/>
    <p:sldId id="650" r:id="rId13"/>
    <p:sldId id="662" r:id="rId14"/>
    <p:sldId id="663" r:id="rId1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Trask" initials="JT" lastIdx="8" clrIdx="0">
    <p:extLst>
      <p:ext uri="{19B8F6BF-5375-455C-9EA6-DF929625EA0E}">
        <p15:presenceInfo xmlns:p15="http://schemas.microsoft.com/office/powerpoint/2012/main" userId="f21af94da9129c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83" autoAdjust="0"/>
    <p:restoredTop sz="70272" autoAdjust="0"/>
  </p:normalViewPr>
  <p:slideViewPr>
    <p:cSldViewPr snapToGrid="0">
      <p:cViewPr varScale="1">
        <p:scale>
          <a:sx n="88" d="100"/>
          <a:sy n="88" d="100"/>
        </p:scale>
        <p:origin x="1448" y="176"/>
      </p:cViewPr>
      <p:guideLst/>
    </p:cSldViewPr>
  </p:slideViewPr>
  <p:notesTextViewPr>
    <p:cViewPr>
      <p:scale>
        <a:sx n="1" d="1"/>
        <a:sy n="1" d="1"/>
      </p:scale>
      <p:origin x="0" y="0"/>
    </p:cViewPr>
  </p:notesTextViewPr>
  <p:notesViewPr>
    <p:cSldViewPr snapToGrid="0">
      <p:cViewPr varScale="1">
        <p:scale>
          <a:sx n="42" d="100"/>
          <a:sy n="42" d="100"/>
        </p:scale>
        <p:origin x="2646"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56" tIns="46578" rIns="93156" bIns="46578" rtlCol="0"/>
          <a:lstStyle>
            <a:lvl1pPr algn="l">
              <a:defRPr sz="1200"/>
            </a:lvl1pPr>
          </a:lstStyle>
          <a:p>
            <a:endParaRPr lang="en-US" dirty="0"/>
          </a:p>
        </p:txBody>
      </p:sp>
      <p:sp>
        <p:nvSpPr>
          <p:cNvPr id="3" name="Date Placeholder 2"/>
          <p:cNvSpPr>
            <a:spLocks noGrp="1"/>
          </p:cNvSpPr>
          <p:nvPr>
            <p:ph type="dt" idx="1"/>
          </p:nvPr>
        </p:nvSpPr>
        <p:spPr>
          <a:xfrm>
            <a:off x="3970940" y="0"/>
            <a:ext cx="3037840" cy="466435"/>
          </a:xfrm>
          <a:prstGeom prst="rect">
            <a:avLst/>
          </a:prstGeom>
        </p:spPr>
        <p:txBody>
          <a:bodyPr vert="horz" lIns="93156" tIns="46578" rIns="93156" bIns="46578" rtlCol="0"/>
          <a:lstStyle>
            <a:lvl1pPr algn="r">
              <a:defRPr sz="1200"/>
            </a:lvl1pPr>
          </a:lstStyle>
          <a:p>
            <a:fld id="{A56EE534-B2DF-4659-89CA-B4A70BA27638}" type="datetimeFigureOut">
              <a:rPr lang="en-US" smtClean="0"/>
              <a:t>3/1/24</a:t>
            </a:fld>
            <a:endParaRPr lang="en-US" dirty="0"/>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3156" tIns="46578" rIns="93156" bIns="46578"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56" tIns="46578" rIns="93156" bIns="465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4"/>
          </a:xfrm>
          <a:prstGeom prst="rect">
            <a:avLst/>
          </a:prstGeom>
        </p:spPr>
        <p:txBody>
          <a:bodyPr vert="horz" lIns="93156" tIns="46578" rIns="93156"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9"/>
            <a:ext cx="3037840" cy="466434"/>
          </a:xfrm>
          <a:prstGeom prst="rect">
            <a:avLst/>
          </a:prstGeom>
        </p:spPr>
        <p:txBody>
          <a:bodyPr vert="horz" lIns="93156" tIns="46578" rIns="93156" bIns="46578" rtlCol="0" anchor="b"/>
          <a:lstStyle>
            <a:lvl1pPr algn="r">
              <a:defRPr sz="1200"/>
            </a:lvl1pPr>
          </a:lstStyle>
          <a:p>
            <a:fld id="{FA0DC3DB-0B10-4F5D-8078-2DEAC5D24F75}" type="slidenum">
              <a:rPr lang="en-US" smtClean="0"/>
              <a:t>‹#›</a:t>
            </a:fld>
            <a:endParaRPr lang="en-US" dirty="0"/>
          </a:p>
        </p:txBody>
      </p:sp>
    </p:spTree>
    <p:extLst>
      <p:ext uri="{BB962C8B-B14F-4D97-AF65-F5344CB8AC3E}">
        <p14:creationId xmlns:p14="http://schemas.microsoft.com/office/powerpoint/2010/main" val="105646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iblegateway.com/passage/?search=romans+4%3A13-25&amp;version=NIV#fen-NIV-28041b"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iblegateway.com/passage/?search=genesis+12&amp;version=NIV#fen-NIV-301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 do not pretend to have answers to much of what I will be teaching about, but I will offer some ways to think about things that may help us navigate this practice in Christianity called praying</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a:t>
            </a:fld>
            <a:endParaRPr lang="en-US" dirty="0"/>
          </a:p>
        </p:txBody>
      </p:sp>
    </p:spTree>
    <p:extLst>
      <p:ext uri="{BB962C8B-B14F-4D97-AF65-F5344CB8AC3E}">
        <p14:creationId xmlns:p14="http://schemas.microsoft.com/office/powerpoint/2010/main" val="3743333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ever think about the long-term impact of prayer? </a:t>
            </a:r>
          </a:p>
          <a:p>
            <a:endParaRPr lang="en-US" dirty="0"/>
          </a:p>
          <a:p>
            <a:r>
              <a:rPr lang="en-US" dirty="0"/>
              <a:t>Do you ever imagine a prayer someone might have made 20 years ago, 200 years, ago or 2000 years ago, might have an impact on your life today?</a:t>
            </a:r>
          </a:p>
          <a:p>
            <a:r>
              <a:rPr lang="en-US" dirty="0"/>
              <a:t>Certainly, the prayers of those in the Bible, particularly Jesus, has made an impact on us today. </a:t>
            </a:r>
          </a:p>
          <a:p>
            <a:endParaRPr lang="en-US" dirty="0"/>
          </a:p>
          <a:p>
            <a:r>
              <a:rPr lang="en-US" dirty="0"/>
              <a:t>Do you ever imagine that your prayers could make an impact on someone 20 years from now, 200 years from now, or 2000 years from now?</a:t>
            </a:r>
          </a:p>
          <a:p>
            <a:endParaRPr lang="en-US" dirty="0"/>
          </a:p>
          <a:p>
            <a:r>
              <a:rPr lang="en-US" dirty="0"/>
              <a:t>As overwhelming as this might sound, it actually brings me comfort as it acts as a reminder that my prayers are about faith. About believing God knows what to do, when to do it, and where to do it. That my role is to tap in the space God created and experience it more so than trying to manipulate or control it. It is a reminder to that things are not in my hands, but God’s.</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10</a:t>
            </a:fld>
            <a:endParaRPr lang="en-US" dirty="0"/>
          </a:p>
        </p:txBody>
      </p:sp>
    </p:spTree>
    <p:extLst>
      <p:ext uri="{BB962C8B-B14F-4D97-AF65-F5344CB8AC3E}">
        <p14:creationId xmlns:p14="http://schemas.microsoft.com/office/powerpoint/2010/main" val="1704386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there have been studies of praying and how it helps us physiologically, that it relieves stress, and other positive outcomes</a:t>
            </a:r>
          </a:p>
          <a:p>
            <a:endParaRPr lang="en-US" dirty="0"/>
          </a:p>
          <a:p>
            <a:r>
              <a:rPr lang="en-US" dirty="0"/>
              <a:t>However, we have yet to prove the miraculous. And how would we prove prayer works given the tug of war and chain of events issues I described?</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11</a:t>
            </a:fld>
            <a:endParaRPr lang="en-US" dirty="0"/>
          </a:p>
        </p:txBody>
      </p:sp>
    </p:spTree>
    <p:extLst>
      <p:ext uri="{BB962C8B-B14F-4D97-AF65-F5344CB8AC3E}">
        <p14:creationId xmlns:p14="http://schemas.microsoft.com/office/powerpoint/2010/main" val="3396302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12</a:t>
            </a:fld>
            <a:endParaRPr lang="en-US" dirty="0"/>
          </a:p>
        </p:txBody>
      </p:sp>
    </p:spTree>
    <p:extLst>
      <p:ext uri="{BB962C8B-B14F-4D97-AF65-F5344CB8AC3E}">
        <p14:creationId xmlns:p14="http://schemas.microsoft.com/office/powerpoint/2010/main" val="3617019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Story of what to teach about during campus ministry days</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13</a:t>
            </a:fld>
            <a:endParaRPr lang="en-US" dirty="0"/>
          </a:p>
        </p:txBody>
      </p:sp>
    </p:spTree>
    <p:extLst>
      <p:ext uri="{BB962C8B-B14F-4D97-AF65-F5344CB8AC3E}">
        <p14:creationId xmlns:p14="http://schemas.microsoft.com/office/powerpoint/2010/main" val="3047929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baseline="30000" dirty="0">
                <a:solidFill>
                  <a:srgbClr val="000000"/>
                </a:solidFill>
                <a:effectLst/>
                <a:latin typeface="system-ui"/>
              </a:rPr>
              <a:t>18 </a:t>
            </a:r>
            <a:r>
              <a:rPr lang="en-US" b="0" i="0" dirty="0">
                <a:solidFill>
                  <a:srgbClr val="000000"/>
                </a:solidFill>
                <a:effectLst/>
                <a:latin typeface="system-ui"/>
              </a:rPr>
              <a:t>Against all hope, Abraham in hope believed and so became the father of many nations, just as it had been said to him, “So shall your offspring be.”</a:t>
            </a:r>
            <a:r>
              <a:rPr lang="en-US" b="0" i="0" baseline="30000" dirty="0">
                <a:solidFill>
                  <a:srgbClr val="000000"/>
                </a:solidFill>
                <a:effectLst/>
                <a:latin typeface="system-ui"/>
              </a:rPr>
              <a:t>[</a:t>
            </a:r>
            <a:r>
              <a:rPr lang="en-US" b="0" i="0" baseline="30000" dirty="0">
                <a:solidFill>
                  <a:srgbClr val="4A4A4A"/>
                </a:solidFill>
                <a:effectLst/>
                <a:latin typeface="system-ui"/>
                <a:hlinkClick r:id="rId3" tooltip="See footnote b"/>
              </a:rPr>
              <a:t>b</a:t>
            </a:r>
            <a:r>
              <a:rPr lang="en-US" b="0" i="0" baseline="30000" dirty="0">
                <a:solidFill>
                  <a:srgbClr val="000000"/>
                </a:solidFill>
                <a:effectLst/>
                <a:latin typeface="system-ui"/>
              </a:rPr>
              <a:t>]</a:t>
            </a:r>
            <a:r>
              <a:rPr lang="en-US" b="0" i="0" dirty="0">
                <a:solidFill>
                  <a:srgbClr val="000000"/>
                </a:solidFill>
                <a:effectLst/>
                <a:latin typeface="system-ui"/>
              </a:rPr>
              <a:t> </a:t>
            </a:r>
            <a:r>
              <a:rPr lang="en-US" b="1" i="0" baseline="30000" dirty="0">
                <a:solidFill>
                  <a:srgbClr val="000000"/>
                </a:solidFill>
                <a:effectLst/>
                <a:latin typeface="system-ui"/>
              </a:rPr>
              <a:t>19 </a:t>
            </a:r>
            <a:r>
              <a:rPr lang="en-US" b="0" i="0" dirty="0">
                <a:solidFill>
                  <a:srgbClr val="000000"/>
                </a:solidFill>
                <a:effectLst/>
                <a:latin typeface="system-ui"/>
              </a:rPr>
              <a:t>Without weakening in his faith, he faced the fact that his body was as good as dead—since he was about a hundred years old—and that Sarah’s womb was also dead. </a:t>
            </a:r>
            <a:r>
              <a:rPr lang="en-US" b="1" i="0" baseline="30000" dirty="0">
                <a:solidFill>
                  <a:srgbClr val="000000"/>
                </a:solidFill>
                <a:effectLst/>
                <a:latin typeface="system-ui"/>
              </a:rPr>
              <a:t>20 </a:t>
            </a:r>
            <a:r>
              <a:rPr lang="en-US" b="0" i="0" dirty="0">
                <a:solidFill>
                  <a:srgbClr val="000000"/>
                </a:solidFill>
                <a:effectLst/>
                <a:latin typeface="system-ui"/>
              </a:rPr>
              <a:t>Yet he did not waver through unbelief regarding the promise of God, but was strengthened in his faith and gave glory to God, </a:t>
            </a:r>
            <a:r>
              <a:rPr lang="en-US" b="1" i="0" baseline="30000" dirty="0">
                <a:solidFill>
                  <a:srgbClr val="000000"/>
                </a:solidFill>
                <a:effectLst/>
                <a:latin typeface="system-ui"/>
              </a:rPr>
              <a:t>21 </a:t>
            </a:r>
            <a:r>
              <a:rPr lang="en-US" b="0" i="0" dirty="0">
                <a:solidFill>
                  <a:srgbClr val="000000"/>
                </a:solidFill>
                <a:effectLst/>
                <a:latin typeface="system-ui"/>
              </a:rPr>
              <a:t>being fully persuaded that God had power to do what he had promised. </a:t>
            </a:r>
            <a:r>
              <a:rPr lang="en-US" b="1" i="0" baseline="30000" dirty="0">
                <a:solidFill>
                  <a:srgbClr val="000000"/>
                </a:solidFill>
                <a:effectLst/>
                <a:latin typeface="system-ui"/>
              </a:rPr>
              <a:t>22 </a:t>
            </a:r>
            <a:r>
              <a:rPr lang="en-US" b="0" i="0" dirty="0">
                <a:solidFill>
                  <a:srgbClr val="000000"/>
                </a:solidFill>
                <a:effectLst/>
                <a:latin typeface="system-ui"/>
              </a:rPr>
              <a:t>This is why “it was credited to him as righteousness.” </a:t>
            </a:r>
            <a:r>
              <a:rPr lang="en-US" b="1" i="0" baseline="30000" dirty="0">
                <a:solidFill>
                  <a:srgbClr val="000000"/>
                </a:solidFill>
                <a:effectLst/>
                <a:latin typeface="system-ui"/>
              </a:rPr>
              <a:t>23 </a:t>
            </a:r>
            <a:r>
              <a:rPr lang="en-US" b="0" i="0" dirty="0">
                <a:solidFill>
                  <a:srgbClr val="000000"/>
                </a:solidFill>
                <a:effectLst/>
                <a:latin typeface="system-ui"/>
              </a:rPr>
              <a:t>The words “it was credited to him” were written not for him alone, </a:t>
            </a:r>
            <a:r>
              <a:rPr lang="en-US" b="1" i="0" baseline="30000" dirty="0">
                <a:solidFill>
                  <a:srgbClr val="000000"/>
                </a:solidFill>
                <a:effectLst/>
                <a:latin typeface="system-ui"/>
              </a:rPr>
              <a:t>24 </a:t>
            </a:r>
            <a:r>
              <a:rPr lang="en-US" b="0" i="0" dirty="0">
                <a:solidFill>
                  <a:srgbClr val="000000"/>
                </a:solidFill>
                <a:effectLst/>
                <a:latin typeface="system-ui"/>
              </a:rPr>
              <a:t>but also for us, to whom God will credit righteousness—for us who believe in him who raised Jesus our Lord from the dead. </a:t>
            </a:r>
            <a:r>
              <a:rPr lang="en-US" b="1" i="0" baseline="30000" dirty="0">
                <a:solidFill>
                  <a:srgbClr val="000000"/>
                </a:solidFill>
                <a:effectLst/>
                <a:latin typeface="system-ui"/>
              </a:rPr>
              <a:t>25 </a:t>
            </a:r>
            <a:r>
              <a:rPr lang="en-US" b="0" i="0" dirty="0">
                <a:solidFill>
                  <a:srgbClr val="000000"/>
                </a:solidFill>
                <a:effectLst/>
                <a:latin typeface="system-ui"/>
              </a:rPr>
              <a:t>He was delivered over to death for our sins and was raised to life for our justification.</a:t>
            </a:r>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14</a:t>
            </a:fld>
            <a:endParaRPr lang="en-US" dirty="0"/>
          </a:p>
        </p:txBody>
      </p:sp>
    </p:spTree>
    <p:extLst>
      <p:ext uri="{BB962C8B-B14F-4D97-AF65-F5344CB8AC3E}">
        <p14:creationId xmlns:p14="http://schemas.microsoft.com/office/powerpoint/2010/main" val="2511162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relationship with God starts with a promise. Or in more modern terms, a layout about how things are and how they are to go. </a:t>
            </a:r>
          </a:p>
          <a:p>
            <a:r>
              <a:rPr lang="en-US" dirty="0"/>
              <a:t>God told Abraham at the age of 75</a:t>
            </a:r>
          </a:p>
          <a:p>
            <a:endParaRPr lang="en-US" dirty="0"/>
          </a:p>
          <a:p>
            <a:r>
              <a:rPr lang="en-US" b="0" i="0" dirty="0">
                <a:solidFill>
                  <a:srgbClr val="000000"/>
                </a:solidFill>
                <a:effectLst/>
                <a:latin typeface="system-ui"/>
              </a:rPr>
              <a:t>“I will make you into a great nation,</a:t>
            </a:r>
            <a:br>
              <a:rPr lang="en-US" dirty="0"/>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I will bless you;</a:t>
            </a:r>
            <a:br>
              <a:rPr lang="en-US" dirty="0"/>
            </a:br>
            <a:r>
              <a:rPr lang="en-US" b="0" i="0" dirty="0">
                <a:solidFill>
                  <a:srgbClr val="000000"/>
                </a:solidFill>
                <a:effectLst/>
                <a:latin typeface="system-ui"/>
              </a:rPr>
              <a:t>I will make your name great,</a:t>
            </a:r>
            <a:br>
              <a:rPr lang="en-US" dirty="0"/>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you will be a blessing.</a:t>
            </a:r>
            <a:r>
              <a:rPr lang="en-US" b="0" i="0" baseline="30000" dirty="0">
                <a:solidFill>
                  <a:srgbClr val="000000"/>
                </a:solidFill>
                <a:effectLst/>
                <a:latin typeface="system-ui"/>
              </a:rPr>
              <a:t>[</a:t>
            </a:r>
            <a:r>
              <a:rPr lang="en-US" b="0" i="0" baseline="30000" dirty="0">
                <a:solidFill>
                  <a:srgbClr val="4A4A4A"/>
                </a:solidFill>
                <a:effectLst/>
                <a:latin typeface="system-ui"/>
                <a:hlinkClick r:id="rId3" tooltip="See footnote a"/>
              </a:rPr>
              <a:t>a</a:t>
            </a:r>
            <a:r>
              <a:rPr lang="en-US" b="0" i="0" baseline="30000" dirty="0">
                <a:solidFill>
                  <a:srgbClr val="000000"/>
                </a:solidFill>
                <a:effectLst/>
                <a:latin typeface="system-ui"/>
              </a:rPr>
              <a:t>]</a:t>
            </a:r>
            <a:br>
              <a:rPr lang="en-US" dirty="0"/>
            </a:br>
            <a:r>
              <a:rPr lang="en-US" b="1" i="0" baseline="30000" dirty="0">
                <a:solidFill>
                  <a:srgbClr val="000000"/>
                </a:solidFill>
                <a:effectLst/>
                <a:latin typeface="system-ui"/>
              </a:rPr>
              <a:t>3 </a:t>
            </a:r>
            <a:r>
              <a:rPr lang="en-US" b="0" i="0" dirty="0">
                <a:solidFill>
                  <a:srgbClr val="000000"/>
                </a:solidFill>
                <a:effectLst/>
                <a:latin typeface="system-ui"/>
              </a:rPr>
              <a:t>I will bless those who bless you,</a:t>
            </a:r>
            <a:br>
              <a:rPr lang="en-US" dirty="0"/>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whoever curses you I will curse;</a:t>
            </a:r>
            <a:br>
              <a:rPr lang="en-US" dirty="0"/>
            </a:br>
            <a:r>
              <a:rPr lang="en-US" b="1" i="0" dirty="0">
                <a:solidFill>
                  <a:srgbClr val="000000"/>
                </a:solidFill>
                <a:effectLst/>
                <a:latin typeface="system-ui"/>
              </a:rPr>
              <a:t>and all peoples on earth</a:t>
            </a:r>
            <a:br>
              <a:rPr lang="en-US" b="1" dirty="0"/>
            </a:br>
            <a:r>
              <a:rPr lang="en-US" b="1" i="0" dirty="0">
                <a:solidFill>
                  <a:srgbClr val="000000"/>
                </a:solidFill>
                <a:effectLst/>
                <a:latin typeface="Courier New" panose="02070309020205020404" pitchFamily="49" charset="0"/>
              </a:rPr>
              <a:t>    </a:t>
            </a:r>
            <a:r>
              <a:rPr lang="en-US" b="1" i="0" dirty="0">
                <a:solidFill>
                  <a:srgbClr val="000000"/>
                </a:solidFill>
                <a:effectLst/>
                <a:latin typeface="system-ui"/>
              </a:rPr>
              <a:t>will be blessed through you.”</a:t>
            </a:r>
            <a:endParaRPr lang="en-US" b="1" dirty="0"/>
          </a:p>
          <a:p>
            <a:endParaRPr lang="en-US" dirty="0"/>
          </a:p>
          <a:p>
            <a:r>
              <a:rPr lang="en-US" dirty="0"/>
              <a:t>Me and my grandbaby are outcomes of the promise God gave Abraham and are part of that blessing</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2</a:t>
            </a:fld>
            <a:endParaRPr lang="en-US" dirty="0"/>
          </a:p>
        </p:txBody>
      </p:sp>
    </p:spTree>
    <p:extLst>
      <p:ext uri="{BB962C8B-B14F-4D97-AF65-F5344CB8AC3E}">
        <p14:creationId xmlns:p14="http://schemas.microsoft.com/office/powerpoint/2010/main" val="2964952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Abraham on down the line, we can access our promise through faith</a:t>
            </a:r>
          </a:p>
          <a:p>
            <a:r>
              <a:rPr lang="en-US" dirty="0"/>
              <a:t>As we can see from this picture, Abraham had unwavering faith </a:t>
            </a:r>
          </a:p>
          <a:p>
            <a:r>
              <a:rPr lang="en-US" dirty="0"/>
              <a:t>Feels like a cruel game. Abraham wait all that time for an heir. They finally get one. God says to go kill him.</a:t>
            </a:r>
          </a:p>
          <a:p>
            <a:r>
              <a:rPr lang="en-US" dirty="0"/>
              <a:t>Abraham must have believed something was going to happen so God’s promise would stick.</a:t>
            </a:r>
          </a:p>
          <a:p>
            <a:endParaRPr lang="en-US" dirty="0"/>
          </a:p>
          <a:p>
            <a:r>
              <a:rPr lang="en-US" dirty="0"/>
              <a:t>Think about faith as a criteria you need to become eligible for God’s promise. It’s like when I write a grant for the health center. </a:t>
            </a:r>
          </a:p>
          <a:p>
            <a:r>
              <a:rPr lang="en-US" dirty="0"/>
              <a:t>There is certain criteria required before you can even be eligible to apply. </a:t>
            </a:r>
          </a:p>
        </p:txBody>
      </p:sp>
      <p:sp>
        <p:nvSpPr>
          <p:cNvPr id="4" name="Slide Number Placeholder 3"/>
          <p:cNvSpPr>
            <a:spLocks noGrp="1"/>
          </p:cNvSpPr>
          <p:nvPr>
            <p:ph type="sldNum" sz="quarter" idx="5"/>
          </p:nvPr>
        </p:nvSpPr>
        <p:spPr/>
        <p:txBody>
          <a:bodyPr/>
          <a:lstStyle/>
          <a:p>
            <a:fld id="{FA0DC3DB-0B10-4F5D-8078-2DEAC5D24F75}" type="slidenum">
              <a:rPr lang="en-US" smtClean="0"/>
              <a:t>3</a:t>
            </a:fld>
            <a:endParaRPr lang="en-US" dirty="0"/>
          </a:p>
        </p:txBody>
      </p:sp>
    </p:spTree>
    <p:extLst>
      <p:ext uri="{BB962C8B-B14F-4D97-AF65-F5344CB8AC3E}">
        <p14:creationId xmlns:p14="http://schemas.microsoft.com/office/powerpoint/2010/main" val="3447730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problematic aspects of prayer?</a:t>
            </a:r>
          </a:p>
          <a:p>
            <a:endParaRPr lang="en-US" dirty="0"/>
          </a:p>
          <a:p>
            <a:r>
              <a:rPr lang="en-US" dirty="0"/>
              <a:t>I want to offer a perspective that may help how we see the role of prayer in our lives</a:t>
            </a:r>
          </a:p>
        </p:txBody>
      </p:sp>
      <p:sp>
        <p:nvSpPr>
          <p:cNvPr id="4" name="Slide Number Placeholder 3"/>
          <p:cNvSpPr>
            <a:spLocks noGrp="1"/>
          </p:cNvSpPr>
          <p:nvPr>
            <p:ph type="sldNum" sz="quarter" idx="5"/>
          </p:nvPr>
        </p:nvSpPr>
        <p:spPr/>
        <p:txBody>
          <a:bodyPr/>
          <a:lstStyle/>
          <a:p>
            <a:fld id="{FA0DC3DB-0B10-4F5D-8078-2DEAC5D24F75}" type="slidenum">
              <a:rPr lang="en-US" smtClean="0"/>
              <a:t>4</a:t>
            </a:fld>
            <a:endParaRPr lang="en-US" dirty="0"/>
          </a:p>
        </p:txBody>
      </p:sp>
    </p:spTree>
    <p:extLst>
      <p:ext uri="{BB962C8B-B14F-4D97-AF65-F5344CB8AC3E}">
        <p14:creationId xmlns:p14="http://schemas.microsoft.com/office/powerpoint/2010/main" val="1844939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latin typeface="Helvetica Neue" panose="02000503000000020004" pitchFamily="2" charset="0"/>
              </a:rPr>
              <a:t>I love watching shows that talk about how the universe was made, what it consists of now, where it’s going. For example, how every atom will ultimately expand into nothingness. </a:t>
            </a:r>
          </a:p>
          <a:p>
            <a:endParaRPr lang="en-US" b="0" i="0" dirty="0">
              <a:solidFill>
                <a:srgbClr val="212529"/>
              </a:solidFill>
              <a:effectLst/>
              <a:latin typeface="Helvetica Neue" panose="02000503000000020004" pitchFamily="2" charset="0"/>
            </a:endParaRPr>
          </a:p>
          <a:p>
            <a:r>
              <a:rPr lang="en-US" b="0" i="0" dirty="0">
                <a:solidFill>
                  <a:srgbClr val="212529"/>
                </a:solidFill>
                <a:effectLst/>
                <a:latin typeface="Helvetica Neue" panose="02000503000000020004" pitchFamily="2" charset="0"/>
              </a:rPr>
              <a:t>A God that created the cosmos, billions of galaxies, each with billions of stars with countless planets</a:t>
            </a:r>
          </a:p>
          <a:p>
            <a:r>
              <a:rPr lang="en-US" b="0" i="0" dirty="0">
                <a:solidFill>
                  <a:srgbClr val="212529"/>
                </a:solidFill>
                <a:effectLst/>
                <a:latin typeface="Helvetica Neue" panose="02000503000000020004" pitchFamily="2" charset="0"/>
              </a:rPr>
              <a:t>What is the point of praying if God knows everything, including our thoughts, already?</a:t>
            </a:r>
          </a:p>
          <a:p>
            <a:endParaRPr lang="en-US" b="0" i="0" dirty="0">
              <a:solidFill>
                <a:srgbClr val="212529"/>
              </a:solidFill>
              <a:effectLst/>
              <a:latin typeface="Helvetica Neue" panose="02000503000000020004" pitchFamily="2" charset="0"/>
            </a:endParaRPr>
          </a:p>
          <a:p>
            <a:r>
              <a:rPr lang="en-US" b="0" i="0" dirty="0">
                <a:solidFill>
                  <a:srgbClr val="212529"/>
                </a:solidFill>
                <a:effectLst/>
                <a:latin typeface="Helvetica Neue" panose="02000503000000020004" pitchFamily="2" charset="0"/>
              </a:rPr>
              <a:t>I refer to something Ron points out. If Jesus, who was God on Earth, thought it necessary to pray, then we probably should too</a:t>
            </a:r>
          </a:p>
          <a:p>
            <a:endParaRPr lang="en-US" b="0" i="0" dirty="0">
              <a:solidFill>
                <a:srgbClr val="212529"/>
              </a:solidFill>
              <a:effectLst/>
              <a:latin typeface="Helvetica Neue" panose="02000503000000020004" pitchFamily="2" charset="0"/>
            </a:endParaRPr>
          </a:p>
          <a:p>
            <a:r>
              <a:rPr lang="en-US" b="0" i="0" dirty="0">
                <a:solidFill>
                  <a:srgbClr val="212529"/>
                </a:solidFill>
                <a:effectLst/>
                <a:latin typeface="Helvetica Neue" panose="02000503000000020004" pitchFamily="2" charset="0"/>
              </a:rPr>
              <a:t>But also, like I mentioned in my pastoral letter, there is a TV show that had a believer and skeptic. The skeptic asked the believer, ”You talk to God?”</a:t>
            </a:r>
          </a:p>
          <a:p>
            <a:r>
              <a:rPr lang="en-US" b="0" i="0" dirty="0">
                <a:solidFill>
                  <a:srgbClr val="212529"/>
                </a:solidFill>
                <a:effectLst/>
                <a:latin typeface="Helvetica Neue" panose="02000503000000020004" pitchFamily="2" charset="0"/>
              </a:rPr>
              <a:t>The believer responds, ”No, I listen”</a:t>
            </a:r>
          </a:p>
          <a:p>
            <a:endParaRPr lang="en-US" b="0" i="0" dirty="0">
              <a:solidFill>
                <a:srgbClr val="212529"/>
              </a:solidFill>
              <a:effectLst/>
              <a:latin typeface="Helvetica Neue" panose="02000503000000020004" pitchFamily="2" charset="0"/>
            </a:endParaRPr>
          </a:p>
          <a:p>
            <a:r>
              <a:rPr lang="en-US" b="0" i="0" dirty="0">
                <a:solidFill>
                  <a:srgbClr val="212529"/>
                </a:solidFill>
                <a:effectLst/>
                <a:latin typeface="Helvetica Neue" panose="02000503000000020004" pitchFamily="2" charset="0"/>
              </a:rPr>
              <a:t>If you want to tap into that master plan, prayer is that key. </a:t>
            </a:r>
          </a:p>
          <a:p>
            <a:endParaRPr lang="en-US" b="0" i="0" dirty="0">
              <a:solidFill>
                <a:srgbClr val="212529"/>
              </a:solidFill>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5</a:t>
            </a:fld>
            <a:endParaRPr lang="en-US" dirty="0"/>
          </a:p>
        </p:txBody>
      </p:sp>
    </p:spTree>
    <p:extLst>
      <p:ext uri="{BB962C8B-B14F-4D97-AF65-F5344CB8AC3E}">
        <p14:creationId xmlns:p14="http://schemas.microsoft.com/office/powerpoint/2010/main" val="1299862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searched the word delusional in the online pictures, this one came up. I wanted to use it just to show how reparations was included in the list of issues</a:t>
            </a:r>
          </a:p>
          <a:p>
            <a:endParaRPr lang="en-US" dirty="0"/>
          </a:p>
          <a:p>
            <a:r>
              <a:rPr lang="en-US" dirty="0"/>
              <a:t>I think what bothers me about this aspect of prayer is how beyond logic our prayers can be. I shutter when I think of the times Christians criticize each other, claiming that your prayers were not answered because you did not pray long enough or hard enough (I always wondered what praying hard looked like). Like prayer is this magic potion available most to those who have the most intense prayer lives. </a:t>
            </a:r>
          </a:p>
          <a:p>
            <a:endParaRPr lang="en-US" dirty="0"/>
          </a:p>
          <a:p>
            <a:r>
              <a:rPr lang="en-US" dirty="0"/>
              <a:t>Sometimes if feels delusional to pray and believe our prayers will be answered. But at the end of the day, it is not about us, but about God. And we are not short of examples of those who seemed delusional in the Bible who were doing God’s will. It’s just part of the territory. And frankly, whether a person believes in another religion or believes purely in science, we are all delusional together</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6</a:t>
            </a:fld>
            <a:endParaRPr lang="en-US" dirty="0"/>
          </a:p>
        </p:txBody>
      </p:sp>
    </p:spTree>
    <p:extLst>
      <p:ext uri="{BB962C8B-B14F-4D97-AF65-F5344CB8AC3E}">
        <p14:creationId xmlns:p14="http://schemas.microsoft.com/office/powerpoint/2010/main" val="2698464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ever wonder why of all the agencies and departments in the government, the one that asked you a critical health related question concerning organ donation comes from the department of transportation?</a:t>
            </a:r>
          </a:p>
          <a:p>
            <a:endParaRPr lang="en-US" dirty="0"/>
          </a:p>
          <a:p>
            <a:r>
              <a:rPr lang="en-US" dirty="0"/>
              <a:t>There are over 111,000 people waiting for organ donations and many of those organ donations (particularly organs no one has to spare like their heart) come from fatal car accidents. I imagine there are many people on the organ donation list along with their families praying for an organ to become available. It is not that people are praying for a traffic fatality, but there is no ignoring that until science is able to create new organs, that is what needs to happen to save the life of the person on the list. </a:t>
            </a:r>
          </a:p>
          <a:p>
            <a:endParaRPr lang="en-US" dirty="0"/>
          </a:p>
          <a:p>
            <a:r>
              <a:rPr lang="en-US" dirty="0"/>
              <a:t>That made me think about all the things we pray about and I honestly never considered what might be on the other side of my prayers. By no means would I say that answered prayers causes accidents or is even correlated in any way. But this dilemma emphasizes why prayer has to be more about God’s will being done, and not our own. </a:t>
            </a:r>
            <a:r>
              <a:rPr lang="en-US" b="1" dirty="0"/>
              <a:t>Thy will be done or earth as it is in heaven.</a:t>
            </a:r>
          </a:p>
          <a:p>
            <a:br>
              <a:rPr lang="en-US" dirty="0"/>
            </a:br>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7</a:t>
            </a:fld>
            <a:endParaRPr lang="en-US" dirty="0"/>
          </a:p>
        </p:txBody>
      </p:sp>
    </p:spTree>
    <p:extLst>
      <p:ext uri="{BB962C8B-B14F-4D97-AF65-F5344CB8AC3E}">
        <p14:creationId xmlns:p14="http://schemas.microsoft.com/office/powerpoint/2010/main" val="3278155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always been a sports fan. And I would fully admit that I have prayed for my sports team to win. ESPECIALLY THE CUBS. ESPECIALLY IN 2016 when they won the world series. I often playfully wondered, which team has the most prayers going to God? And even if we had a tally, would certain peoples’ prayers weigh more heavily than others? Would it be the number or prayers or the total minutes in praying that would turn the tide?</a:t>
            </a:r>
          </a:p>
          <a:p>
            <a:endParaRPr lang="en-US" dirty="0"/>
          </a:p>
          <a:p>
            <a:r>
              <a:rPr lang="en-US" dirty="0"/>
              <a:t>What happens when there are people fervently praying on two sides but only one side can have their prayers answered? Or perhaps praying for such matters is completely frivolous and inconsequential.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8</a:t>
            </a:fld>
            <a:endParaRPr lang="en-US" dirty="0"/>
          </a:p>
        </p:txBody>
      </p:sp>
    </p:spTree>
    <p:extLst>
      <p:ext uri="{BB962C8B-B14F-4D97-AF65-F5344CB8AC3E}">
        <p14:creationId xmlns:p14="http://schemas.microsoft.com/office/powerpoint/2010/main" val="1397165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ever prayed to get that close parking space? Or to find your keys? Or to make any daily decision that would not impact much one way or another? Are those things worth praying for? Are we bothering God with the petty?</a:t>
            </a:r>
          </a:p>
        </p:txBody>
      </p:sp>
      <p:sp>
        <p:nvSpPr>
          <p:cNvPr id="4" name="Slide Number Placeholder 3"/>
          <p:cNvSpPr>
            <a:spLocks noGrp="1"/>
          </p:cNvSpPr>
          <p:nvPr>
            <p:ph type="sldNum" sz="quarter" idx="5"/>
          </p:nvPr>
        </p:nvSpPr>
        <p:spPr/>
        <p:txBody>
          <a:bodyPr/>
          <a:lstStyle/>
          <a:p>
            <a:fld id="{FA0DC3DB-0B10-4F5D-8078-2DEAC5D24F75}" type="slidenum">
              <a:rPr lang="en-US" smtClean="0"/>
              <a:t>9</a:t>
            </a:fld>
            <a:endParaRPr lang="en-US" dirty="0"/>
          </a:p>
        </p:txBody>
      </p:sp>
    </p:spTree>
    <p:extLst>
      <p:ext uri="{BB962C8B-B14F-4D97-AF65-F5344CB8AC3E}">
        <p14:creationId xmlns:p14="http://schemas.microsoft.com/office/powerpoint/2010/main" val="890526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1EF7995E-1408-4D66-AAD8-A833F2784BFC}" type="datetimeFigureOut">
              <a:rPr lang="en-US" smtClean="0"/>
              <a:t>3/1/24</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6CC5F581-0382-4344-9A36-DBD7E805ECE0}" type="slidenum">
              <a:rPr lang="en-US" smtClean="0"/>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640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3/1/24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91477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3/1/24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290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3/1/24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2268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3/1/24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326761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3/1/24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549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3/1/24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670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3/1/24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9297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3/1/24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7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3/1/24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70402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3/1/24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17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F7995E-1408-4D66-AAD8-A833F2784BFC}" type="datetimeFigureOut">
              <a:rPr lang="en-US" smtClean="0"/>
              <a:t>3/1/24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198497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F7995E-1408-4D66-AAD8-A833F2784BFC}" type="datetimeFigureOut">
              <a:rPr lang="en-US" smtClean="0"/>
              <a:t>3/1/24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C5F581-0382-4344-9A36-DBD7E805ECE0}" type="slidenum">
              <a:rPr lang="en-US" smtClean="0"/>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457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F7995E-1408-4D66-AAD8-A833F2784BFC}" type="datetimeFigureOut">
              <a:rPr lang="en-US" smtClean="0"/>
              <a:t>3/1/24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7438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995E-1408-4D66-AAD8-A833F2784BFC}" type="datetimeFigureOut">
              <a:rPr lang="en-US" smtClean="0"/>
              <a:t>3/1/24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30632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3/1/24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3165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3/1/24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610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EF7995E-1408-4D66-AAD8-A833F2784BFC}" type="datetimeFigureOut">
              <a:rPr lang="en-US" smtClean="0"/>
              <a:t>3/1/24</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C5F581-0382-4344-9A36-DBD7E805ECE0}" type="slidenum">
              <a:rPr lang="en-US" smtClean="0"/>
              <a:t>‹#›</a:t>
            </a:fld>
            <a:endParaRPr lang="en-US" dirty="0"/>
          </a:p>
        </p:txBody>
      </p:sp>
    </p:spTree>
    <p:extLst>
      <p:ext uri="{BB962C8B-B14F-4D97-AF65-F5344CB8AC3E}">
        <p14:creationId xmlns:p14="http://schemas.microsoft.com/office/powerpoint/2010/main" val="356415001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nextmoose.com/2018/07/welcome-to-a-future/" TargetMode="External"/><Relationship Id="rId5" Type="http://schemas.openxmlformats.org/officeDocument/2006/relationships/image" Target="../media/image15.jp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projectmaths.ie/for-teachers/leaving-certificate/" TargetMode="External"/><Relationship Id="rId5" Type="http://schemas.openxmlformats.org/officeDocument/2006/relationships/image" Target="../media/image16.jp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s://pxhere.com/en/photo/1362104" TargetMode="External"/><Relationship Id="rId5" Type="http://schemas.openxmlformats.org/officeDocument/2006/relationships/image" Target="../media/image19.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learn.e-limu.org/topic/view/?c=33&amp;t=176" TargetMode="External"/><Relationship Id="rId5" Type="http://schemas.openxmlformats.org/officeDocument/2006/relationships/image" Target="../media/image9.jp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www.news.uct.ac.za/article/-2017-04-12-this-is-amazing-african-elephants-may-transport-seeds-farther-than-any-other-land-animal" TargetMode="External"/><Relationship Id="rId5" Type="http://schemas.openxmlformats.org/officeDocument/2006/relationships/image" Target="../media/image10.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pixabay.com/en/universe-galaxy-space-atmosphere-2250310/" TargetMode="External"/><Relationship Id="rId5" Type="http://schemas.openxmlformats.org/officeDocument/2006/relationships/image" Target="../media/image11.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www.governmentpropaganda.net/tag/delusional-disorder/" TargetMode="External"/><Relationship Id="rId5" Type="http://schemas.openxmlformats.org/officeDocument/2006/relationships/image" Target="../media/image13.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publicdomainpictures.net/en/view-image.php?image=212694&amp;picture=american-football"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5BE4E-03B7-4B40-F8A1-F55D634401DA}"/>
              </a:ext>
            </a:extLst>
          </p:cNvPr>
          <p:cNvSpPr>
            <a:spLocks noGrp="1"/>
          </p:cNvSpPr>
          <p:nvPr>
            <p:ph type="ctrTitle"/>
          </p:nvPr>
        </p:nvSpPr>
        <p:spPr>
          <a:xfrm>
            <a:off x="1712685" y="1393371"/>
            <a:ext cx="5776685" cy="1934025"/>
          </a:xfrm>
        </p:spPr>
        <p:txBody>
          <a:bodyPr/>
          <a:lstStyle/>
          <a:p>
            <a:r>
              <a:rPr lang="en-US" sz="4400" dirty="0"/>
              <a:t>Prayer is the Key, </a:t>
            </a:r>
            <a:br>
              <a:rPr lang="en-US" sz="4400" dirty="0"/>
            </a:br>
            <a:r>
              <a:rPr lang="en-US" sz="4400" dirty="0"/>
              <a:t>Faith Unlocks the Door</a:t>
            </a:r>
          </a:p>
        </p:txBody>
      </p:sp>
      <p:sp>
        <p:nvSpPr>
          <p:cNvPr id="3" name="Subtitle 2">
            <a:extLst>
              <a:ext uri="{FF2B5EF4-FFF2-40B4-BE49-F238E27FC236}">
                <a16:creationId xmlns:a16="http://schemas.microsoft.com/office/drawing/2014/main" id="{EBB2ADF1-38DA-7C12-6C8C-2C4C82E8C2D8}"/>
              </a:ext>
            </a:extLst>
          </p:cNvPr>
          <p:cNvSpPr>
            <a:spLocks noGrp="1"/>
          </p:cNvSpPr>
          <p:nvPr>
            <p:ph type="subTitle" idx="1"/>
          </p:nvPr>
        </p:nvSpPr>
        <p:spPr/>
        <p:txBody>
          <a:bodyPr/>
          <a:lstStyle/>
          <a:p>
            <a:r>
              <a:rPr lang="en-US" dirty="0"/>
              <a:t>The Amazing, Confusing, Unknown, Powerful, Wonderful World of Prayer</a:t>
            </a:r>
          </a:p>
        </p:txBody>
      </p:sp>
    </p:spTree>
    <p:extLst>
      <p:ext uri="{BB962C8B-B14F-4D97-AF65-F5344CB8AC3E}">
        <p14:creationId xmlns:p14="http://schemas.microsoft.com/office/powerpoint/2010/main" val="10527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2024F6EB-04DC-4C6D-8485-FCD53A4A9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3">
            <a:extLst>
              <a:ext uri="{FF2B5EF4-FFF2-40B4-BE49-F238E27FC236}">
                <a16:creationId xmlns:a16="http://schemas.microsoft.com/office/drawing/2014/main" id="{7A795FBE-101B-4063-A5FC-8C0624B3534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FFAAE44D-DF9C-D217-0166-2C6B6BCADCC0}"/>
              </a:ext>
            </a:extLst>
          </p:cNvPr>
          <p:cNvSpPr>
            <a:spLocks noGrp="1"/>
          </p:cNvSpPr>
          <p:nvPr>
            <p:ph type="title"/>
          </p:nvPr>
        </p:nvSpPr>
        <p:spPr>
          <a:xfrm>
            <a:off x="5651868" y="982132"/>
            <a:ext cx="2520579" cy="1303867"/>
          </a:xfrm>
        </p:spPr>
        <p:txBody>
          <a:bodyPr>
            <a:normAutofit/>
          </a:bodyPr>
          <a:lstStyle/>
          <a:p>
            <a:pPr>
              <a:lnSpc>
                <a:spcPct val="90000"/>
              </a:lnSpc>
            </a:pPr>
            <a:r>
              <a:rPr lang="en-US"/>
              <a:t>The Chain of Events</a:t>
            </a:r>
          </a:p>
        </p:txBody>
      </p:sp>
      <p:sp>
        <p:nvSpPr>
          <p:cNvPr id="16" name="Rectangle 15">
            <a:extLst>
              <a:ext uri="{FF2B5EF4-FFF2-40B4-BE49-F238E27FC236}">
                <a16:creationId xmlns:a16="http://schemas.microsoft.com/office/drawing/2014/main" id="{8881F853-6081-4216-9876-4D863309A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hand with glowing letters&#10;&#10;Description automatically generated">
            <a:extLst>
              <a:ext uri="{FF2B5EF4-FFF2-40B4-BE49-F238E27FC236}">
                <a16:creationId xmlns:a16="http://schemas.microsoft.com/office/drawing/2014/main" id="{6D815B77-75E4-6C9A-AADD-DA1F2F6CF3A5}"/>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57" r="26356" b="-2"/>
          <a:stretch/>
        </p:blipFill>
        <p:spPr>
          <a:xfrm>
            <a:off x="1059512" y="1410208"/>
            <a:ext cx="3959083" cy="3858780"/>
          </a:xfrm>
          <a:prstGeom prst="rect">
            <a:avLst/>
          </a:prstGeom>
        </p:spPr>
      </p:pic>
      <p:cxnSp>
        <p:nvCxnSpPr>
          <p:cNvPr id="18" name="Straight Connector 17">
            <a:extLst>
              <a:ext uri="{FF2B5EF4-FFF2-40B4-BE49-F238E27FC236}">
                <a16:creationId xmlns:a16="http://schemas.microsoft.com/office/drawing/2014/main" id="{68EF61C2-EE68-43FF-A497-F2E60EA532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Content Placeholder 8">
            <a:extLst>
              <a:ext uri="{FF2B5EF4-FFF2-40B4-BE49-F238E27FC236}">
                <a16:creationId xmlns:a16="http://schemas.microsoft.com/office/drawing/2014/main" id="{54B57E34-109D-5531-2882-F5986708CB94}"/>
              </a:ext>
            </a:extLst>
          </p:cNvPr>
          <p:cNvSpPr>
            <a:spLocks noGrp="1"/>
          </p:cNvSpPr>
          <p:nvPr>
            <p:ph idx="1"/>
          </p:nvPr>
        </p:nvSpPr>
        <p:spPr>
          <a:xfrm>
            <a:off x="5651868" y="2556932"/>
            <a:ext cx="2520578" cy="3318936"/>
          </a:xfrm>
        </p:spPr>
        <p:txBody>
          <a:bodyPr>
            <a:normAutofit/>
          </a:bodyPr>
          <a:lstStyle/>
          <a:p>
            <a:r>
              <a:rPr lang="en-US" dirty="0"/>
              <a:t>Degrees of separation</a:t>
            </a:r>
          </a:p>
          <a:p>
            <a:r>
              <a:rPr lang="en-US" dirty="0"/>
              <a:t>The Unknown</a:t>
            </a:r>
          </a:p>
          <a:p>
            <a:r>
              <a:rPr lang="en-US" dirty="0"/>
              <a:t>Butterfly Effect</a:t>
            </a:r>
          </a:p>
        </p:txBody>
      </p:sp>
    </p:spTree>
    <p:extLst>
      <p:ext uri="{BB962C8B-B14F-4D97-AF65-F5344CB8AC3E}">
        <p14:creationId xmlns:p14="http://schemas.microsoft.com/office/powerpoint/2010/main" val="2480370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D5E3CF8B-6090-4FFC-B9BE-6FF60AEE4B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32" name="Straight Connector 31">
            <a:extLst>
              <a:ext uri="{FF2B5EF4-FFF2-40B4-BE49-F238E27FC236}">
                <a16:creationId xmlns:a16="http://schemas.microsoft.com/office/drawing/2014/main" id="{F444405B-FBD8-46A8-84D6-CE72780146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pic>
        <p:nvPicPr>
          <p:cNvPr id="5" name="Content Placeholder 4" descr="A close-up of a whiteboard&#10;&#10;Description automatically generated">
            <a:extLst>
              <a:ext uri="{FF2B5EF4-FFF2-40B4-BE49-F238E27FC236}">
                <a16:creationId xmlns:a16="http://schemas.microsoft.com/office/drawing/2014/main" id="{1F4C42BC-3D6B-BFF4-6514-226B57C8B9A3}"/>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5666" b="-1"/>
          <a:stretch/>
        </p:blipFill>
        <p:spPr>
          <a:xfrm>
            <a:off x="20" y="10"/>
            <a:ext cx="9143980" cy="6857990"/>
          </a:xfrm>
          <a:prstGeom prst="rect">
            <a:avLst/>
          </a:prstGeom>
        </p:spPr>
      </p:pic>
      <p:grpSp>
        <p:nvGrpSpPr>
          <p:cNvPr id="34" name="Group 33">
            <a:extLst>
              <a:ext uri="{FF2B5EF4-FFF2-40B4-BE49-F238E27FC236}">
                <a16:creationId xmlns:a16="http://schemas.microsoft.com/office/drawing/2014/main" id="{EF41A68A-8CD1-4105-B4EC-A56286CB0F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51962" y="1411015"/>
            <a:ext cx="5856119" cy="4103960"/>
            <a:chOff x="2202616" y="1411015"/>
            <a:chExt cx="7808159" cy="4103960"/>
          </a:xfrm>
        </p:grpSpPr>
        <p:sp>
          <p:nvSpPr>
            <p:cNvPr id="35" name="Freeform 16">
              <a:extLst>
                <a:ext uri="{FF2B5EF4-FFF2-40B4-BE49-F238E27FC236}">
                  <a16:creationId xmlns:a16="http://schemas.microsoft.com/office/drawing/2014/main" id="{7B955F46-02E4-4A82-96F5-CBAFDD4A7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02616" y="1411015"/>
              <a:ext cx="7808159" cy="4103960"/>
            </a:xfrm>
            <a:custGeom>
              <a:avLst/>
              <a:gdLst>
                <a:gd name="connsiteX0" fmla="*/ 7589084 w 7808159"/>
                <a:gd name="connsiteY0" fmla="*/ 3803605 h 4103960"/>
                <a:gd name="connsiteX1" fmla="*/ 7512884 w 7808159"/>
                <a:gd name="connsiteY1" fmla="*/ 3879805 h 4103960"/>
                <a:gd name="connsiteX2" fmla="*/ 7589084 w 7808159"/>
                <a:gd name="connsiteY2" fmla="*/ 3956005 h 4103960"/>
                <a:gd name="connsiteX3" fmla="*/ 7665284 w 7808159"/>
                <a:gd name="connsiteY3" fmla="*/ 3879805 h 4103960"/>
                <a:gd name="connsiteX4" fmla="*/ 7589084 w 7808159"/>
                <a:gd name="connsiteY4" fmla="*/ 3803605 h 4103960"/>
                <a:gd name="connsiteX5" fmla="*/ 197684 w 7808159"/>
                <a:gd name="connsiteY5" fmla="*/ 3803605 h 4103960"/>
                <a:gd name="connsiteX6" fmla="*/ 121484 w 7808159"/>
                <a:gd name="connsiteY6" fmla="*/ 3879805 h 4103960"/>
                <a:gd name="connsiteX7" fmla="*/ 197684 w 7808159"/>
                <a:gd name="connsiteY7" fmla="*/ 3956005 h 4103960"/>
                <a:gd name="connsiteX8" fmla="*/ 273884 w 7808159"/>
                <a:gd name="connsiteY8" fmla="*/ 3879805 h 4103960"/>
                <a:gd name="connsiteX9" fmla="*/ 197684 w 7808159"/>
                <a:gd name="connsiteY9" fmla="*/ 3803605 h 4103960"/>
                <a:gd name="connsiteX10" fmla="*/ 7604324 w 7808159"/>
                <a:gd name="connsiteY10" fmla="*/ 130765 h 4103960"/>
                <a:gd name="connsiteX11" fmla="*/ 7528124 w 7808159"/>
                <a:gd name="connsiteY11" fmla="*/ 206965 h 4103960"/>
                <a:gd name="connsiteX12" fmla="*/ 7604324 w 7808159"/>
                <a:gd name="connsiteY12" fmla="*/ 283165 h 4103960"/>
                <a:gd name="connsiteX13" fmla="*/ 7680524 w 7808159"/>
                <a:gd name="connsiteY13" fmla="*/ 206965 h 4103960"/>
                <a:gd name="connsiteX14" fmla="*/ 7604324 w 7808159"/>
                <a:gd name="connsiteY14" fmla="*/ 130765 h 4103960"/>
                <a:gd name="connsiteX15" fmla="*/ 197684 w 7808159"/>
                <a:gd name="connsiteY15" fmla="*/ 130765 h 4103960"/>
                <a:gd name="connsiteX16" fmla="*/ 121484 w 7808159"/>
                <a:gd name="connsiteY16" fmla="*/ 206965 h 4103960"/>
                <a:gd name="connsiteX17" fmla="*/ 197684 w 7808159"/>
                <a:gd name="connsiteY17" fmla="*/ 283165 h 4103960"/>
                <a:gd name="connsiteX18" fmla="*/ 273884 w 7808159"/>
                <a:gd name="connsiteY18" fmla="*/ 206965 h 4103960"/>
                <a:gd name="connsiteX19" fmla="*/ 197684 w 7808159"/>
                <a:gd name="connsiteY19" fmla="*/ 130765 h 4103960"/>
                <a:gd name="connsiteX20" fmla="*/ 0 w 7808159"/>
                <a:gd name="connsiteY20" fmla="*/ 0 h 4103960"/>
                <a:gd name="connsiteX21" fmla="*/ 7808159 w 7808159"/>
                <a:gd name="connsiteY21" fmla="*/ 0 h 4103960"/>
                <a:gd name="connsiteX22" fmla="*/ 7808159 w 7808159"/>
                <a:gd name="connsiteY22" fmla="*/ 4103960 h 4103960"/>
                <a:gd name="connsiteX23" fmla="*/ 0 w 7808159"/>
                <a:gd name="connsiteY23" fmla="*/ 4103960 h 41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08159" h="4103960">
                  <a:moveTo>
                    <a:pt x="7589084" y="3803605"/>
                  </a:moveTo>
                  <a:cubicBezTo>
                    <a:pt x="7547000" y="3803605"/>
                    <a:pt x="7512884" y="3837721"/>
                    <a:pt x="7512884" y="3879805"/>
                  </a:cubicBezTo>
                  <a:cubicBezTo>
                    <a:pt x="7512884" y="3921889"/>
                    <a:pt x="7547000" y="3956005"/>
                    <a:pt x="7589084" y="3956005"/>
                  </a:cubicBezTo>
                  <a:cubicBezTo>
                    <a:pt x="7631168" y="3956005"/>
                    <a:pt x="7665284" y="3921889"/>
                    <a:pt x="7665284" y="3879805"/>
                  </a:cubicBezTo>
                  <a:cubicBezTo>
                    <a:pt x="7665284" y="3837721"/>
                    <a:pt x="7631168" y="3803605"/>
                    <a:pt x="7589084" y="3803605"/>
                  </a:cubicBezTo>
                  <a:close/>
                  <a:moveTo>
                    <a:pt x="197684" y="3803605"/>
                  </a:moveTo>
                  <a:cubicBezTo>
                    <a:pt x="155600" y="3803605"/>
                    <a:pt x="121484" y="3837721"/>
                    <a:pt x="121484" y="3879805"/>
                  </a:cubicBezTo>
                  <a:cubicBezTo>
                    <a:pt x="121484" y="3921889"/>
                    <a:pt x="155600" y="3956005"/>
                    <a:pt x="197684" y="3956005"/>
                  </a:cubicBezTo>
                  <a:cubicBezTo>
                    <a:pt x="239768" y="3956005"/>
                    <a:pt x="273884" y="3921889"/>
                    <a:pt x="273884" y="3879805"/>
                  </a:cubicBezTo>
                  <a:cubicBezTo>
                    <a:pt x="273884" y="3837721"/>
                    <a:pt x="239768" y="3803605"/>
                    <a:pt x="197684" y="3803605"/>
                  </a:cubicBezTo>
                  <a:close/>
                  <a:moveTo>
                    <a:pt x="7604324" y="130765"/>
                  </a:moveTo>
                  <a:cubicBezTo>
                    <a:pt x="7562240" y="130765"/>
                    <a:pt x="7528124" y="164881"/>
                    <a:pt x="7528124" y="206965"/>
                  </a:cubicBezTo>
                  <a:cubicBezTo>
                    <a:pt x="7528124" y="249049"/>
                    <a:pt x="7562240" y="283165"/>
                    <a:pt x="7604324" y="283165"/>
                  </a:cubicBezTo>
                  <a:cubicBezTo>
                    <a:pt x="7646408" y="283165"/>
                    <a:pt x="7680524" y="249049"/>
                    <a:pt x="7680524" y="206965"/>
                  </a:cubicBezTo>
                  <a:cubicBezTo>
                    <a:pt x="7680524" y="164881"/>
                    <a:pt x="7646408" y="130765"/>
                    <a:pt x="7604324" y="130765"/>
                  </a:cubicBezTo>
                  <a:close/>
                  <a:moveTo>
                    <a:pt x="197684" y="130765"/>
                  </a:moveTo>
                  <a:cubicBezTo>
                    <a:pt x="155600" y="130765"/>
                    <a:pt x="121484" y="164881"/>
                    <a:pt x="121484" y="206965"/>
                  </a:cubicBezTo>
                  <a:cubicBezTo>
                    <a:pt x="121484" y="249049"/>
                    <a:pt x="155600" y="283165"/>
                    <a:pt x="197684" y="283165"/>
                  </a:cubicBezTo>
                  <a:cubicBezTo>
                    <a:pt x="239768" y="283165"/>
                    <a:pt x="273884" y="249049"/>
                    <a:pt x="273884" y="206965"/>
                  </a:cubicBezTo>
                  <a:cubicBezTo>
                    <a:pt x="273884" y="164881"/>
                    <a:pt x="239768" y="130765"/>
                    <a:pt x="197684" y="130765"/>
                  </a:cubicBezTo>
                  <a:close/>
                  <a:moveTo>
                    <a:pt x="0" y="0"/>
                  </a:moveTo>
                  <a:lnTo>
                    <a:pt x="7808159" y="0"/>
                  </a:lnTo>
                  <a:lnTo>
                    <a:pt x="7808159" y="4103960"/>
                  </a:lnTo>
                  <a:lnTo>
                    <a:pt x="0" y="4103960"/>
                  </a:lnTo>
                  <a:close/>
                </a:path>
              </a:pathLst>
            </a:custGeom>
            <a:blipFill dpi="0" rotWithShape="1">
              <a:blip r:embed="rId7">
                <a:alphaModFix amt="83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35">
              <a:extLst>
                <a:ext uri="{FF2B5EF4-FFF2-40B4-BE49-F238E27FC236}">
                  <a16:creationId xmlns:a16="http://schemas.microsoft.com/office/drawing/2014/main" id="{879775EF-026C-4E4A-873B-185915FB4FC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278995" y="1501257"/>
              <a:ext cx="7645811" cy="3928374"/>
              <a:chOff x="2278995" y="1501257"/>
              <a:chExt cx="7645811" cy="3928374"/>
            </a:xfrm>
          </p:grpSpPr>
          <p:sp>
            <p:nvSpPr>
              <p:cNvPr id="37" name="Donut 19">
                <a:extLst>
                  <a:ext uri="{FF2B5EF4-FFF2-40B4-BE49-F238E27FC236}">
                    <a16:creationId xmlns:a16="http://schemas.microsoft.com/office/drawing/2014/main" id="{400D0967-F02F-4275-8520-75D52A1DF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77918" y="1501257"/>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Donut 21">
                <a:extLst>
                  <a:ext uri="{FF2B5EF4-FFF2-40B4-BE49-F238E27FC236}">
                    <a16:creationId xmlns:a16="http://schemas.microsoft.com/office/drawing/2014/main" id="{B4B16BA1-0F90-43DD-9D6C-6F196A15A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73719" y="517472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onut 22">
                <a:extLst>
                  <a:ext uri="{FF2B5EF4-FFF2-40B4-BE49-F238E27FC236}">
                    <a16:creationId xmlns:a16="http://schemas.microsoft.com/office/drawing/2014/main" id="{7B652CBC-3D51-4C0E-8DDE-2C4A49B38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78995" y="1501257"/>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onut 23">
                <a:extLst>
                  <a:ext uri="{FF2B5EF4-FFF2-40B4-BE49-F238E27FC236}">
                    <a16:creationId xmlns:a16="http://schemas.microsoft.com/office/drawing/2014/main" id="{3AFF0419-6554-4FDD-93AB-8A8C45FF5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78995" y="5182743"/>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 name="Title 1">
            <a:extLst>
              <a:ext uri="{FF2B5EF4-FFF2-40B4-BE49-F238E27FC236}">
                <a16:creationId xmlns:a16="http://schemas.microsoft.com/office/drawing/2014/main" id="{95996E34-BBA0-A355-5B56-7CF1C7C10874}"/>
              </a:ext>
            </a:extLst>
          </p:cNvPr>
          <p:cNvSpPr>
            <a:spLocks noGrp="1"/>
          </p:cNvSpPr>
          <p:nvPr>
            <p:ph type="title"/>
          </p:nvPr>
        </p:nvSpPr>
        <p:spPr>
          <a:xfrm>
            <a:off x="2019298" y="1871131"/>
            <a:ext cx="5111752" cy="1515533"/>
          </a:xfrm>
        </p:spPr>
        <p:txBody>
          <a:bodyPr vert="horz" lIns="91440" tIns="45720" rIns="91440" bIns="45720" rtlCol="0" anchor="b">
            <a:normAutofit/>
          </a:bodyPr>
          <a:lstStyle/>
          <a:p>
            <a:r>
              <a:rPr lang="en-US" sz="5400"/>
              <a:t>Proof?</a:t>
            </a:r>
          </a:p>
        </p:txBody>
      </p:sp>
      <p:sp>
        <p:nvSpPr>
          <p:cNvPr id="9" name="Content Placeholder 8">
            <a:extLst>
              <a:ext uri="{FF2B5EF4-FFF2-40B4-BE49-F238E27FC236}">
                <a16:creationId xmlns:a16="http://schemas.microsoft.com/office/drawing/2014/main" id="{9D1512FA-A172-1661-2018-31FB9CE415F9}"/>
              </a:ext>
            </a:extLst>
          </p:cNvPr>
          <p:cNvSpPr>
            <a:spLocks noGrp="1"/>
          </p:cNvSpPr>
          <p:nvPr>
            <p:ph idx="1"/>
          </p:nvPr>
        </p:nvSpPr>
        <p:spPr>
          <a:xfrm>
            <a:off x="2019298" y="3657597"/>
            <a:ext cx="5111752" cy="1320802"/>
          </a:xfrm>
        </p:spPr>
        <p:txBody>
          <a:bodyPr vert="horz" lIns="91440" tIns="45720" rIns="91440" bIns="45720" rtlCol="0" anchor="t">
            <a:normAutofit/>
          </a:bodyPr>
          <a:lstStyle/>
          <a:p>
            <a:pPr marL="0" indent="0" algn="ctr">
              <a:buNone/>
            </a:pPr>
            <a:r>
              <a:rPr lang="en-US" sz="2100">
                <a:solidFill>
                  <a:schemeClr val="tx1"/>
                </a:solidFill>
              </a:rPr>
              <a:t>If this prayer thing works, shouldn’t there be proof by now?</a:t>
            </a:r>
          </a:p>
        </p:txBody>
      </p:sp>
      <p:cxnSp>
        <p:nvCxnSpPr>
          <p:cNvPr id="42" name="Straight Connector 41">
            <a:extLst>
              <a:ext uri="{FF2B5EF4-FFF2-40B4-BE49-F238E27FC236}">
                <a16:creationId xmlns:a16="http://schemas.microsoft.com/office/drawing/2014/main" id="{5F310D7E-8F1E-4C2F-8824-E43E043DD8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432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 name="Group 25">
            <a:extLst>
              <a:ext uri="{FF2B5EF4-FFF2-40B4-BE49-F238E27FC236}">
                <a16:creationId xmlns:a16="http://schemas.microsoft.com/office/drawing/2014/main" id="{A35723D1-BE23-4F7B-872D-35CA6D17FB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618" cy="6856215"/>
            <a:chOff x="0" y="0"/>
            <a:chExt cx="12188825" cy="6856215"/>
          </a:xfrm>
        </p:grpSpPr>
        <p:pic>
          <p:nvPicPr>
            <p:cNvPr id="27" name="Picture 26">
              <a:extLst>
                <a:ext uri="{FF2B5EF4-FFF2-40B4-BE49-F238E27FC236}">
                  <a16:creationId xmlns:a16="http://schemas.microsoft.com/office/drawing/2014/main" id="{D6E618D2-8F0C-4909-AFC7-B7A1807529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8" name="Rectangle 27">
              <a:extLst>
                <a:ext uri="{FF2B5EF4-FFF2-40B4-BE49-F238E27FC236}">
                  <a16:creationId xmlns:a16="http://schemas.microsoft.com/office/drawing/2014/main" id="{D4523B5A-3C1B-43E2-9848-4224E638B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9" name="Picture 28">
              <a:extLst>
                <a:ext uri="{FF2B5EF4-FFF2-40B4-BE49-F238E27FC236}">
                  <a16:creationId xmlns:a16="http://schemas.microsoft.com/office/drawing/2014/main" id="{6E82BC15-7FB9-4C06-AF5C-CEFF4A4AA1E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39" name="Picture 29">
              <a:extLst>
                <a:ext uri="{FF2B5EF4-FFF2-40B4-BE49-F238E27FC236}">
                  <a16:creationId xmlns:a16="http://schemas.microsoft.com/office/drawing/2014/main" id="{31D50916-7994-4161-83BF-EDC798D7BC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40" name="Straight Connector 31">
            <a:extLst>
              <a:ext uri="{FF2B5EF4-FFF2-40B4-BE49-F238E27FC236}">
                <a16:creationId xmlns:a16="http://schemas.microsoft.com/office/drawing/2014/main" id="{CF2CD8F0-C030-420D-9AA6-5D9243779F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41" name="Rectangle 33">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ile of wooden tiles with letters on them&#10;&#10;Description automatically generated">
            <a:extLst>
              <a:ext uri="{FF2B5EF4-FFF2-40B4-BE49-F238E27FC236}">
                <a16:creationId xmlns:a16="http://schemas.microsoft.com/office/drawing/2014/main" id="{6C2CA9AA-8562-FCC0-F3C0-8705DFD19068}"/>
              </a:ext>
            </a:extLst>
          </p:cNvPr>
          <p:cNvPicPr>
            <a:picLocks noGrp="1" noChangeAspect="1"/>
          </p:cNvPicPr>
          <p:nvPr>
            <p:ph sz="half" idx="1"/>
          </p:nvPr>
        </p:nvPicPr>
        <p:blipFill rotWithShape="1">
          <a:blip r:embed="rId5">
            <a:alphaModFix amt="35000"/>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659" r="10339" b="-1"/>
          <a:stretch/>
        </p:blipFill>
        <p:spPr>
          <a:xfrm>
            <a:off x="20" y="10"/>
            <a:ext cx="9143980" cy="6857990"/>
          </a:xfrm>
          <a:prstGeom prst="rect">
            <a:avLst/>
          </a:prstGeom>
        </p:spPr>
      </p:pic>
      <p:sp>
        <p:nvSpPr>
          <p:cNvPr id="2" name="Title 1">
            <a:extLst>
              <a:ext uri="{FF2B5EF4-FFF2-40B4-BE49-F238E27FC236}">
                <a16:creationId xmlns:a16="http://schemas.microsoft.com/office/drawing/2014/main" id="{C0D38363-B0C2-5703-34BB-01AE45405AEF}"/>
              </a:ext>
            </a:extLst>
          </p:cNvPr>
          <p:cNvSpPr>
            <a:spLocks noGrp="1"/>
          </p:cNvSpPr>
          <p:nvPr>
            <p:ph type="title"/>
          </p:nvPr>
        </p:nvSpPr>
        <p:spPr>
          <a:xfrm>
            <a:off x="971551" y="982132"/>
            <a:ext cx="7200897" cy="1303867"/>
          </a:xfrm>
        </p:spPr>
        <p:txBody>
          <a:bodyPr vert="horz" lIns="91440" tIns="45720" rIns="91440" bIns="45720" rtlCol="0" anchor="ctr">
            <a:normAutofit/>
          </a:bodyPr>
          <a:lstStyle/>
          <a:p>
            <a:r>
              <a:rPr lang="en-US" sz="4400">
                <a:solidFill>
                  <a:srgbClr val="FFFFFF"/>
                </a:solidFill>
              </a:rPr>
              <a:t>Prayer is Paying Attention</a:t>
            </a:r>
          </a:p>
        </p:txBody>
      </p:sp>
      <p:cxnSp>
        <p:nvCxnSpPr>
          <p:cNvPr id="36" name="Straight Connector 35">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2421466"/>
            <a:ext cx="6858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6" name="Content Placeholder 5">
            <a:extLst>
              <a:ext uri="{FF2B5EF4-FFF2-40B4-BE49-F238E27FC236}">
                <a16:creationId xmlns:a16="http://schemas.microsoft.com/office/drawing/2014/main" id="{048D2416-A8EE-7119-7EC7-E48AF790EB93}"/>
              </a:ext>
            </a:extLst>
          </p:cNvPr>
          <p:cNvSpPr>
            <a:spLocks noGrp="1"/>
          </p:cNvSpPr>
          <p:nvPr>
            <p:ph sz="half" idx="2"/>
          </p:nvPr>
        </p:nvSpPr>
        <p:spPr>
          <a:xfrm>
            <a:off x="971550" y="2556932"/>
            <a:ext cx="7200897" cy="3318936"/>
          </a:xfrm>
        </p:spPr>
        <p:txBody>
          <a:bodyPr vert="horz" lIns="91440" tIns="45720" rIns="91440" bIns="45720" rtlCol="0" anchor="t">
            <a:normAutofit/>
          </a:bodyPr>
          <a:lstStyle/>
          <a:p>
            <a:r>
              <a:rPr lang="en-US" dirty="0">
                <a:solidFill>
                  <a:srgbClr val="FFFFFF"/>
                </a:solidFill>
              </a:rPr>
              <a:t>God speaks in many ways</a:t>
            </a:r>
          </a:p>
          <a:p>
            <a:pPr lvl="1"/>
            <a:r>
              <a:rPr lang="en-US" dirty="0">
                <a:solidFill>
                  <a:srgbClr val="FFFFFF"/>
                </a:solidFill>
              </a:rPr>
              <a:t>Dreams</a:t>
            </a:r>
          </a:p>
          <a:p>
            <a:pPr lvl="1"/>
            <a:r>
              <a:rPr lang="en-US" dirty="0">
                <a:solidFill>
                  <a:srgbClr val="FFFFFF"/>
                </a:solidFill>
              </a:rPr>
              <a:t>Visions</a:t>
            </a:r>
          </a:p>
          <a:p>
            <a:pPr lvl="1"/>
            <a:r>
              <a:rPr lang="en-US" dirty="0">
                <a:solidFill>
                  <a:srgbClr val="FFFFFF"/>
                </a:solidFill>
              </a:rPr>
              <a:t> Thoughts</a:t>
            </a:r>
          </a:p>
          <a:p>
            <a:pPr lvl="1"/>
            <a:r>
              <a:rPr lang="en-US" dirty="0">
                <a:solidFill>
                  <a:srgbClr val="FFFFFF"/>
                </a:solidFill>
              </a:rPr>
              <a:t>Creative space</a:t>
            </a:r>
          </a:p>
          <a:p>
            <a:pPr lvl="1"/>
            <a:r>
              <a:rPr lang="en-US" dirty="0">
                <a:solidFill>
                  <a:srgbClr val="FFFFFF"/>
                </a:solidFill>
              </a:rPr>
              <a:t>Environment</a:t>
            </a:r>
          </a:p>
          <a:p>
            <a:pPr lvl="1"/>
            <a:r>
              <a:rPr lang="en-US" dirty="0">
                <a:solidFill>
                  <a:srgbClr val="FFFFFF"/>
                </a:solidFill>
              </a:rPr>
              <a:t>People</a:t>
            </a:r>
          </a:p>
          <a:p>
            <a:endParaRPr lang="en-US" dirty="0">
              <a:solidFill>
                <a:srgbClr val="FFFFFF"/>
              </a:solidFill>
            </a:endParaRPr>
          </a:p>
        </p:txBody>
      </p:sp>
    </p:spTree>
    <p:extLst>
      <p:ext uri="{BB962C8B-B14F-4D97-AF65-F5344CB8AC3E}">
        <p14:creationId xmlns:p14="http://schemas.microsoft.com/office/powerpoint/2010/main" val="45786991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19A3C-6CC9-A93F-D382-9BBBFBF49E1B}"/>
              </a:ext>
            </a:extLst>
          </p:cNvPr>
          <p:cNvSpPr>
            <a:spLocks noGrp="1"/>
          </p:cNvSpPr>
          <p:nvPr>
            <p:ph type="title"/>
          </p:nvPr>
        </p:nvSpPr>
        <p:spPr/>
        <p:txBody>
          <a:bodyPr>
            <a:normAutofit fontScale="90000"/>
          </a:bodyPr>
          <a:lstStyle/>
          <a:p>
            <a:r>
              <a:rPr lang="en-US" dirty="0"/>
              <a:t>God Revealed in Dreams: Genesis 15: 12-14</a:t>
            </a:r>
          </a:p>
        </p:txBody>
      </p:sp>
      <p:sp>
        <p:nvSpPr>
          <p:cNvPr id="4" name="Content Placeholder 3">
            <a:extLst>
              <a:ext uri="{FF2B5EF4-FFF2-40B4-BE49-F238E27FC236}">
                <a16:creationId xmlns:a16="http://schemas.microsoft.com/office/drawing/2014/main" id="{AFAF7B4A-53C6-56FF-948C-DD6A3EEE4AE2}"/>
              </a:ext>
            </a:extLst>
          </p:cNvPr>
          <p:cNvSpPr>
            <a:spLocks noGrp="1"/>
          </p:cNvSpPr>
          <p:nvPr>
            <p:ph idx="1"/>
          </p:nvPr>
        </p:nvSpPr>
        <p:spPr/>
        <p:txBody>
          <a:bodyPr>
            <a:normAutofit lnSpcReduction="10000"/>
          </a:bodyPr>
          <a:lstStyle/>
          <a:p>
            <a:r>
              <a:rPr lang="en-US" b="1" i="0" baseline="30000" dirty="0">
                <a:solidFill>
                  <a:srgbClr val="000000"/>
                </a:solidFill>
                <a:effectLst/>
                <a:latin typeface="system-ui"/>
              </a:rPr>
              <a:t>12 </a:t>
            </a:r>
            <a:r>
              <a:rPr lang="en-US" b="0" i="0" dirty="0">
                <a:solidFill>
                  <a:srgbClr val="000000"/>
                </a:solidFill>
                <a:effectLst/>
                <a:latin typeface="system-ui"/>
              </a:rPr>
              <a:t>As the sun was setting, Abram fell into a deep sleep, and a thick and dreadful darkness came over him. </a:t>
            </a:r>
            <a:r>
              <a:rPr lang="en-US" b="1" i="0" baseline="30000" dirty="0">
                <a:solidFill>
                  <a:srgbClr val="000000"/>
                </a:solidFill>
                <a:effectLst/>
                <a:latin typeface="system-ui"/>
              </a:rPr>
              <a:t>13 </a:t>
            </a:r>
            <a:r>
              <a:rPr lang="en-US" b="0" i="0" dirty="0">
                <a:solidFill>
                  <a:srgbClr val="000000"/>
                </a:solidFill>
                <a:effectLst/>
                <a:latin typeface="system-ui"/>
              </a:rPr>
              <a:t>Then the </a:t>
            </a:r>
            <a:r>
              <a:rPr lang="en-US" b="0" i="0" cap="small" dirty="0">
                <a:solidFill>
                  <a:srgbClr val="000000"/>
                </a:solidFill>
                <a:effectLst/>
                <a:latin typeface="system-ui"/>
              </a:rPr>
              <a:t>Lord</a:t>
            </a:r>
            <a:r>
              <a:rPr lang="en-US" b="0" i="0" dirty="0">
                <a:solidFill>
                  <a:srgbClr val="000000"/>
                </a:solidFill>
                <a:effectLst/>
                <a:latin typeface="system-ui"/>
              </a:rPr>
              <a:t> said to him, “Know for certain that for four hundred years your descendants will be strangers in a country not their own and that they will be enslaved and mistreated there. </a:t>
            </a:r>
            <a:r>
              <a:rPr lang="en-US" b="1" i="0" baseline="30000" dirty="0">
                <a:solidFill>
                  <a:srgbClr val="000000"/>
                </a:solidFill>
                <a:effectLst/>
                <a:latin typeface="system-ui"/>
              </a:rPr>
              <a:t>14 </a:t>
            </a:r>
            <a:r>
              <a:rPr lang="en-US" b="0" i="0" dirty="0">
                <a:solidFill>
                  <a:srgbClr val="000000"/>
                </a:solidFill>
                <a:effectLst/>
                <a:latin typeface="system-ui"/>
              </a:rPr>
              <a:t>But I will punish the nation they serve as slaves, and afterward they will come out with great possessions.</a:t>
            </a:r>
            <a:endParaRPr lang="en-US" dirty="0"/>
          </a:p>
          <a:p>
            <a:pPr lvl="1"/>
            <a:endParaRPr lang="en-US" dirty="0"/>
          </a:p>
        </p:txBody>
      </p:sp>
    </p:spTree>
    <p:extLst>
      <p:ext uri="{BB962C8B-B14F-4D97-AF65-F5344CB8AC3E}">
        <p14:creationId xmlns:p14="http://schemas.microsoft.com/office/powerpoint/2010/main" val="3954452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0051050-B89E-49D3-826B-6A1EAC70A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33AF6E3-B8BA-445C-9EFB-E970BA4A09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a:gradFill>
            <a:gsLst>
              <a:gs pos="0">
                <a:schemeClr val="accent1">
                  <a:lumMod val="82000"/>
                  <a:lumOff val="18000"/>
                </a:schemeClr>
              </a:gs>
              <a:gs pos="100000">
                <a:schemeClr val="accent1">
                  <a:lumMod val="98000"/>
                </a:schemeClr>
              </a:gs>
            </a:gsLst>
            <a:lin ang="5400000" scaled="0"/>
          </a:gradFill>
        </p:spPr>
      </p:pic>
      <p:pic>
        <p:nvPicPr>
          <p:cNvPr id="12" name="Picture 11">
            <a:extLst>
              <a:ext uri="{FF2B5EF4-FFF2-40B4-BE49-F238E27FC236}">
                <a16:creationId xmlns:a16="http://schemas.microsoft.com/office/drawing/2014/main" id="{7664F659-1366-4A2A-BD0B-AB97FFD1AB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srcRect l="5622" t="32929" r="5622" b="21272"/>
          <a:stretch/>
        </p:blipFill>
        <p:spPr>
          <a:xfrm>
            <a:off x="4060659" y="2352170"/>
            <a:ext cx="1022682" cy="441158"/>
          </a:xfrm>
          <a:prstGeom prst="rect">
            <a:avLst/>
          </a:prstGeom>
        </p:spPr>
      </p:pic>
      <p:sp>
        <p:nvSpPr>
          <p:cNvPr id="2" name="Title 1">
            <a:extLst>
              <a:ext uri="{FF2B5EF4-FFF2-40B4-BE49-F238E27FC236}">
                <a16:creationId xmlns:a16="http://schemas.microsoft.com/office/drawing/2014/main" id="{7A997417-131B-F89E-A75C-F59B2DB32722}"/>
              </a:ext>
            </a:extLst>
          </p:cNvPr>
          <p:cNvSpPr>
            <a:spLocks noGrp="1"/>
          </p:cNvSpPr>
          <p:nvPr>
            <p:ph type="title"/>
          </p:nvPr>
        </p:nvSpPr>
        <p:spPr>
          <a:xfrm>
            <a:off x="971551" y="982132"/>
            <a:ext cx="7200897" cy="1368252"/>
          </a:xfrm>
        </p:spPr>
        <p:txBody>
          <a:bodyPr>
            <a:normAutofit/>
          </a:bodyPr>
          <a:lstStyle/>
          <a:p>
            <a:r>
              <a:rPr lang="en-US">
                <a:solidFill>
                  <a:srgbClr val="373737"/>
                </a:solidFill>
              </a:rPr>
              <a:t>Comes Down to Faith</a:t>
            </a:r>
          </a:p>
        </p:txBody>
      </p:sp>
      <p:sp>
        <p:nvSpPr>
          <p:cNvPr id="3" name="Content Placeholder 2">
            <a:extLst>
              <a:ext uri="{FF2B5EF4-FFF2-40B4-BE49-F238E27FC236}">
                <a16:creationId xmlns:a16="http://schemas.microsoft.com/office/drawing/2014/main" id="{6D9AEA0E-304D-13CA-9BF0-E31760ECB604}"/>
              </a:ext>
            </a:extLst>
          </p:cNvPr>
          <p:cNvSpPr>
            <a:spLocks noGrp="1"/>
          </p:cNvSpPr>
          <p:nvPr>
            <p:ph idx="1"/>
          </p:nvPr>
        </p:nvSpPr>
        <p:spPr>
          <a:xfrm>
            <a:off x="971550" y="2919662"/>
            <a:ext cx="7200897" cy="2956205"/>
          </a:xfrm>
        </p:spPr>
        <p:txBody>
          <a:bodyPr>
            <a:normAutofit/>
          </a:bodyPr>
          <a:lstStyle/>
          <a:p>
            <a:pPr marL="0" indent="0">
              <a:buNone/>
            </a:pPr>
            <a:r>
              <a:rPr lang="en-US" dirty="0">
                <a:solidFill>
                  <a:srgbClr val="212121"/>
                </a:solidFill>
              </a:rPr>
              <a:t>Hebrews 11:1 Faith is the substance of things hoped for and the evidence of things not seen. </a:t>
            </a:r>
            <a:br>
              <a:rPr lang="en-US" dirty="0">
                <a:solidFill>
                  <a:srgbClr val="212121"/>
                </a:solidFill>
              </a:rPr>
            </a:br>
            <a:endParaRPr lang="en-US" dirty="0">
              <a:solidFill>
                <a:srgbClr val="212121"/>
              </a:solidFill>
            </a:endParaRPr>
          </a:p>
        </p:txBody>
      </p:sp>
    </p:spTree>
    <p:extLst>
      <p:ext uri="{BB962C8B-B14F-4D97-AF65-F5344CB8AC3E}">
        <p14:creationId xmlns:p14="http://schemas.microsoft.com/office/powerpoint/2010/main" val="2989259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66" name="Picture 55">
            <a:extLst>
              <a:ext uri="{FF2B5EF4-FFF2-40B4-BE49-F238E27FC236}">
                <a16:creationId xmlns:a16="http://schemas.microsoft.com/office/drawing/2014/main" id="{D5E3CF8B-6090-4FFC-B9BE-6FF60AEE4B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67" name="Straight Connector 57">
            <a:extLst>
              <a:ext uri="{FF2B5EF4-FFF2-40B4-BE49-F238E27FC236}">
                <a16:creationId xmlns:a16="http://schemas.microsoft.com/office/drawing/2014/main" id="{F444405B-FBD8-46A8-84D6-CE72780146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p:nvSpPr>
          <p:cNvPr id="68" name="Rectangle 59">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erson smiling with a baby&#10;&#10;Description automatically generated">
            <a:extLst>
              <a:ext uri="{FF2B5EF4-FFF2-40B4-BE49-F238E27FC236}">
                <a16:creationId xmlns:a16="http://schemas.microsoft.com/office/drawing/2014/main" id="{AA40111F-3ADC-2215-296E-98820F9022D1}"/>
              </a:ext>
            </a:extLst>
          </p:cNvPr>
          <p:cNvPicPr>
            <a:picLocks noGrp="1" noChangeAspect="1"/>
          </p:cNvPicPr>
          <p:nvPr>
            <p:ph sz="half" idx="2"/>
          </p:nvPr>
        </p:nvPicPr>
        <p:blipFill rotWithShape="1">
          <a:blip r:embed="rId5">
            <a:alphaModFix amt="50000"/>
            <a:extLst>
              <a:ext uri="{28A0092B-C50C-407E-A947-70E740481C1C}">
                <a14:useLocalDpi xmlns:a14="http://schemas.microsoft.com/office/drawing/2010/main" val="0"/>
              </a:ext>
            </a:extLst>
          </a:blip>
          <a:srcRect/>
          <a:stretch/>
        </p:blipFill>
        <p:spPr>
          <a:xfrm rot="10800000">
            <a:off x="20" y="10"/>
            <a:ext cx="9143980" cy="6857990"/>
          </a:xfrm>
          <a:prstGeom prst="rect">
            <a:avLst/>
          </a:prstGeom>
        </p:spPr>
      </p:pic>
      <p:sp>
        <p:nvSpPr>
          <p:cNvPr id="2" name="Title 1">
            <a:extLst>
              <a:ext uri="{FF2B5EF4-FFF2-40B4-BE49-F238E27FC236}">
                <a16:creationId xmlns:a16="http://schemas.microsoft.com/office/drawing/2014/main" id="{C0D38363-B0C2-5703-34BB-01AE45405AEF}"/>
              </a:ext>
            </a:extLst>
          </p:cNvPr>
          <p:cNvSpPr>
            <a:spLocks noGrp="1"/>
          </p:cNvSpPr>
          <p:nvPr>
            <p:ph type="title"/>
          </p:nvPr>
        </p:nvSpPr>
        <p:spPr>
          <a:xfrm>
            <a:off x="2019298" y="1871131"/>
            <a:ext cx="5111752" cy="1515533"/>
          </a:xfrm>
        </p:spPr>
        <p:txBody>
          <a:bodyPr vert="horz" lIns="91440" tIns="45720" rIns="91440" bIns="45720" rtlCol="0" anchor="b">
            <a:normAutofit/>
          </a:bodyPr>
          <a:lstStyle/>
          <a:p>
            <a:r>
              <a:rPr lang="en-US" sz="5400">
                <a:solidFill>
                  <a:srgbClr val="FFFFFF"/>
                </a:solidFill>
              </a:rPr>
              <a:t>The Promise</a:t>
            </a:r>
          </a:p>
        </p:txBody>
      </p:sp>
      <p:sp>
        <p:nvSpPr>
          <p:cNvPr id="14" name="Content Placeholder 13">
            <a:extLst>
              <a:ext uri="{FF2B5EF4-FFF2-40B4-BE49-F238E27FC236}">
                <a16:creationId xmlns:a16="http://schemas.microsoft.com/office/drawing/2014/main" id="{4BAFD394-13BF-6504-A1AE-8C794A31E30E}"/>
              </a:ext>
            </a:extLst>
          </p:cNvPr>
          <p:cNvSpPr>
            <a:spLocks noGrp="1"/>
          </p:cNvSpPr>
          <p:nvPr>
            <p:ph sz="half" idx="1"/>
          </p:nvPr>
        </p:nvSpPr>
        <p:spPr>
          <a:xfrm>
            <a:off x="2019298" y="3657597"/>
            <a:ext cx="5111752" cy="1320802"/>
          </a:xfrm>
        </p:spPr>
        <p:txBody>
          <a:bodyPr vert="horz" lIns="91440" tIns="45720" rIns="91440" bIns="45720" rtlCol="0" anchor="t">
            <a:normAutofit/>
          </a:bodyPr>
          <a:lstStyle/>
          <a:p>
            <a:pPr marL="0" indent="0" algn="ctr">
              <a:buNone/>
            </a:pPr>
            <a:r>
              <a:rPr lang="en-US" sz="2100">
                <a:solidFill>
                  <a:srgbClr val="FFFFFF"/>
                </a:solidFill>
              </a:rPr>
              <a:t>The Father of Generations</a:t>
            </a:r>
            <a:endParaRPr lang="en-US" sz="2100" dirty="0">
              <a:solidFill>
                <a:srgbClr val="FFFFFF"/>
              </a:solidFill>
            </a:endParaRPr>
          </a:p>
        </p:txBody>
      </p:sp>
      <p:cxnSp>
        <p:nvCxnSpPr>
          <p:cNvPr id="69" name="Straight Connector 61">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74949" y="3510608"/>
            <a:ext cx="384048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221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3ACE0436-0037-4A46-9C44-2EB95BF308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47" name="Straight Connector 46">
            <a:extLst>
              <a:ext uri="{FF2B5EF4-FFF2-40B4-BE49-F238E27FC236}">
                <a16:creationId xmlns:a16="http://schemas.microsoft.com/office/drawing/2014/main" id="{05E6FF9D-6599-42FC-BD0E-BAA1B1997D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49" name="Rectangle 48">
            <a:extLst>
              <a:ext uri="{FF2B5EF4-FFF2-40B4-BE49-F238E27FC236}">
                <a16:creationId xmlns:a16="http://schemas.microsoft.com/office/drawing/2014/main" id="{832A1E47-A968-404F-8DBE-B31240A9B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E0DDDCF8-BC1A-4404-8ACA-D8D2BB4BE97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C0D38363-B0C2-5703-34BB-01AE45405AEF}"/>
              </a:ext>
            </a:extLst>
          </p:cNvPr>
          <p:cNvSpPr>
            <a:spLocks noGrp="1"/>
          </p:cNvSpPr>
          <p:nvPr>
            <p:ph type="title"/>
          </p:nvPr>
        </p:nvSpPr>
        <p:spPr>
          <a:xfrm>
            <a:off x="971551" y="982132"/>
            <a:ext cx="2745042" cy="1325373"/>
          </a:xfrm>
        </p:spPr>
        <p:txBody>
          <a:bodyPr vert="horz" lIns="91440" tIns="45720" rIns="91440" bIns="45720" rtlCol="0" anchor="b">
            <a:normAutofit/>
          </a:bodyPr>
          <a:lstStyle/>
          <a:p>
            <a:r>
              <a:rPr lang="en-US" sz="2100" dirty="0"/>
              <a:t>Faith Unlocks the Door</a:t>
            </a:r>
          </a:p>
        </p:txBody>
      </p:sp>
      <p:cxnSp>
        <p:nvCxnSpPr>
          <p:cNvPr id="53" name="Straight Connector 52">
            <a:extLst>
              <a:ext uri="{FF2B5EF4-FFF2-40B4-BE49-F238E27FC236}">
                <a16:creationId xmlns:a16="http://schemas.microsoft.com/office/drawing/2014/main" id="{CBB3FB69-D504-412A-90F9-1D1BAA6AC8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1550" y="2400639"/>
            <a:ext cx="2745043"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9F5FE65F-6156-AE71-F14B-393B9EC5F3D1}"/>
              </a:ext>
            </a:extLst>
          </p:cNvPr>
          <p:cNvSpPr>
            <a:spLocks noGrp="1"/>
          </p:cNvSpPr>
          <p:nvPr>
            <p:ph sz="half" idx="1"/>
          </p:nvPr>
        </p:nvSpPr>
        <p:spPr>
          <a:xfrm>
            <a:off x="971550" y="2493774"/>
            <a:ext cx="2745043" cy="3382094"/>
          </a:xfrm>
        </p:spPr>
        <p:txBody>
          <a:bodyPr vert="horz" lIns="91440" tIns="45720" rIns="91440" bIns="45720" rtlCol="0" anchor="t">
            <a:normAutofit/>
          </a:bodyPr>
          <a:lstStyle/>
          <a:p>
            <a:pPr marL="0" indent="0"/>
            <a:r>
              <a:rPr lang="en-US" sz="1400" b="1" i="0" u="none" strike="noStrike" dirty="0"/>
              <a:t>Romans 4: 13</a:t>
            </a:r>
          </a:p>
          <a:p>
            <a:pPr marL="457200" lvl="1" indent="0"/>
            <a:r>
              <a:rPr lang="en-US" sz="1800" b="1" i="0" baseline="30000" dirty="0"/>
              <a:t>13 </a:t>
            </a:r>
            <a:r>
              <a:rPr lang="en-US" sz="1800" b="0" i="0" dirty="0"/>
              <a:t>It was not through the law that Abraham and his offspring received the promise that he would be heir of the world, but through the righteousness </a:t>
            </a:r>
            <a:r>
              <a:rPr lang="en-US" sz="1800" b="1" i="0" dirty="0"/>
              <a:t>that comes by faith. </a:t>
            </a:r>
          </a:p>
        </p:txBody>
      </p:sp>
      <p:pic>
        <p:nvPicPr>
          <p:cNvPr id="7" name="Content Placeholder 6" descr="A person holding a sword above a child&#10;&#10;Description automatically generated">
            <a:extLst>
              <a:ext uri="{FF2B5EF4-FFF2-40B4-BE49-F238E27FC236}">
                <a16:creationId xmlns:a16="http://schemas.microsoft.com/office/drawing/2014/main" id="{32B3814C-B70F-3119-235E-795BEC2DC05C}"/>
              </a:ext>
            </a:extLst>
          </p:cNvPr>
          <p:cNvPicPr>
            <a:picLocks noGrp="1" noChangeAspect="1"/>
          </p:cNvPicPr>
          <p:nvPr>
            <p:ph sz="half" idx="2"/>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35462" r="9214" b="1"/>
          <a:stretch/>
        </p:blipFill>
        <p:spPr>
          <a:xfrm>
            <a:off x="4064001" y="982131"/>
            <a:ext cx="4102099"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518710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565439AE-F228-4246-B085-F38EC858B8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62" name="Straight Connector 61">
            <a:extLst>
              <a:ext uri="{FF2B5EF4-FFF2-40B4-BE49-F238E27FC236}">
                <a16:creationId xmlns:a16="http://schemas.microsoft.com/office/drawing/2014/main" id="{4573B8E0-FDDE-4B95-AB66-D791DF774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64" name="Rectangle 63">
            <a:extLst>
              <a:ext uri="{FF2B5EF4-FFF2-40B4-BE49-F238E27FC236}">
                <a16:creationId xmlns:a16="http://schemas.microsoft.com/office/drawing/2014/main" id="{DE4564DC-4B2A-4738-89C4-AA0324C1D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a:extLst>
              <a:ext uri="{FF2B5EF4-FFF2-40B4-BE49-F238E27FC236}">
                <a16:creationId xmlns:a16="http://schemas.microsoft.com/office/drawing/2014/main" id="{506B6F0C-128E-4962-9013-AE8C09FD46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731E2A5A-921E-160D-D9BE-81B2BF7A593C}"/>
              </a:ext>
            </a:extLst>
          </p:cNvPr>
          <p:cNvSpPr>
            <a:spLocks noGrp="1"/>
          </p:cNvSpPr>
          <p:nvPr>
            <p:ph type="title"/>
          </p:nvPr>
        </p:nvSpPr>
        <p:spPr>
          <a:xfrm>
            <a:off x="942643" y="982132"/>
            <a:ext cx="3631643" cy="1774814"/>
          </a:xfrm>
        </p:spPr>
        <p:txBody>
          <a:bodyPr vert="horz" lIns="91440" tIns="45720" rIns="91440" bIns="45720" rtlCol="0" anchor="ctr">
            <a:normAutofit/>
          </a:bodyPr>
          <a:lstStyle/>
          <a:p>
            <a:pPr>
              <a:lnSpc>
                <a:spcPct val="90000"/>
              </a:lnSpc>
            </a:pPr>
            <a:r>
              <a:rPr lang="en-US" sz="3700" dirty="0"/>
              <a:t>The Elephants in the Room</a:t>
            </a:r>
          </a:p>
        </p:txBody>
      </p:sp>
      <p:cxnSp>
        <p:nvCxnSpPr>
          <p:cNvPr id="68" name="Straight Connector 67">
            <a:extLst>
              <a:ext uri="{FF2B5EF4-FFF2-40B4-BE49-F238E27FC236}">
                <a16:creationId xmlns:a16="http://schemas.microsoft.com/office/drawing/2014/main" id="{3730D368-0AD7-4EFE-97BC-987FD3EE08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09674" y="2838638"/>
            <a:ext cx="3497580" cy="0"/>
          </a:xfrm>
          <a:prstGeom prst="line">
            <a:avLst/>
          </a:prstGeom>
        </p:spPr>
        <p:style>
          <a:lnRef idx="2">
            <a:schemeClr val="accent1"/>
          </a:lnRef>
          <a:fillRef idx="0">
            <a:schemeClr val="accent1"/>
          </a:fillRef>
          <a:effectRef idx="1">
            <a:schemeClr val="accent1"/>
          </a:effectRef>
          <a:fontRef idx="minor">
            <a:schemeClr val="tx1"/>
          </a:fontRef>
        </p:style>
      </p:cxnSp>
      <p:sp>
        <p:nvSpPr>
          <p:cNvPr id="57" name="Content Placeholder 56">
            <a:extLst>
              <a:ext uri="{FF2B5EF4-FFF2-40B4-BE49-F238E27FC236}">
                <a16:creationId xmlns:a16="http://schemas.microsoft.com/office/drawing/2014/main" id="{96AFC969-97B5-9AD8-509C-1351307C6C8E}"/>
              </a:ext>
            </a:extLst>
          </p:cNvPr>
          <p:cNvSpPr>
            <a:spLocks noGrp="1"/>
          </p:cNvSpPr>
          <p:nvPr>
            <p:ph sz="half" idx="1"/>
          </p:nvPr>
        </p:nvSpPr>
        <p:spPr>
          <a:xfrm>
            <a:off x="4953024" y="1158023"/>
            <a:ext cx="3396711" cy="4696335"/>
          </a:xfrm>
        </p:spPr>
        <p:txBody>
          <a:bodyPr vert="horz" lIns="91440" tIns="45720" rIns="91440" bIns="45720" rtlCol="0" anchor="t">
            <a:normAutofit/>
          </a:bodyPr>
          <a:lstStyle/>
          <a:p>
            <a:r>
              <a:rPr lang="en-US" dirty="0"/>
              <a:t>God Knows Already</a:t>
            </a:r>
          </a:p>
          <a:p>
            <a:r>
              <a:rPr lang="en-US" dirty="0"/>
              <a:t>Delusional</a:t>
            </a:r>
          </a:p>
          <a:p>
            <a:r>
              <a:rPr lang="en-US" dirty="0"/>
              <a:t>Unintended Consequences</a:t>
            </a:r>
          </a:p>
          <a:p>
            <a:r>
              <a:rPr lang="en-US" dirty="0"/>
              <a:t>The Tug of War</a:t>
            </a:r>
          </a:p>
          <a:p>
            <a:r>
              <a:rPr lang="en-US" dirty="0"/>
              <a:t>Trivial Prayers?</a:t>
            </a:r>
          </a:p>
          <a:p>
            <a:r>
              <a:rPr lang="en-US" dirty="0"/>
              <a:t>The Chain of Events</a:t>
            </a:r>
          </a:p>
          <a:p>
            <a:r>
              <a:rPr lang="en-US" dirty="0"/>
              <a:t>No Measures</a:t>
            </a:r>
          </a:p>
        </p:txBody>
      </p:sp>
      <p:pic>
        <p:nvPicPr>
          <p:cNvPr id="6" name="Content Placeholder 5">
            <a:extLst>
              <a:ext uri="{FF2B5EF4-FFF2-40B4-BE49-F238E27FC236}">
                <a16:creationId xmlns:a16="http://schemas.microsoft.com/office/drawing/2014/main" id="{B452A82D-E715-8AF3-E47D-C6F3FFA99585}"/>
              </a:ext>
            </a:extLst>
          </p:cNvPr>
          <p:cNvPicPr>
            <a:picLocks noGrp="1" noChangeAspect="1"/>
          </p:cNvPicPr>
          <p:nvPr>
            <p:ph sz="half" idx="2"/>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47126" y="3239390"/>
            <a:ext cx="3336925" cy="2324724"/>
          </a:xfrm>
        </p:spPr>
      </p:pic>
    </p:spTree>
    <p:extLst>
      <p:ext uri="{BB962C8B-B14F-4D97-AF65-F5344CB8AC3E}">
        <p14:creationId xmlns:p14="http://schemas.microsoft.com/office/powerpoint/2010/main" val="2052745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5E3CF8B-6090-4FFC-B9BE-6FF60AEE4B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27" name="Straight Connector 26">
            <a:extLst>
              <a:ext uri="{FF2B5EF4-FFF2-40B4-BE49-F238E27FC236}">
                <a16:creationId xmlns:a16="http://schemas.microsoft.com/office/drawing/2014/main" id="{F444405B-FBD8-46A8-84D6-CE72780146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pic>
        <p:nvPicPr>
          <p:cNvPr id="5" name="Content Placeholder 4" descr="A colorful galaxy in space&#10;&#10;Description automatically generated with medium confidence">
            <a:extLst>
              <a:ext uri="{FF2B5EF4-FFF2-40B4-BE49-F238E27FC236}">
                <a16:creationId xmlns:a16="http://schemas.microsoft.com/office/drawing/2014/main" id="{E297B16B-A36F-7B98-E66D-27551C74AD85}"/>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1000" r="-1" b="-1"/>
          <a:stretch/>
        </p:blipFill>
        <p:spPr>
          <a:xfrm>
            <a:off x="20" y="10"/>
            <a:ext cx="9143980" cy="6857990"/>
          </a:xfrm>
          <a:prstGeom prst="rect">
            <a:avLst/>
          </a:prstGeom>
        </p:spPr>
      </p:pic>
      <p:grpSp>
        <p:nvGrpSpPr>
          <p:cNvPr id="29" name="Group 28">
            <a:extLst>
              <a:ext uri="{FF2B5EF4-FFF2-40B4-BE49-F238E27FC236}">
                <a16:creationId xmlns:a16="http://schemas.microsoft.com/office/drawing/2014/main" id="{EF41A68A-8CD1-4105-B4EC-A56286CB0F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51962" y="1411015"/>
            <a:ext cx="5856119" cy="4103960"/>
            <a:chOff x="2202616" y="1411015"/>
            <a:chExt cx="7808159" cy="4103960"/>
          </a:xfrm>
        </p:grpSpPr>
        <p:sp>
          <p:nvSpPr>
            <p:cNvPr id="30" name="Freeform 16">
              <a:extLst>
                <a:ext uri="{FF2B5EF4-FFF2-40B4-BE49-F238E27FC236}">
                  <a16:creationId xmlns:a16="http://schemas.microsoft.com/office/drawing/2014/main" id="{7B955F46-02E4-4A82-96F5-CBAFDD4A7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02616" y="1411015"/>
              <a:ext cx="7808159" cy="4103960"/>
            </a:xfrm>
            <a:custGeom>
              <a:avLst/>
              <a:gdLst>
                <a:gd name="connsiteX0" fmla="*/ 7589084 w 7808159"/>
                <a:gd name="connsiteY0" fmla="*/ 3803605 h 4103960"/>
                <a:gd name="connsiteX1" fmla="*/ 7512884 w 7808159"/>
                <a:gd name="connsiteY1" fmla="*/ 3879805 h 4103960"/>
                <a:gd name="connsiteX2" fmla="*/ 7589084 w 7808159"/>
                <a:gd name="connsiteY2" fmla="*/ 3956005 h 4103960"/>
                <a:gd name="connsiteX3" fmla="*/ 7665284 w 7808159"/>
                <a:gd name="connsiteY3" fmla="*/ 3879805 h 4103960"/>
                <a:gd name="connsiteX4" fmla="*/ 7589084 w 7808159"/>
                <a:gd name="connsiteY4" fmla="*/ 3803605 h 4103960"/>
                <a:gd name="connsiteX5" fmla="*/ 197684 w 7808159"/>
                <a:gd name="connsiteY5" fmla="*/ 3803605 h 4103960"/>
                <a:gd name="connsiteX6" fmla="*/ 121484 w 7808159"/>
                <a:gd name="connsiteY6" fmla="*/ 3879805 h 4103960"/>
                <a:gd name="connsiteX7" fmla="*/ 197684 w 7808159"/>
                <a:gd name="connsiteY7" fmla="*/ 3956005 h 4103960"/>
                <a:gd name="connsiteX8" fmla="*/ 273884 w 7808159"/>
                <a:gd name="connsiteY8" fmla="*/ 3879805 h 4103960"/>
                <a:gd name="connsiteX9" fmla="*/ 197684 w 7808159"/>
                <a:gd name="connsiteY9" fmla="*/ 3803605 h 4103960"/>
                <a:gd name="connsiteX10" fmla="*/ 7604324 w 7808159"/>
                <a:gd name="connsiteY10" fmla="*/ 130765 h 4103960"/>
                <a:gd name="connsiteX11" fmla="*/ 7528124 w 7808159"/>
                <a:gd name="connsiteY11" fmla="*/ 206965 h 4103960"/>
                <a:gd name="connsiteX12" fmla="*/ 7604324 w 7808159"/>
                <a:gd name="connsiteY12" fmla="*/ 283165 h 4103960"/>
                <a:gd name="connsiteX13" fmla="*/ 7680524 w 7808159"/>
                <a:gd name="connsiteY13" fmla="*/ 206965 h 4103960"/>
                <a:gd name="connsiteX14" fmla="*/ 7604324 w 7808159"/>
                <a:gd name="connsiteY14" fmla="*/ 130765 h 4103960"/>
                <a:gd name="connsiteX15" fmla="*/ 197684 w 7808159"/>
                <a:gd name="connsiteY15" fmla="*/ 130765 h 4103960"/>
                <a:gd name="connsiteX16" fmla="*/ 121484 w 7808159"/>
                <a:gd name="connsiteY16" fmla="*/ 206965 h 4103960"/>
                <a:gd name="connsiteX17" fmla="*/ 197684 w 7808159"/>
                <a:gd name="connsiteY17" fmla="*/ 283165 h 4103960"/>
                <a:gd name="connsiteX18" fmla="*/ 273884 w 7808159"/>
                <a:gd name="connsiteY18" fmla="*/ 206965 h 4103960"/>
                <a:gd name="connsiteX19" fmla="*/ 197684 w 7808159"/>
                <a:gd name="connsiteY19" fmla="*/ 130765 h 4103960"/>
                <a:gd name="connsiteX20" fmla="*/ 0 w 7808159"/>
                <a:gd name="connsiteY20" fmla="*/ 0 h 4103960"/>
                <a:gd name="connsiteX21" fmla="*/ 7808159 w 7808159"/>
                <a:gd name="connsiteY21" fmla="*/ 0 h 4103960"/>
                <a:gd name="connsiteX22" fmla="*/ 7808159 w 7808159"/>
                <a:gd name="connsiteY22" fmla="*/ 4103960 h 4103960"/>
                <a:gd name="connsiteX23" fmla="*/ 0 w 7808159"/>
                <a:gd name="connsiteY23" fmla="*/ 4103960 h 41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08159" h="4103960">
                  <a:moveTo>
                    <a:pt x="7589084" y="3803605"/>
                  </a:moveTo>
                  <a:cubicBezTo>
                    <a:pt x="7547000" y="3803605"/>
                    <a:pt x="7512884" y="3837721"/>
                    <a:pt x="7512884" y="3879805"/>
                  </a:cubicBezTo>
                  <a:cubicBezTo>
                    <a:pt x="7512884" y="3921889"/>
                    <a:pt x="7547000" y="3956005"/>
                    <a:pt x="7589084" y="3956005"/>
                  </a:cubicBezTo>
                  <a:cubicBezTo>
                    <a:pt x="7631168" y="3956005"/>
                    <a:pt x="7665284" y="3921889"/>
                    <a:pt x="7665284" y="3879805"/>
                  </a:cubicBezTo>
                  <a:cubicBezTo>
                    <a:pt x="7665284" y="3837721"/>
                    <a:pt x="7631168" y="3803605"/>
                    <a:pt x="7589084" y="3803605"/>
                  </a:cubicBezTo>
                  <a:close/>
                  <a:moveTo>
                    <a:pt x="197684" y="3803605"/>
                  </a:moveTo>
                  <a:cubicBezTo>
                    <a:pt x="155600" y="3803605"/>
                    <a:pt x="121484" y="3837721"/>
                    <a:pt x="121484" y="3879805"/>
                  </a:cubicBezTo>
                  <a:cubicBezTo>
                    <a:pt x="121484" y="3921889"/>
                    <a:pt x="155600" y="3956005"/>
                    <a:pt x="197684" y="3956005"/>
                  </a:cubicBezTo>
                  <a:cubicBezTo>
                    <a:pt x="239768" y="3956005"/>
                    <a:pt x="273884" y="3921889"/>
                    <a:pt x="273884" y="3879805"/>
                  </a:cubicBezTo>
                  <a:cubicBezTo>
                    <a:pt x="273884" y="3837721"/>
                    <a:pt x="239768" y="3803605"/>
                    <a:pt x="197684" y="3803605"/>
                  </a:cubicBezTo>
                  <a:close/>
                  <a:moveTo>
                    <a:pt x="7604324" y="130765"/>
                  </a:moveTo>
                  <a:cubicBezTo>
                    <a:pt x="7562240" y="130765"/>
                    <a:pt x="7528124" y="164881"/>
                    <a:pt x="7528124" y="206965"/>
                  </a:cubicBezTo>
                  <a:cubicBezTo>
                    <a:pt x="7528124" y="249049"/>
                    <a:pt x="7562240" y="283165"/>
                    <a:pt x="7604324" y="283165"/>
                  </a:cubicBezTo>
                  <a:cubicBezTo>
                    <a:pt x="7646408" y="283165"/>
                    <a:pt x="7680524" y="249049"/>
                    <a:pt x="7680524" y="206965"/>
                  </a:cubicBezTo>
                  <a:cubicBezTo>
                    <a:pt x="7680524" y="164881"/>
                    <a:pt x="7646408" y="130765"/>
                    <a:pt x="7604324" y="130765"/>
                  </a:cubicBezTo>
                  <a:close/>
                  <a:moveTo>
                    <a:pt x="197684" y="130765"/>
                  </a:moveTo>
                  <a:cubicBezTo>
                    <a:pt x="155600" y="130765"/>
                    <a:pt x="121484" y="164881"/>
                    <a:pt x="121484" y="206965"/>
                  </a:cubicBezTo>
                  <a:cubicBezTo>
                    <a:pt x="121484" y="249049"/>
                    <a:pt x="155600" y="283165"/>
                    <a:pt x="197684" y="283165"/>
                  </a:cubicBezTo>
                  <a:cubicBezTo>
                    <a:pt x="239768" y="283165"/>
                    <a:pt x="273884" y="249049"/>
                    <a:pt x="273884" y="206965"/>
                  </a:cubicBezTo>
                  <a:cubicBezTo>
                    <a:pt x="273884" y="164881"/>
                    <a:pt x="239768" y="130765"/>
                    <a:pt x="197684" y="130765"/>
                  </a:cubicBezTo>
                  <a:close/>
                  <a:moveTo>
                    <a:pt x="0" y="0"/>
                  </a:moveTo>
                  <a:lnTo>
                    <a:pt x="7808159" y="0"/>
                  </a:lnTo>
                  <a:lnTo>
                    <a:pt x="7808159" y="4103960"/>
                  </a:lnTo>
                  <a:lnTo>
                    <a:pt x="0" y="4103960"/>
                  </a:lnTo>
                  <a:close/>
                </a:path>
              </a:pathLst>
            </a:custGeom>
            <a:blipFill dpi="0" rotWithShape="1">
              <a:blip r:embed="rId7">
                <a:alphaModFix amt="83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30">
              <a:extLst>
                <a:ext uri="{FF2B5EF4-FFF2-40B4-BE49-F238E27FC236}">
                  <a16:creationId xmlns:a16="http://schemas.microsoft.com/office/drawing/2014/main" id="{879775EF-026C-4E4A-873B-185915FB4FC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278995" y="1501257"/>
              <a:ext cx="7645811" cy="3928374"/>
              <a:chOff x="2278995" y="1501257"/>
              <a:chExt cx="7645811" cy="3928374"/>
            </a:xfrm>
          </p:grpSpPr>
          <p:sp>
            <p:nvSpPr>
              <p:cNvPr id="32" name="Donut 19">
                <a:extLst>
                  <a:ext uri="{FF2B5EF4-FFF2-40B4-BE49-F238E27FC236}">
                    <a16:creationId xmlns:a16="http://schemas.microsoft.com/office/drawing/2014/main" id="{400D0967-F02F-4275-8520-75D52A1DF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77918" y="1501257"/>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nut 21">
                <a:extLst>
                  <a:ext uri="{FF2B5EF4-FFF2-40B4-BE49-F238E27FC236}">
                    <a16:creationId xmlns:a16="http://schemas.microsoft.com/office/drawing/2014/main" id="{B4B16BA1-0F90-43DD-9D6C-6F196A15A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73719" y="517472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22">
                <a:extLst>
                  <a:ext uri="{FF2B5EF4-FFF2-40B4-BE49-F238E27FC236}">
                    <a16:creationId xmlns:a16="http://schemas.microsoft.com/office/drawing/2014/main" id="{7B652CBC-3D51-4C0E-8DDE-2C4A49B38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78995" y="1501257"/>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23">
                <a:extLst>
                  <a:ext uri="{FF2B5EF4-FFF2-40B4-BE49-F238E27FC236}">
                    <a16:creationId xmlns:a16="http://schemas.microsoft.com/office/drawing/2014/main" id="{3AFF0419-6554-4FDD-93AB-8A8C45FF5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78995" y="5182743"/>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 name="Title 1">
            <a:extLst>
              <a:ext uri="{FF2B5EF4-FFF2-40B4-BE49-F238E27FC236}">
                <a16:creationId xmlns:a16="http://schemas.microsoft.com/office/drawing/2014/main" id="{E4DD4A40-A382-901C-1412-34009E52466F}"/>
              </a:ext>
            </a:extLst>
          </p:cNvPr>
          <p:cNvSpPr>
            <a:spLocks noGrp="1"/>
          </p:cNvSpPr>
          <p:nvPr>
            <p:ph type="title"/>
          </p:nvPr>
        </p:nvSpPr>
        <p:spPr>
          <a:xfrm>
            <a:off x="2019298" y="1871131"/>
            <a:ext cx="5111752" cy="1515533"/>
          </a:xfrm>
        </p:spPr>
        <p:txBody>
          <a:bodyPr vert="horz" lIns="91440" tIns="45720" rIns="91440" bIns="45720" rtlCol="0" anchor="b">
            <a:normAutofit/>
          </a:bodyPr>
          <a:lstStyle/>
          <a:p>
            <a:pPr>
              <a:lnSpc>
                <a:spcPct val="90000"/>
              </a:lnSpc>
            </a:pPr>
            <a:r>
              <a:rPr lang="en-US" sz="5000"/>
              <a:t>Good Knows Already</a:t>
            </a:r>
          </a:p>
        </p:txBody>
      </p:sp>
      <p:sp>
        <p:nvSpPr>
          <p:cNvPr id="20" name="Content Placeholder 8">
            <a:extLst>
              <a:ext uri="{FF2B5EF4-FFF2-40B4-BE49-F238E27FC236}">
                <a16:creationId xmlns:a16="http://schemas.microsoft.com/office/drawing/2014/main" id="{6288B339-EB60-D315-E812-2A4D3097C76C}"/>
              </a:ext>
            </a:extLst>
          </p:cNvPr>
          <p:cNvSpPr>
            <a:spLocks noGrp="1"/>
          </p:cNvSpPr>
          <p:nvPr>
            <p:ph idx="1"/>
          </p:nvPr>
        </p:nvSpPr>
        <p:spPr>
          <a:xfrm>
            <a:off x="2019298" y="3657597"/>
            <a:ext cx="5111752" cy="1320802"/>
          </a:xfrm>
        </p:spPr>
        <p:txBody>
          <a:bodyPr vert="horz" lIns="91440" tIns="45720" rIns="91440" bIns="45720" rtlCol="0" anchor="t">
            <a:normAutofit/>
          </a:bodyPr>
          <a:lstStyle/>
          <a:p>
            <a:pPr marL="0" indent="0" algn="ctr">
              <a:buNone/>
            </a:pPr>
            <a:r>
              <a:rPr lang="en-US" sz="2100" dirty="0">
                <a:solidFill>
                  <a:schemeClr val="tx1"/>
                </a:solidFill>
              </a:rPr>
              <a:t>God is ALL KNOWING, ALL POWERFUL, OMNIPRESENT, OMNISCIENT</a:t>
            </a:r>
          </a:p>
        </p:txBody>
      </p:sp>
      <p:cxnSp>
        <p:nvCxnSpPr>
          <p:cNvPr id="37" name="Straight Connector 36">
            <a:extLst>
              <a:ext uri="{FF2B5EF4-FFF2-40B4-BE49-F238E27FC236}">
                <a16:creationId xmlns:a16="http://schemas.microsoft.com/office/drawing/2014/main" id="{5F310D7E-8F1E-4C2F-8824-E43E043DD8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8714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ACE0436-0037-4A46-9C44-2EB95BF308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14" name="Straight Connector 13">
            <a:extLst>
              <a:ext uri="{FF2B5EF4-FFF2-40B4-BE49-F238E27FC236}">
                <a16:creationId xmlns:a16="http://schemas.microsoft.com/office/drawing/2014/main" id="{05E6FF9D-6599-42FC-BD0E-BAA1B1997D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2024F6EB-04DC-4C6D-8485-FCD53A4A9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A795FBE-101B-4063-A5FC-8C0624B3534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0A8C0B0C-958B-C774-489F-D7028EF38B44}"/>
              </a:ext>
            </a:extLst>
          </p:cNvPr>
          <p:cNvSpPr>
            <a:spLocks noGrp="1"/>
          </p:cNvSpPr>
          <p:nvPr>
            <p:ph type="title"/>
          </p:nvPr>
        </p:nvSpPr>
        <p:spPr>
          <a:xfrm>
            <a:off x="5651868" y="982132"/>
            <a:ext cx="2520579" cy="1303867"/>
          </a:xfrm>
        </p:spPr>
        <p:txBody>
          <a:bodyPr vert="horz" lIns="91440" tIns="45720" rIns="91440" bIns="45720" rtlCol="0" anchor="ctr">
            <a:normAutofit fontScale="90000"/>
          </a:bodyPr>
          <a:lstStyle/>
          <a:p>
            <a:r>
              <a:rPr lang="en-US" sz="4400" dirty="0"/>
              <a:t>Delusional?</a:t>
            </a:r>
          </a:p>
        </p:txBody>
      </p:sp>
      <p:sp>
        <p:nvSpPr>
          <p:cNvPr id="20" name="Rectangle 19">
            <a:extLst>
              <a:ext uri="{FF2B5EF4-FFF2-40B4-BE49-F238E27FC236}">
                <a16:creationId xmlns:a16="http://schemas.microsoft.com/office/drawing/2014/main" id="{8881F853-6081-4216-9876-4D863309A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68EF61C2-EE68-43FF-A497-F2E60EA532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CE8C398E-C330-481D-060B-FC37CCDB7EDB}"/>
              </a:ext>
            </a:extLst>
          </p:cNvPr>
          <p:cNvSpPr>
            <a:spLocks noGrp="1"/>
          </p:cNvSpPr>
          <p:nvPr>
            <p:ph sz="half" idx="2"/>
          </p:nvPr>
        </p:nvSpPr>
        <p:spPr>
          <a:xfrm>
            <a:off x="5651868" y="2556932"/>
            <a:ext cx="2520578" cy="3318936"/>
          </a:xfrm>
        </p:spPr>
        <p:txBody>
          <a:bodyPr vert="horz" lIns="91440" tIns="45720" rIns="91440" bIns="45720" rtlCol="0" anchor="t">
            <a:normAutofit/>
          </a:bodyPr>
          <a:lstStyle/>
          <a:p>
            <a:r>
              <a:rPr lang="en-US" dirty="0"/>
              <a:t>Beyond logic and reasoning</a:t>
            </a:r>
          </a:p>
          <a:p>
            <a:r>
              <a:rPr lang="en-US" dirty="0"/>
              <a:t>Beyond comprehension</a:t>
            </a:r>
          </a:p>
          <a:p>
            <a:r>
              <a:rPr lang="en-US" dirty="0"/>
              <a:t>Beyond our finite existence</a:t>
            </a:r>
          </a:p>
        </p:txBody>
      </p:sp>
      <p:pic>
        <p:nvPicPr>
          <p:cNvPr id="8" name="Picture 7" descr="Cartoon of people holding hands and a donkey running over a cliff&#10;&#10;Description automatically generated">
            <a:extLst>
              <a:ext uri="{FF2B5EF4-FFF2-40B4-BE49-F238E27FC236}">
                <a16:creationId xmlns:a16="http://schemas.microsoft.com/office/drawing/2014/main" id="{850A0604-21B9-2A7A-7FFC-E77713E9E36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73031" y="1250696"/>
            <a:ext cx="4356608" cy="4356608"/>
          </a:xfrm>
          <a:prstGeom prst="rect">
            <a:avLst/>
          </a:prstGeom>
        </p:spPr>
      </p:pic>
    </p:spTree>
    <p:extLst>
      <p:ext uri="{BB962C8B-B14F-4D97-AF65-F5344CB8AC3E}">
        <p14:creationId xmlns:p14="http://schemas.microsoft.com/office/powerpoint/2010/main" val="4080059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19A3C-6CC9-A93F-D382-9BBBFBF49E1B}"/>
              </a:ext>
            </a:extLst>
          </p:cNvPr>
          <p:cNvSpPr>
            <a:spLocks noGrp="1"/>
          </p:cNvSpPr>
          <p:nvPr>
            <p:ph type="title"/>
          </p:nvPr>
        </p:nvSpPr>
        <p:spPr/>
        <p:txBody>
          <a:bodyPr>
            <a:normAutofit fontScale="90000"/>
          </a:bodyPr>
          <a:lstStyle/>
          <a:p>
            <a:r>
              <a:rPr lang="en-US" dirty="0"/>
              <a:t>The Answered Prayer:</a:t>
            </a:r>
            <a:br>
              <a:rPr lang="en-US" dirty="0"/>
            </a:br>
            <a:r>
              <a:rPr lang="en-US" dirty="0"/>
              <a:t>Unintended Consequences</a:t>
            </a:r>
          </a:p>
        </p:txBody>
      </p:sp>
      <p:sp>
        <p:nvSpPr>
          <p:cNvPr id="4" name="Content Placeholder 3">
            <a:extLst>
              <a:ext uri="{FF2B5EF4-FFF2-40B4-BE49-F238E27FC236}">
                <a16:creationId xmlns:a16="http://schemas.microsoft.com/office/drawing/2014/main" id="{AFAF7B4A-53C6-56FF-948C-DD6A3EEE4AE2}"/>
              </a:ext>
            </a:extLst>
          </p:cNvPr>
          <p:cNvSpPr>
            <a:spLocks noGrp="1"/>
          </p:cNvSpPr>
          <p:nvPr>
            <p:ph idx="1"/>
          </p:nvPr>
        </p:nvSpPr>
        <p:spPr/>
        <p:txBody>
          <a:bodyPr/>
          <a:lstStyle/>
          <a:p>
            <a:r>
              <a:rPr lang="en-US" dirty="0"/>
              <a:t>I gain, but at what cost?</a:t>
            </a:r>
          </a:p>
          <a:p>
            <a:r>
              <a:rPr lang="en-US" dirty="0"/>
              <a:t>What ripple effects would your prayer have on others?</a:t>
            </a:r>
          </a:p>
          <a:p>
            <a:pPr lvl="1"/>
            <a:endParaRPr lang="en-US" dirty="0"/>
          </a:p>
          <a:p>
            <a:pPr lvl="1"/>
            <a:endParaRPr lang="en-US" dirty="0"/>
          </a:p>
        </p:txBody>
      </p:sp>
    </p:spTree>
    <p:extLst>
      <p:ext uri="{BB962C8B-B14F-4D97-AF65-F5344CB8AC3E}">
        <p14:creationId xmlns:p14="http://schemas.microsoft.com/office/powerpoint/2010/main" val="2589308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CFBE8-2A58-2B28-10FC-CB5562E165B1}"/>
              </a:ext>
            </a:extLst>
          </p:cNvPr>
          <p:cNvSpPr>
            <a:spLocks noGrp="1"/>
          </p:cNvSpPr>
          <p:nvPr>
            <p:ph type="title"/>
          </p:nvPr>
        </p:nvSpPr>
        <p:spPr/>
        <p:txBody>
          <a:bodyPr/>
          <a:lstStyle/>
          <a:p>
            <a:r>
              <a:rPr lang="en-US" dirty="0"/>
              <a:t>The Tug of War Prayers</a:t>
            </a:r>
          </a:p>
        </p:txBody>
      </p:sp>
      <p:pic>
        <p:nvPicPr>
          <p:cNvPr id="5" name="Content Placeholder 4" descr="A group of football players on a field&#10;&#10;Description automatically generated">
            <a:extLst>
              <a:ext uri="{FF2B5EF4-FFF2-40B4-BE49-F238E27FC236}">
                <a16:creationId xmlns:a16="http://schemas.microsoft.com/office/drawing/2014/main" id="{10DAE99F-0BDF-DBFD-F2C3-A029AC231321}"/>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13858" y="2490788"/>
            <a:ext cx="6124222" cy="3444875"/>
          </a:xfrm>
        </p:spPr>
      </p:pic>
    </p:spTree>
    <p:extLst>
      <p:ext uri="{BB962C8B-B14F-4D97-AF65-F5344CB8AC3E}">
        <p14:creationId xmlns:p14="http://schemas.microsoft.com/office/powerpoint/2010/main" val="3940678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F3407-D66B-F75C-CF3D-42F3D9724987}"/>
              </a:ext>
            </a:extLst>
          </p:cNvPr>
          <p:cNvSpPr>
            <a:spLocks noGrp="1"/>
          </p:cNvSpPr>
          <p:nvPr>
            <p:ph type="title"/>
          </p:nvPr>
        </p:nvSpPr>
        <p:spPr/>
        <p:txBody>
          <a:bodyPr/>
          <a:lstStyle/>
          <a:p>
            <a:r>
              <a:rPr lang="en-US" dirty="0"/>
              <a:t>Trivial Prayers?</a:t>
            </a:r>
          </a:p>
        </p:txBody>
      </p:sp>
      <p:sp>
        <p:nvSpPr>
          <p:cNvPr id="3" name="Content Placeholder 2">
            <a:extLst>
              <a:ext uri="{FF2B5EF4-FFF2-40B4-BE49-F238E27FC236}">
                <a16:creationId xmlns:a16="http://schemas.microsoft.com/office/drawing/2014/main" id="{E2CF9D02-D24F-BDDE-501D-75DEC03E3A5B}"/>
              </a:ext>
            </a:extLst>
          </p:cNvPr>
          <p:cNvSpPr>
            <a:spLocks noGrp="1"/>
          </p:cNvSpPr>
          <p:nvPr>
            <p:ph idx="1"/>
          </p:nvPr>
        </p:nvSpPr>
        <p:spPr/>
        <p:txBody>
          <a:bodyPr/>
          <a:lstStyle/>
          <a:p>
            <a:r>
              <a:rPr lang="en-US" dirty="0"/>
              <a:t>Level of Importance?</a:t>
            </a:r>
          </a:p>
          <a:p>
            <a:r>
              <a:rPr lang="en-US" dirty="0"/>
              <a:t>Important to who?</a:t>
            </a:r>
          </a:p>
          <a:p>
            <a:r>
              <a:rPr lang="en-US" dirty="0"/>
              <a:t>What’s small may have large repercussions </a:t>
            </a:r>
          </a:p>
        </p:txBody>
      </p:sp>
    </p:spTree>
    <p:extLst>
      <p:ext uri="{BB962C8B-B14F-4D97-AF65-F5344CB8AC3E}">
        <p14:creationId xmlns:p14="http://schemas.microsoft.com/office/powerpoint/2010/main" val="58929715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141046</TotalTime>
  <Words>1809</Words>
  <Application>Microsoft Macintosh PowerPoint</Application>
  <PresentationFormat>On-screen Show (4:3)</PresentationFormat>
  <Paragraphs>121</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Courier New</vt:lpstr>
      <vt:lpstr>Garamond</vt:lpstr>
      <vt:lpstr>Helvetica Neue</vt:lpstr>
      <vt:lpstr>system-ui</vt:lpstr>
      <vt:lpstr>Organic</vt:lpstr>
      <vt:lpstr>Prayer is the Key,  Faith Unlocks the Door</vt:lpstr>
      <vt:lpstr>The Promise</vt:lpstr>
      <vt:lpstr>Faith Unlocks the Door</vt:lpstr>
      <vt:lpstr>The Elephants in the Room</vt:lpstr>
      <vt:lpstr>Good Knows Already</vt:lpstr>
      <vt:lpstr>Delusional?</vt:lpstr>
      <vt:lpstr>The Answered Prayer: Unintended Consequences</vt:lpstr>
      <vt:lpstr>The Tug of War Prayers</vt:lpstr>
      <vt:lpstr>Trivial Prayers?</vt:lpstr>
      <vt:lpstr>The Chain of Events</vt:lpstr>
      <vt:lpstr>Proof?</vt:lpstr>
      <vt:lpstr>Prayer is Paying Attention</vt:lpstr>
      <vt:lpstr>God Revealed in Dreams: Genesis 15: 12-14</vt:lpstr>
      <vt:lpstr>Comes Down to Faith</vt:lpstr>
    </vt:vector>
  </TitlesOfParts>
  <Company>Lewis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HELPING HELPS</dc:title>
  <dc:creator>Trask, Dr. Jeffrey T.</dc:creator>
  <cp:lastModifiedBy>Trask, Jeffrey Tyson</cp:lastModifiedBy>
  <cp:revision>389</cp:revision>
  <cp:lastPrinted>2024-03-02T20:04:20Z</cp:lastPrinted>
  <dcterms:created xsi:type="dcterms:W3CDTF">2016-05-13T13:48:14Z</dcterms:created>
  <dcterms:modified xsi:type="dcterms:W3CDTF">2024-03-02T20:40:07Z</dcterms:modified>
</cp:coreProperties>
</file>