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0"/>
  </p:notesMasterIdLst>
  <p:sldIdLst>
    <p:sldId id="575" r:id="rId2"/>
    <p:sldId id="593" r:id="rId3"/>
    <p:sldId id="602" r:id="rId4"/>
    <p:sldId id="603" r:id="rId5"/>
    <p:sldId id="601" r:id="rId6"/>
    <p:sldId id="256" r:id="rId7"/>
    <p:sldId id="584" r:id="rId8"/>
    <p:sldId id="583" r:id="rId9"/>
    <p:sldId id="605" r:id="rId10"/>
    <p:sldId id="604" r:id="rId11"/>
    <p:sldId id="577" r:id="rId12"/>
    <p:sldId id="592" r:id="rId13"/>
    <p:sldId id="594" r:id="rId14"/>
    <p:sldId id="595" r:id="rId15"/>
    <p:sldId id="596" r:id="rId16"/>
    <p:sldId id="597" r:id="rId17"/>
    <p:sldId id="606" r:id="rId18"/>
    <p:sldId id="598" r:id="rId1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Trask" initials="JT" lastIdx="8" clrIdx="0">
    <p:extLst>
      <p:ext uri="{19B8F6BF-5375-455C-9EA6-DF929625EA0E}">
        <p15:presenceInfo xmlns:p15="http://schemas.microsoft.com/office/powerpoint/2012/main" userId="f21af94da9129c8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5" autoAdjust="0"/>
    <p:restoredTop sz="77483" autoAdjust="0"/>
  </p:normalViewPr>
  <p:slideViewPr>
    <p:cSldViewPr snapToGrid="0">
      <p:cViewPr varScale="1">
        <p:scale>
          <a:sx n="97" d="100"/>
          <a:sy n="97" d="100"/>
        </p:scale>
        <p:origin x="1456" y="200"/>
      </p:cViewPr>
      <p:guideLst/>
    </p:cSldViewPr>
  </p:slideViewPr>
  <p:notesTextViewPr>
    <p:cViewPr>
      <p:scale>
        <a:sx n="1" d="1"/>
        <a:sy n="1" d="1"/>
      </p:scale>
      <p:origin x="0" y="-144"/>
    </p:cViewPr>
  </p:notesTextViewPr>
  <p:notesViewPr>
    <p:cSldViewPr snapToGrid="0">
      <p:cViewPr varScale="1">
        <p:scale>
          <a:sx n="42" d="100"/>
          <a:sy n="42" d="100"/>
        </p:scale>
        <p:origin x="2646"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5"/>
          </a:xfrm>
          <a:prstGeom prst="rect">
            <a:avLst/>
          </a:prstGeom>
        </p:spPr>
        <p:txBody>
          <a:bodyPr vert="horz" lIns="93156" tIns="46578" rIns="93156" bIns="46578" rtlCol="0"/>
          <a:lstStyle>
            <a:lvl1pPr algn="l">
              <a:defRPr sz="1200"/>
            </a:lvl1pPr>
          </a:lstStyle>
          <a:p>
            <a:endParaRPr lang="en-US" dirty="0"/>
          </a:p>
        </p:txBody>
      </p:sp>
      <p:sp>
        <p:nvSpPr>
          <p:cNvPr id="3" name="Date Placeholder 2"/>
          <p:cNvSpPr>
            <a:spLocks noGrp="1"/>
          </p:cNvSpPr>
          <p:nvPr>
            <p:ph type="dt" idx="1"/>
          </p:nvPr>
        </p:nvSpPr>
        <p:spPr>
          <a:xfrm>
            <a:off x="3970940" y="0"/>
            <a:ext cx="3037840" cy="466435"/>
          </a:xfrm>
          <a:prstGeom prst="rect">
            <a:avLst/>
          </a:prstGeom>
        </p:spPr>
        <p:txBody>
          <a:bodyPr vert="horz" lIns="93156" tIns="46578" rIns="93156" bIns="46578" rtlCol="0"/>
          <a:lstStyle>
            <a:lvl1pPr algn="r">
              <a:defRPr sz="1200"/>
            </a:lvl1pPr>
          </a:lstStyle>
          <a:p>
            <a:fld id="{A56EE534-B2DF-4659-89CA-B4A70BA27638}" type="datetimeFigureOut">
              <a:rPr lang="en-US" smtClean="0"/>
              <a:t>5/4/24</a:t>
            </a:fld>
            <a:endParaRPr lang="en-US" dirty="0"/>
          </a:p>
        </p:txBody>
      </p:sp>
      <p:sp>
        <p:nvSpPr>
          <p:cNvPr id="4" name="Slide Image Placeholder 3"/>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3156" tIns="46578" rIns="93156" bIns="46578"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56" tIns="46578" rIns="93156" bIns="465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9"/>
            <a:ext cx="3037840" cy="466434"/>
          </a:xfrm>
          <a:prstGeom prst="rect">
            <a:avLst/>
          </a:prstGeom>
        </p:spPr>
        <p:txBody>
          <a:bodyPr vert="horz" lIns="93156" tIns="46578" rIns="93156"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9"/>
            <a:ext cx="3037840" cy="466434"/>
          </a:xfrm>
          <a:prstGeom prst="rect">
            <a:avLst/>
          </a:prstGeom>
        </p:spPr>
        <p:txBody>
          <a:bodyPr vert="horz" lIns="93156" tIns="46578" rIns="93156" bIns="46578" rtlCol="0" anchor="b"/>
          <a:lstStyle>
            <a:lvl1pPr algn="r">
              <a:defRPr sz="1200"/>
            </a:lvl1pPr>
          </a:lstStyle>
          <a:p>
            <a:fld id="{FA0DC3DB-0B10-4F5D-8078-2DEAC5D24F75}" type="slidenum">
              <a:rPr lang="en-US" smtClean="0"/>
              <a:t>‹#›</a:t>
            </a:fld>
            <a:endParaRPr lang="en-US" dirty="0"/>
          </a:p>
        </p:txBody>
      </p:sp>
    </p:spTree>
    <p:extLst>
      <p:ext uri="{BB962C8B-B14F-4D97-AF65-F5344CB8AC3E}">
        <p14:creationId xmlns:p14="http://schemas.microsoft.com/office/powerpoint/2010/main" val="1056461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near my 49 birthday this month, I can’t help but to think about how much has happened in my life both personally and in the world around me. </a:t>
            </a:r>
          </a:p>
          <a:p>
            <a:endParaRPr lang="en-US" dirty="0"/>
          </a:p>
          <a:p>
            <a:r>
              <a:rPr lang="en-US" dirty="0"/>
              <a:t>And the more things I come to know, the more I realize I don’t know. </a:t>
            </a:r>
          </a:p>
          <a:p>
            <a:endParaRPr lang="en-US" dirty="0"/>
          </a:p>
          <a:p>
            <a:r>
              <a:rPr lang="en-US" dirty="0"/>
              <a:t>Today, I want to emphasize the need for growth – no matter who you are, how much you/</a:t>
            </a:r>
            <a:r>
              <a:rPr lang="en-US" dirty="0" err="1"/>
              <a:t>ve</a:t>
            </a:r>
            <a:r>
              <a:rPr lang="en-US" dirty="0"/>
              <a:t> experienced, how educated you are, or how many years you’ve been blessed to live your life. Growth is critical and should be never ending </a:t>
            </a:r>
          </a:p>
        </p:txBody>
      </p:sp>
      <p:sp>
        <p:nvSpPr>
          <p:cNvPr id="4" name="Slide Number Placeholder 3"/>
          <p:cNvSpPr>
            <a:spLocks noGrp="1"/>
          </p:cNvSpPr>
          <p:nvPr>
            <p:ph type="sldNum" sz="quarter" idx="5"/>
          </p:nvPr>
        </p:nvSpPr>
        <p:spPr/>
        <p:txBody>
          <a:bodyPr/>
          <a:lstStyle/>
          <a:p>
            <a:fld id="{FA0DC3DB-0B10-4F5D-8078-2DEAC5D24F75}" type="slidenum">
              <a:rPr lang="en-US" smtClean="0"/>
              <a:t>1</a:t>
            </a:fld>
            <a:endParaRPr lang="en-US" dirty="0"/>
          </a:p>
        </p:txBody>
      </p:sp>
    </p:spTree>
    <p:extLst>
      <p:ext uri="{BB962C8B-B14F-4D97-AF65-F5344CB8AC3E}">
        <p14:creationId xmlns:p14="http://schemas.microsoft.com/office/powerpoint/2010/main" val="2796574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main reasons we must seek to constantly grow is that what we feel we know or believe now, may actually be wrong.</a:t>
            </a:r>
          </a:p>
          <a:p>
            <a:r>
              <a:rPr lang="en-US" dirty="0"/>
              <a:t>My daughter often criticizes me because she says that I think that I am right all the time. My thoughts are, ”who doesn’t”? </a:t>
            </a:r>
          </a:p>
          <a:p>
            <a:r>
              <a:rPr lang="en-US" dirty="0"/>
              <a:t>I think most people that say things believe they are right or otherwise would not say it. I guess it is more about my presentation. </a:t>
            </a:r>
          </a:p>
          <a:p>
            <a:endParaRPr lang="en-US" dirty="0"/>
          </a:p>
          <a:p>
            <a:r>
              <a:rPr lang="en-US" dirty="0"/>
              <a:t>I admit, on the record, that I have been wrong about something plenty of times. Have you ever been so sure about something only to find out that you were wrong about it the entire time? </a:t>
            </a:r>
          </a:p>
          <a:p>
            <a:endParaRPr lang="en-US" dirty="0"/>
          </a:p>
          <a:p>
            <a:r>
              <a:rPr lang="en-US" dirty="0"/>
              <a:t>It happens all the time, right? Whether finding out Pluto really isn’t a planet or that you never really stop parenting no matter how old your kids get. I remember always bragging about how I’ll be 43 when my youngest is 18 and all my kids will be independent, and my job as a parent will be done. Here I am about to be 49 in 11 days and have conceded that I’ll be parenting till I die. </a:t>
            </a:r>
          </a:p>
        </p:txBody>
      </p:sp>
      <p:sp>
        <p:nvSpPr>
          <p:cNvPr id="4" name="Slide Number Placeholder 3"/>
          <p:cNvSpPr>
            <a:spLocks noGrp="1"/>
          </p:cNvSpPr>
          <p:nvPr>
            <p:ph type="sldNum" sz="quarter" idx="5"/>
          </p:nvPr>
        </p:nvSpPr>
        <p:spPr/>
        <p:txBody>
          <a:bodyPr/>
          <a:lstStyle/>
          <a:p>
            <a:fld id="{FA0DC3DB-0B10-4F5D-8078-2DEAC5D24F75}" type="slidenum">
              <a:rPr lang="en-US" smtClean="0"/>
              <a:t>10</a:t>
            </a:fld>
            <a:endParaRPr lang="en-US" dirty="0"/>
          </a:p>
        </p:txBody>
      </p:sp>
    </p:spTree>
    <p:extLst>
      <p:ext uri="{BB962C8B-B14F-4D97-AF65-F5344CB8AC3E}">
        <p14:creationId xmlns:p14="http://schemas.microsoft.com/office/powerpoint/2010/main" val="4173953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need for growth was critical amongst the early believers</a:t>
            </a:r>
          </a:p>
          <a:p>
            <a:r>
              <a:rPr lang="en-US" dirty="0"/>
              <a:t>Why were they so surprised?</a:t>
            </a:r>
          </a:p>
          <a:p>
            <a:r>
              <a:rPr lang="en-US" dirty="0"/>
              <a:t>They made an assumption that was dead wrong</a:t>
            </a:r>
          </a:p>
        </p:txBody>
      </p:sp>
      <p:sp>
        <p:nvSpPr>
          <p:cNvPr id="4" name="Slide Number Placeholder 3"/>
          <p:cNvSpPr>
            <a:spLocks noGrp="1"/>
          </p:cNvSpPr>
          <p:nvPr>
            <p:ph type="sldNum" sz="quarter" idx="5"/>
          </p:nvPr>
        </p:nvSpPr>
        <p:spPr/>
        <p:txBody>
          <a:bodyPr/>
          <a:lstStyle/>
          <a:p>
            <a:fld id="{FA0DC3DB-0B10-4F5D-8078-2DEAC5D24F75}" type="slidenum">
              <a:rPr lang="en-US" smtClean="0"/>
              <a:t>11</a:t>
            </a:fld>
            <a:endParaRPr lang="en-US" dirty="0"/>
          </a:p>
        </p:txBody>
      </p:sp>
    </p:spTree>
    <p:extLst>
      <p:ext uri="{BB962C8B-B14F-4D97-AF65-F5344CB8AC3E}">
        <p14:creationId xmlns:p14="http://schemas.microsoft.com/office/powerpoint/2010/main" val="2122604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Peter says in Acts 10: 28 makes it clear that the LAW or mandatory custom of that day was NOT to associate with Gentiles… AT ALL!</a:t>
            </a:r>
          </a:p>
        </p:txBody>
      </p:sp>
      <p:sp>
        <p:nvSpPr>
          <p:cNvPr id="4" name="Slide Number Placeholder 3"/>
          <p:cNvSpPr>
            <a:spLocks noGrp="1"/>
          </p:cNvSpPr>
          <p:nvPr>
            <p:ph type="sldNum" sz="quarter" idx="5"/>
          </p:nvPr>
        </p:nvSpPr>
        <p:spPr/>
        <p:txBody>
          <a:bodyPr/>
          <a:lstStyle/>
          <a:p>
            <a:fld id="{FA0DC3DB-0B10-4F5D-8078-2DEAC5D24F75}" type="slidenum">
              <a:rPr lang="en-US" smtClean="0"/>
              <a:t>12</a:t>
            </a:fld>
            <a:endParaRPr lang="en-US" dirty="0"/>
          </a:p>
        </p:txBody>
      </p:sp>
    </p:spTree>
    <p:extLst>
      <p:ext uri="{BB962C8B-B14F-4D97-AF65-F5344CB8AC3E}">
        <p14:creationId xmlns:p14="http://schemas.microsoft.com/office/powerpoint/2010/main" val="1547308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in my opinion, about President Obama. It took a specific type of black person to make it all the way to the presidency. He was able to unite people and cross bridges that not all black people can do. </a:t>
            </a:r>
          </a:p>
          <a:p>
            <a:br>
              <a:rPr lang="en-US" dirty="0"/>
            </a:br>
            <a:r>
              <a:rPr lang="en-US" dirty="0"/>
              <a:t>Cornelius was respected by the Jewish people. He was a generous man. If ever a Gentile was going to be allowed in the kingdom, he was it.</a:t>
            </a:r>
          </a:p>
          <a:p>
            <a:endParaRPr lang="en-US" dirty="0"/>
          </a:p>
          <a:p>
            <a:r>
              <a:rPr lang="en-US" dirty="0"/>
              <a:t>God also prepared Peter through his vision. Peter responds TO GOD with righteous indignation, opposing what God was telling him to do. And even afterwards, Peter was scratching his head wondering what that was all about. It wasn’t until he connected with Cornelius that he realized the meaning of his vision</a:t>
            </a:r>
          </a:p>
        </p:txBody>
      </p:sp>
      <p:sp>
        <p:nvSpPr>
          <p:cNvPr id="4" name="Slide Number Placeholder 3"/>
          <p:cNvSpPr>
            <a:spLocks noGrp="1"/>
          </p:cNvSpPr>
          <p:nvPr>
            <p:ph type="sldNum" sz="quarter" idx="5"/>
          </p:nvPr>
        </p:nvSpPr>
        <p:spPr/>
        <p:txBody>
          <a:bodyPr/>
          <a:lstStyle/>
          <a:p>
            <a:fld id="{FA0DC3DB-0B10-4F5D-8078-2DEAC5D24F75}" type="slidenum">
              <a:rPr lang="en-US" smtClean="0"/>
              <a:t>13</a:t>
            </a:fld>
            <a:endParaRPr lang="en-US" dirty="0"/>
          </a:p>
        </p:txBody>
      </p:sp>
    </p:spTree>
    <p:extLst>
      <p:ext uri="{BB962C8B-B14F-4D97-AF65-F5344CB8AC3E}">
        <p14:creationId xmlns:p14="http://schemas.microsoft.com/office/powerpoint/2010/main" val="3091454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is always hoping that we grow. Jesus showed us that we should always seek to listen to God – no matter how much we think we know or have it all figured out. If Jesus had to keep seeking God to grow, I imagine we need to also. </a:t>
            </a:r>
          </a:p>
          <a:p>
            <a:endParaRPr lang="en-US" dirty="0"/>
          </a:p>
          <a:p>
            <a:r>
              <a:rPr lang="en-US" dirty="0"/>
              <a:t>One of the difficulties is being willing to grow even when everything around you is content right where they are. </a:t>
            </a:r>
          </a:p>
          <a:p>
            <a:r>
              <a:rPr lang="en-US" dirty="0"/>
              <a:t>Have you ever noticed that we describe those that fight and advocate for justice in our world as RADICAL? In AA history, Fred Hampton, Rev Dr Martin Luther King Jr, Malcolm X, and even Jesus were all considered radicals even though their main message and mission was to bring about more justice on this earth.</a:t>
            </a:r>
          </a:p>
          <a:p>
            <a:r>
              <a:rPr lang="en-US" dirty="0"/>
              <a:t>By the way, I did purposely include Jesus as part of African American history but that is another teaching all together. </a:t>
            </a:r>
          </a:p>
          <a:p>
            <a:endParaRPr lang="en-US" dirty="0"/>
          </a:p>
          <a:p>
            <a:r>
              <a:rPr lang="en-US" dirty="0"/>
              <a:t>It would be nice to have a world where seeking justice and doing the right thing was not radical. </a:t>
            </a:r>
          </a:p>
          <a:p>
            <a:r>
              <a:rPr lang="en-US" dirty="0"/>
              <a:t>In slavery days, abolitionists were considered radical</a:t>
            </a:r>
          </a:p>
          <a:p>
            <a:r>
              <a:rPr lang="en-US" dirty="0"/>
              <a:t>In the Jim Crow days, civil rights leaders were considered radical</a:t>
            </a:r>
          </a:p>
          <a:p>
            <a:r>
              <a:rPr lang="en-US" dirty="0"/>
              <a:t>Today, those that advocate for reparations are considered radical </a:t>
            </a:r>
          </a:p>
        </p:txBody>
      </p:sp>
      <p:sp>
        <p:nvSpPr>
          <p:cNvPr id="4" name="Slide Number Placeholder 3"/>
          <p:cNvSpPr>
            <a:spLocks noGrp="1"/>
          </p:cNvSpPr>
          <p:nvPr>
            <p:ph type="sldNum" sz="quarter" idx="5"/>
          </p:nvPr>
        </p:nvSpPr>
        <p:spPr/>
        <p:txBody>
          <a:bodyPr/>
          <a:lstStyle/>
          <a:p>
            <a:fld id="{FA0DC3DB-0B10-4F5D-8078-2DEAC5D24F75}" type="slidenum">
              <a:rPr lang="en-US" smtClean="0"/>
              <a:t>14</a:t>
            </a:fld>
            <a:endParaRPr lang="en-US" dirty="0"/>
          </a:p>
        </p:txBody>
      </p:sp>
    </p:spTree>
    <p:extLst>
      <p:ext uri="{BB962C8B-B14F-4D97-AF65-F5344CB8AC3E}">
        <p14:creationId xmlns:p14="http://schemas.microsoft.com/office/powerpoint/2010/main" val="319268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gives us the ingredients for GROWTH. </a:t>
            </a:r>
            <a:r>
              <a:rPr lang="en-US" b="1" dirty="0"/>
              <a:t>Humble, gentle, patient, </a:t>
            </a:r>
            <a:r>
              <a:rPr lang="en-US" dirty="0"/>
              <a:t>and as Ron highlighted in his teaching last week, bearing with one another in love</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15</a:t>
            </a:fld>
            <a:endParaRPr lang="en-US" dirty="0"/>
          </a:p>
        </p:txBody>
      </p:sp>
    </p:spTree>
    <p:extLst>
      <p:ext uri="{BB962C8B-B14F-4D97-AF65-F5344CB8AC3E}">
        <p14:creationId xmlns:p14="http://schemas.microsoft.com/office/powerpoint/2010/main" val="3305846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God will work on both sides or all parts of the equation as he did with Cornelius and Peter. It takes all parts to listen, to learn, to grow and become what God intended it to 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Paul describes some of the roles we all must play to that the BODY OF CHRIST MAY BE BUILT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Until we all reach UNITY IN THE FAITH and in the KNOWLEDGE of the Son of God.</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16</a:t>
            </a:fld>
            <a:endParaRPr lang="en-US" dirty="0"/>
          </a:p>
        </p:txBody>
      </p:sp>
    </p:spTree>
    <p:extLst>
      <p:ext uri="{BB962C8B-B14F-4D97-AF65-F5344CB8AC3E}">
        <p14:creationId xmlns:p14="http://schemas.microsoft.com/office/powerpoint/2010/main" val="2869041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God will work on both sides or all parts of the equation as he did with Cornelius and Peter. It takes all parts to listen, to learn, to grow and become what God intended it to 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Paul describes some of the roles we all must play to that the BODY OF CHRIST MAY BE BUILT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Until we all reach UNITY IN THE FAITH and in the KNOWLEDGE of the Son of God.</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17</a:t>
            </a:fld>
            <a:endParaRPr lang="en-US" dirty="0"/>
          </a:p>
        </p:txBody>
      </p:sp>
    </p:spTree>
    <p:extLst>
      <p:ext uri="{BB962C8B-B14F-4D97-AF65-F5344CB8AC3E}">
        <p14:creationId xmlns:p14="http://schemas.microsoft.com/office/powerpoint/2010/main" val="1595845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Just like the Jewish believers that thought Jesus and the Holy Spirit was just for them only to be shown a different way, I believe believers in this country have to experience a realization that black people are truly fully human and fully part of God’s kingdom. </a:t>
            </a:r>
          </a:p>
          <a:p>
            <a:br>
              <a:rPr lang="en-US" dirty="0"/>
            </a:br>
            <a:r>
              <a:rPr lang="en-US" dirty="0"/>
              <a:t>You might say, Jeff, of course believers believe black people are fully human. I would argue that any fully human being deserves justice and as long as justice is being denied, in particular by believers, an awakening still needs to occur. </a:t>
            </a:r>
          </a:p>
          <a:p>
            <a:endParaRPr lang="en-US" dirty="0"/>
          </a:p>
          <a:p>
            <a:r>
              <a:rPr lang="en-US" dirty="0"/>
              <a:t>Unfortunately, New Covenant is radical. It is a church that has declared with words and deeds that black Americans deserve justice. Until what is radical becomes the norm, God and all of us, still have some work to do. </a:t>
            </a:r>
          </a:p>
          <a:p>
            <a:endParaRPr lang="en-US" dirty="0"/>
          </a:p>
          <a:p>
            <a:r>
              <a:rPr lang="en-US" dirty="0"/>
              <a:t>I am grateful God gave us a roadmap to get there and that I can be part of a fellowship that is reading and willing to grow so they can follow the path where the map leads. </a:t>
            </a:r>
          </a:p>
        </p:txBody>
      </p:sp>
      <p:sp>
        <p:nvSpPr>
          <p:cNvPr id="4" name="Slide Number Placeholder 3"/>
          <p:cNvSpPr>
            <a:spLocks noGrp="1"/>
          </p:cNvSpPr>
          <p:nvPr>
            <p:ph type="sldNum" sz="quarter" idx="5"/>
          </p:nvPr>
        </p:nvSpPr>
        <p:spPr/>
        <p:txBody>
          <a:bodyPr/>
          <a:lstStyle/>
          <a:p>
            <a:fld id="{FA0DC3DB-0B10-4F5D-8078-2DEAC5D24F75}" type="slidenum">
              <a:rPr lang="en-US" smtClean="0"/>
              <a:t>18</a:t>
            </a:fld>
            <a:endParaRPr lang="en-US" dirty="0"/>
          </a:p>
        </p:txBody>
      </p:sp>
    </p:spTree>
    <p:extLst>
      <p:ext uri="{BB962C8B-B14F-4D97-AF65-F5344CB8AC3E}">
        <p14:creationId xmlns:p14="http://schemas.microsoft.com/office/powerpoint/2010/main" val="3095046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 you nature people, gardeners, and the like, you witness and enjoy growth in plant life. </a:t>
            </a:r>
          </a:p>
        </p:txBody>
      </p:sp>
      <p:sp>
        <p:nvSpPr>
          <p:cNvPr id="4" name="Slide Number Placeholder 3"/>
          <p:cNvSpPr>
            <a:spLocks noGrp="1"/>
          </p:cNvSpPr>
          <p:nvPr>
            <p:ph type="sldNum" sz="quarter" idx="5"/>
          </p:nvPr>
        </p:nvSpPr>
        <p:spPr/>
        <p:txBody>
          <a:bodyPr/>
          <a:lstStyle/>
          <a:p>
            <a:fld id="{FA0DC3DB-0B10-4F5D-8078-2DEAC5D24F75}" type="slidenum">
              <a:rPr lang="en-US" smtClean="0"/>
              <a:t>2</a:t>
            </a:fld>
            <a:endParaRPr lang="en-US" dirty="0"/>
          </a:p>
        </p:txBody>
      </p:sp>
    </p:spTree>
    <p:extLst>
      <p:ext uri="{BB962C8B-B14F-4D97-AF65-F5344CB8AC3E}">
        <p14:creationId xmlns:p14="http://schemas.microsoft.com/office/powerpoint/2010/main" val="2474465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 you parents and pet owners, you witness and enjoy growth, seeing your children develop into little people and your pets being a family member</a:t>
            </a:r>
          </a:p>
        </p:txBody>
      </p:sp>
      <p:sp>
        <p:nvSpPr>
          <p:cNvPr id="4" name="Slide Number Placeholder 3"/>
          <p:cNvSpPr>
            <a:spLocks noGrp="1"/>
          </p:cNvSpPr>
          <p:nvPr>
            <p:ph type="sldNum" sz="quarter" idx="5"/>
          </p:nvPr>
        </p:nvSpPr>
        <p:spPr/>
        <p:txBody>
          <a:bodyPr/>
          <a:lstStyle/>
          <a:p>
            <a:fld id="{FA0DC3DB-0B10-4F5D-8078-2DEAC5D24F75}" type="slidenum">
              <a:rPr lang="en-US" smtClean="0"/>
              <a:t>3</a:t>
            </a:fld>
            <a:endParaRPr lang="en-US" dirty="0"/>
          </a:p>
        </p:txBody>
      </p:sp>
    </p:spTree>
    <p:extLst>
      <p:ext uri="{BB962C8B-B14F-4D97-AF65-F5344CB8AC3E}">
        <p14:creationId xmlns:p14="http://schemas.microsoft.com/office/powerpoint/2010/main" val="3528326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4</a:t>
            </a:fld>
            <a:endParaRPr lang="en-US" dirty="0"/>
          </a:p>
        </p:txBody>
      </p:sp>
    </p:spTree>
    <p:extLst>
      <p:ext uri="{BB962C8B-B14F-4D97-AF65-F5344CB8AC3E}">
        <p14:creationId xmlns:p14="http://schemas.microsoft.com/office/powerpoint/2010/main" val="3329059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 the grandparents, we witness and enjoy growth in our grandchildren </a:t>
            </a:r>
          </a:p>
        </p:txBody>
      </p:sp>
      <p:sp>
        <p:nvSpPr>
          <p:cNvPr id="4" name="Slide Number Placeholder 3"/>
          <p:cNvSpPr>
            <a:spLocks noGrp="1"/>
          </p:cNvSpPr>
          <p:nvPr>
            <p:ph type="sldNum" sz="quarter" idx="5"/>
          </p:nvPr>
        </p:nvSpPr>
        <p:spPr/>
        <p:txBody>
          <a:bodyPr/>
          <a:lstStyle/>
          <a:p>
            <a:fld id="{FA0DC3DB-0B10-4F5D-8078-2DEAC5D24F75}" type="slidenum">
              <a:rPr lang="en-US" smtClean="0"/>
              <a:t>5</a:t>
            </a:fld>
            <a:endParaRPr lang="en-US" dirty="0"/>
          </a:p>
        </p:txBody>
      </p:sp>
    </p:spTree>
    <p:extLst>
      <p:ext uri="{BB962C8B-B14F-4D97-AF65-F5344CB8AC3E}">
        <p14:creationId xmlns:p14="http://schemas.microsoft.com/office/powerpoint/2010/main" val="2300369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p:txBody>
          <a:bodyPr/>
          <a:lstStyle/>
          <a:p>
            <a:r>
              <a:rPr lang="en-US" dirty="0"/>
              <a:t>Growing is a natural part of life and is essential </a:t>
            </a:r>
          </a:p>
          <a:p>
            <a:br>
              <a:rPr lang="en-US" dirty="0"/>
            </a:br>
            <a:r>
              <a:rPr lang="en-US" dirty="0"/>
              <a:t>Without growth, there is no change, no development, and new life. One of the defining characteristics of life is that living things grow. It’s what makes us different than rocks or a car.</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6</a:t>
            </a:fld>
            <a:endParaRPr lang="en-US" dirty="0"/>
          </a:p>
        </p:txBody>
      </p:sp>
    </p:spTree>
    <p:extLst>
      <p:ext uri="{BB962C8B-B14F-4D97-AF65-F5344CB8AC3E}">
        <p14:creationId xmlns:p14="http://schemas.microsoft.com/office/powerpoint/2010/main" val="1532531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common phrase in academia used to describe the pursuit of knowledge. It is being a “life-long learner”. Meaning there is no point in which a person should stop learning or believe he or she knows enough.</a:t>
            </a:r>
          </a:p>
          <a:p>
            <a:r>
              <a:rPr lang="en-US" dirty="0"/>
              <a:t>This is even more essential given the rate of information compared to the rate of learning today.</a:t>
            </a:r>
          </a:p>
          <a:p>
            <a:endParaRPr lang="en-US" dirty="0"/>
          </a:p>
          <a:p>
            <a:r>
              <a:rPr lang="en-US" dirty="0"/>
              <a:t>Just like plants, pets, children, or grandchildren, we should not only pursue growth, but to love it, enjoy it, and see it as an essential part of living.</a:t>
            </a:r>
          </a:p>
        </p:txBody>
      </p:sp>
      <p:sp>
        <p:nvSpPr>
          <p:cNvPr id="4" name="Slide Number Placeholder 3"/>
          <p:cNvSpPr>
            <a:spLocks noGrp="1"/>
          </p:cNvSpPr>
          <p:nvPr>
            <p:ph type="sldNum" sz="quarter" idx="5"/>
          </p:nvPr>
        </p:nvSpPr>
        <p:spPr/>
        <p:txBody>
          <a:bodyPr/>
          <a:lstStyle/>
          <a:p>
            <a:fld id="{FA0DC3DB-0B10-4F5D-8078-2DEAC5D24F75}" type="slidenum">
              <a:rPr lang="en-US" smtClean="0"/>
              <a:t>7</a:t>
            </a:fld>
            <a:endParaRPr lang="en-US" dirty="0"/>
          </a:p>
        </p:txBody>
      </p:sp>
    </p:spTree>
    <p:extLst>
      <p:ext uri="{BB962C8B-B14F-4D97-AF65-F5344CB8AC3E}">
        <p14:creationId xmlns:p14="http://schemas.microsoft.com/office/powerpoint/2010/main" val="1749579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there ever been something that you learned later in life that you wish you knew earlier? </a:t>
            </a:r>
          </a:p>
          <a:p>
            <a:endParaRPr lang="en-US" dirty="0"/>
          </a:p>
          <a:p>
            <a:r>
              <a:rPr lang="en-US" dirty="0"/>
              <a:t>Or has there ever been something you never knew to even inquire about but found out that it was something important?</a:t>
            </a:r>
          </a:p>
          <a:p>
            <a:endParaRPr lang="en-US" dirty="0"/>
          </a:p>
          <a:p>
            <a:r>
              <a:rPr lang="en-US" dirty="0"/>
              <a:t>Ex. When I discovered what chitlins were</a:t>
            </a:r>
          </a:p>
          <a:p>
            <a:r>
              <a:rPr lang="en-US" dirty="0"/>
              <a:t>Ex. When they discovered how smoking causes lung cancer</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8</a:t>
            </a:fld>
            <a:endParaRPr lang="en-US" dirty="0"/>
          </a:p>
        </p:txBody>
      </p:sp>
    </p:spTree>
    <p:extLst>
      <p:ext uri="{BB962C8B-B14F-4D97-AF65-F5344CB8AC3E}">
        <p14:creationId xmlns:p14="http://schemas.microsoft.com/office/powerpoint/2010/main" val="3166235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my regular research regarding racial justice and reparations, I came across information about the Revolutionary War that surprised me. Probably shouldn’t have at this point with other discoveries I have made but this one still threw me for a loop.</a:t>
            </a:r>
          </a:p>
          <a:p>
            <a:endParaRPr lang="en-US" dirty="0"/>
          </a:p>
          <a:p>
            <a:r>
              <a:rPr lang="en-US" dirty="0"/>
              <a:t>When one thinks of why the colonists broke away from England, 99/100 people would say it was due to no taxation without representation, or religious freedom from the Church of England.</a:t>
            </a:r>
          </a:p>
          <a:p>
            <a:endParaRPr lang="en-US" dirty="0"/>
          </a:p>
          <a:p>
            <a:r>
              <a:rPr lang="en-US" dirty="0"/>
              <a:t>However, what if I told you a major factor, and possibly the most critical factor leading to the Revolutionary War was about slavery?</a:t>
            </a:r>
          </a:p>
          <a:p>
            <a:r>
              <a:rPr lang="en-US" dirty="0"/>
              <a:t>(read excerpt from William Darity’s book)</a:t>
            </a:r>
          </a:p>
        </p:txBody>
      </p:sp>
      <p:sp>
        <p:nvSpPr>
          <p:cNvPr id="4" name="Slide Number Placeholder 3"/>
          <p:cNvSpPr>
            <a:spLocks noGrp="1"/>
          </p:cNvSpPr>
          <p:nvPr>
            <p:ph type="sldNum" sz="quarter" idx="5"/>
          </p:nvPr>
        </p:nvSpPr>
        <p:spPr/>
        <p:txBody>
          <a:bodyPr/>
          <a:lstStyle/>
          <a:p>
            <a:fld id="{FA0DC3DB-0B10-4F5D-8078-2DEAC5D24F75}" type="slidenum">
              <a:rPr lang="en-US" smtClean="0"/>
              <a:t>9</a:t>
            </a:fld>
            <a:endParaRPr lang="en-US" dirty="0"/>
          </a:p>
        </p:txBody>
      </p:sp>
    </p:spTree>
    <p:extLst>
      <p:ext uri="{BB962C8B-B14F-4D97-AF65-F5344CB8AC3E}">
        <p14:creationId xmlns:p14="http://schemas.microsoft.com/office/powerpoint/2010/main" val="20847849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1EF7995E-1408-4D66-AAD8-A833F2784BFC}" type="datetimeFigureOut">
              <a:rPr lang="en-US" smtClean="0"/>
              <a:t>5/4/24</a:t>
            </a:fld>
            <a:endParaRPr lang="en-US" dirty="0"/>
          </a:p>
        </p:txBody>
      </p:sp>
      <p:sp>
        <p:nvSpPr>
          <p:cNvPr id="5" name="Footer Placeholder 4"/>
          <p:cNvSpPr>
            <a:spLocks noGrp="1"/>
          </p:cNvSpPr>
          <p:nvPr>
            <p:ph type="ftr" sz="quarter" idx="11"/>
          </p:nvPr>
        </p:nvSpPr>
        <p:spPr>
          <a:xfrm>
            <a:off x="1921934" y="5054602"/>
            <a:ext cx="4064860" cy="279400"/>
          </a:xfrm>
        </p:spPr>
        <p:txBody>
          <a:bodyPr/>
          <a:lstStyle/>
          <a:p>
            <a:endParaRPr lang="en-US" dirty="0"/>
          </a:p>
        </p:txBody>
      </p:sp>
      <p:sp>
        <p:nvSpPr>
          <p:cNvPr id="6" name="Slide Number Placeholder 5"/>
          <p:cNvSpPr>
            <a:spLocks noGrp="1"/>
          </p:cNvSpPr>
          <p:nvPr>
            <p:ph type="sldNum" sz="quarter" idx="12"/>
          </p:nvPr>
        </p:nvSpPr>
        <p:spPr>
          <a:xfrm>
            <a:off x="6817317" y="5054602"/>
            <a:ext cx="413483" cy="279400"/>
          </a:xfrm>
        </p:spPr>
        <p:txBody>
          <a:bodyPr/>
          <a:lstStyle/>
          <a:p>
            <a:fld id="{6CC5F581-0382-4344-9A36-DBD7E805ECE0}" type="slidenum">
              <a:rPr lang="en-US" smtClean="0"/>
              <a:t>‹#›</a:t>
            </a:fld>
            <a:endParaRPr lang="en-US" dirty="0"/>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7190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5/4/24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503218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5/4/24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8898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5/4/24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5338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5/4/24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533138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5/4/24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3914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5/4/24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6450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5/4/24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558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5/4/24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0626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5/4/24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3381004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5/4/24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6696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F7995E-1408-4D66-AAD8-A833F2784BFC}" type="datetimeFigureOut">
              <a:rPr lang="en-US" smtClean="0"/>
              <a:t>5/4/24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427444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F7995E-1408-4D66-AAD8-A833F2784BFC}" type="datetimeFigureOut">
              <a:rPr lang="en-US" smtClean="0"/>
              <a:t>5/4/24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CC5F581-0382-4344-9A36-DBD7E805ECE0}" type="slidenum">
              <a:rPr lang="en-US" smtClean="0"/>
              <a:t>‹#›</a:t>
            </a:fld>
            <a:endParaRPr lang="en-US" dirty="0"/>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0225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EF7995E-1408-4D66-AAD8-A833F2784BFC}" type="datetimeFigureOut">
              <a:rPr lang="en-US" smtClean="0"/>
              <a:t>5/4/24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5286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995E-1408-4D66-AAD8-A833F2784BFC}" type="datetimeFigureOut">
              <a:rPr lang="en-US" smtClean="0"/>
              <a:t>5/4/24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321431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5/4/24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531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5/4/24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32391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EF7995E-1408-4D66-AAD8-A833F2784BFC}" type="datetimeFigureOut">
              <a:rPr lang="en-US" smtClean="0"/>
              <a:t>5/4/24</a:t>
            </a:fld>
            <a:endParaRPr lang="en-US" dirty="0"/>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C5F581-0382-4344-9A36-DBD7E805ECE0}" type="slidenum">
              <a:rPr lang="en-US" smtClean="0"/>
              <a:t>‹#›</a:t>
            </a:fld>
            <a:endParaRPr lang="en-US" dirty="0"/>
          </a:p>
        </p:txBody>
      </p:sp>
    </p:spTree>
    <p:extLst>
      <p:ext uri="{BB962C8B-B14F-4D97-AF65-F5344CB8AC3E}">
        <p14:creationId xmlns:p14="http://schemas.microsoft.com/office/powerpoint/2010/main" val="125823347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publicdomainpictures.net/view-image.php?image=196379&amp;picture=wrong-way-sign"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hyperlink" Target="https://www.momentsofintrospection.com/2019/01/martin-luther-king-jr-day-2019.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hyperlink" Target="https://animationanomaly.com/2015/03/24/tv-animation-is-about-to-dive-off-a-clif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hyperlink" Target="https://edmethods.com/category/dbq/page/2/"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858C6-BECB-8A9E-89D6-B4FE702C2FD4}"/>
              </a:ext>
            </a:extLst>
          </p:cNvPr>
          <p:cNvSpPr>
            <a:spLocks noGrp="1"/>
          </p:cNvSpPr>
          <p:nvPr>
            <p:ph type="title"/>
          </p:nvPr>
        </p:nvSpPr>
        <p:spPr/>
        <p:txBody>
          <a:bodyPr/>
          <a:lstStyle/>
          <a:p>
            <a:r>
              <a:rPr lang="en-US" dirty="0"/>
              <a:t>Growth</a:t>
            </a:r>
          </a:p>
        </p:txBody>
      </p:sp>
      <p:sp>
        <p:nvSpPr>
          <p:cNvPr id="3" name="Content Placeholder 2">
            <a:extLst>
              <a:ext uri="{FF2B5EF4-FFF2-40B4-BE49-F238E27FC236}">
                <a16:creationId xmlns:a16="http://schemas.microsoft.com/office/drawing/2014/main" id="{3C81C1CB-59D8-E69B-2624-2B82D5F4A9D2}"/>
              </a:ext>
            </a:extLst>
          </p:cNvPr>
          <p:cNvSpPr>
            <a:spLocks noGrp="1"/>
          </p:cNvSpPr>
          <p:nvPr>
            <p:ph idx="1"/>
          </p:nvPr>
        </p:nvSpPr>
        <p:spPr/>
        <p:txBody>
          <a:bodyPr>
            <a:normAutofit/>
          </a:bodyPr>
          <a:lstStyle/>
          <a:p>
            <a:r>
              <a:rPr lang="en-US" dirty="0"/>
              <a:t>There is something about witnessing life and growth</a:t>
            </a:r>
          </a:p>
          <a:p>
            <a:endParaRPr lang="en-US" dirty="0"/>
          </a:p>
          <a:p>
            <a:endParaRPr lang="en-US" dirty="0"/>
          </a:p>
        </p:txBody>
      </p:sp>
    </p:spTree>
    <p:extLst>
      <p:ext uri="{BB962C8B-B14F-4D97-AF65-F5344CB8AC3E}">
        <p14:creationId xmlns:p14="http://schemas.microsoft.com/office/powerpoint/2010/main" val="2107329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ed sign with white text&#10;&#10;Description automatically generated">
            <a:extLst>
              <a:ext uri="{FF2B5EF4-FFF2-40B4-BE49-F238E27FC236}">
                <a16:creationId xmlns:a16="http://schemas.microsoft.com/office/drawing/2014/main" id="{46607582-623C-9D3C-9EB9-49C0F25243A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25000"/>
          <a:stretch/>
        </p:blipFill>
        <p:spPr>
          <a:xfrm>
            <a:off x="20" y="10"/>
            <a:ext cx="9143980" cy="6857990"/>
          </a:xfrm>
          <a:prstGeom prst="rect">
            <a:avLst/>
          </a:prstGeom>
        </p:spPr>
      </p:pic>
    </p:spTree>
    <p:extLst>
      <p:ext uri="{BB962C8B-B14F-4D97-AF65-F5344CB8AC3E}">
        <p14:creationId xmlns:p14="http://schemas.microsoft.com/office/powerpoint/2010/main" val="1734305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2D6EE-DBA9-542A-B90D-4AB48BAADEFC}"/>
              </a:ext>
            </a:extLst>
          </p:cNvPr>
          <p:cNvSpPr>
            <a:spLocks noGrp="1"/>
          </p:cNvSpPr>
          <p:nvPr>
            <p:ph type="title"/>
          </p:nvPr>
        </p:nvSpPr>
        <p:spPr/>
        <p:txBody>
          <a:bodyPr>
            <a:normAutofit/>
          </a:bodyPr>
          <a:lstStyle/>
          <a:p>
            <a:r>
              <a:rPr lang="en-US" dirty="0"/>
              <a:t>Love to Grow</a:t>
            </a:r>
          </a:p>
        </p:txBody>
      </p:sp>
      <p:sp>
        <p:nvSpPr>
          <p:cNvPr id="3" name="Content Placeholder 2">
            <a:extLst>
              <a:ext uri="{FF2B5EF4-FFF2-40B4-BE49-F238E27FC236}">
                <a16:creationId xmlns:a16="http://schemas.microsoft.com/office/drawing/2014/main" id="{72D7CA61-F098-F819-0FB9-1F10EAC81785}"/>
              </a:ext>
            </a:extLst>
          </p:cNvPr>
          <p:cNvSpPr>
            <a:spLocks noGrp="1"/>
          </p:cNvSpPr>
          <p:nvPr>
            <p:ph idx="1"/>
          </p:nvPr>
        </p:nvSpPr>
        <p:spPr/>
        <p:txBody>
          <a:bodyPr>
            <a:normAutofit/>
          </a:bodyPr>
          <a:lstStyle/>
          <a:p>
            <a:pPr marL="0" indent="0">
              <a:buNone/>
            </a:pPr>
            <a:r>
              <a:rPr lang="en-US" dirty="0"/>
              <a:t>Acts 10: 44-46</a:t>
            </a:r>
          </a:p>
          <a:p>
            <a:r>
              <a:rPr lang="en-US" b="1" baseline="30000" dirty="0">
                <a:effectLst/>
                <a:latin typeface="system-ui"/>
              </a:rPr>
              <a:t>44 </a:t>
            </a:r>
            <a:r>
              <a:rPr lang="en-US" dirty="0"/>
              <a:t>While Peter was still speaking these words, the Holy Spirit came on all who heard the message. </a:t>
            </a:r>
            <a:r>
              <a:rPr lang="en-US" b="1" baseline="30000" dirty="0">
                <a:effectLst/>
                <a:latin typeface="system-ui"/>
              </a:rPr>
              <a:t>45 </a:t>
            </a:r>
            <a:r>
              <a:rPr lang="en-US" dirty="0"/>
              <a:t>The circumcised believers who had come with Peter were </a:t>
            </a:r>
            <a:r>
              <a:rPr lang="en-US" b="1" u="sng" dirty="0"/>
              <a:t>astonished</a:t>
            </a:r>
            <a:r>
              <a:rPr lang="en-US" dirty="0"/>
              <a:t> that the gift of the Holy Spirit had been poured out </a:t>
            </a:r>
            <a:r>
              <a:rPr lang="en-US" b="1" u="sng" dirty="0"/>
              <a:t>even</a:t>
            </a:r>
            <a:r>
              <a:rPr lang="en-US" dirty="0"/>
              <a:t> on Gentiles. </a:t>
            </a:r>
            <a:r>
              <a:rPr lang="en-US" b="1" baseline="30000" dirty="0">
                <a:effectLst/>
                <a:latin typeface="system-ui"/>
              </a:rPr>
              <a:t>46 </a:t>
            </a:r>
            <a:r>
              <a:rPr lang="en-US" dirty="0"/>
              <a:t>For they heard them speaking in tongues</a:t>
            </a:r>
            <a:r>
              <a:rPr lang="en-US" baseline="30000" dirty="0"/>
              <a:t> </a:t>
            </a:r>
            <a:r>
              <a:rPr lang="en-US" dirty="0"/>
              <a:t>and praising God.</a:t>
            </a:r>
          </a:p>
          <a:p>
            <a:endParaRPr lang="en-US" dirty="0"/>
          </a:p>
        </p:txBody>
      </p:sp>
    </p:spTree>
    <p:extLst>
      <p:ext uri="{BB962C8B-B14F-4D97-AF65-F5344CB8AC3E}">
        <p14:creationId xmlns:p14="http://schemas.microsoft.com/office/powerpoint/2010/main" val="3170810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3270D-E436-1BE4-8456-E98A450587D8}"/>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903F0399-A4E8-3785-107D-01720F0BE054}"/>
              </a:ext>
            </a:extLst>
          </p:cNvPr>
          <p:cNvSpPr>
            <a:spLocks noGrp="1"/>
          </p:cNvSpPr>
          <p:nvPr>
            <p:ph idx="1"/>
          </p:nvPr>
        </p:nvSpPr>
        <p:spPr/>
        <p:txBody>
          <a:bodyPr>
            <a:normAutofit/>
          </a:bodyPr>
          <a:lstStyle/>
          <a:p>
            <a:r>
              <a:rPr lang="en-US" b="1" i="0" u="none" strike="noStrike" baseline="30000" dirty="0">
                <a:solidFill>
                  <a:srgbClr val="000000"/>
                </a:solidFill>
                <a:effectLst/>
                <a:latin typeface="system-ui"/>
              </a:rPr>
              <a:t>28 </a:t>
            </a:r>
            <a:r>
              <a:rPr lang="en-US" b="0" i="0" u="none" strike="noStrike" dirty="0">
                <a:solidFill>
                  <a:srgbClr val="000000"/>
                </a:solidFill>
                <a:effectLst/>
                <a:latin typeface="system-ui"/>
              </a:rPr>
              <a:t>He said to them: “You are well aware that it is against our law for a Jew to associate with or visit a Gentile…”</a:t>
            </a:r>
            <a:endParaRPr lang="en-US" dirty="0"/>
          </a:p>
        </p:txBody>
      </p:sp>
    </p:spTree>
    <p:extLst>
      <p:ext uri="{BB962C8B-B14F-4D97-AF65-F5344CB8AC3E}">
        <p14:creationId xmlns:p14="http://schemas.microsoft.com/office/powerpoint/2010/main" val="1968362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3270D-E436-1BE4-8456-E98A450587D8}"/>
              </a:ext>
            </a:extLst>
          </p:cNvPr>
          <p:cNvSpPr>
            <a:spLocks noGrp="1"/>
          </p:cNvSpPr>
          <p:nvPr>
            <p:ph type="title"/>
          </p:nvPr>
        </p:nvSpPr>
        <p:spPr/>
        <p:txBody>
          <a:bodyPr/>
          <a:lstStyle/>
          <a:p>
            <a:r>
              <a:rPr lang="en-US" dirty="0"/>
              <a:t>Groundwork</a:t>
            </a:r>
          </a:p>
        </p:txBody>
      </p:sp>
      <p:sp>
        <p:nvSpPr>
          <p:cNvPr id="3" name="Content Placeholder 2">
            <a:extLst>
              <a:ext uri="{FF2B5EF4-FFF2-40B4-BE49-F238E27FC236}">
                <a16:creationId xmlns:a16="http://schemas.microsoft.com/office/drawing/2014/main" id="{903F0399-A4E8-3785-107D-01720F0BE054}"/>
              </a:ext>
            </a:extLst>
          </p:cNvPr>
          <p:cNvSpPr>
            <a:spLocks noGrp="1"/>
          </p:cNvSpPr>
          <p:nvPr>
            <p:ph idx="1"/>
          </p:nvPr>
        </p:nvSpPr>
        <p:spPr/>
        <p:txBody>
          <a:bodyPr>
            <a:normAutofit/>
          </a:bodyPr>
          <a:lstStyle/>
          <a:p>
            <a:r>
              <a:rPr lang="en-US" dirty="0"/>
              <a:t>Jesus’s interactions with Gentiles</a:t>
            </a:r>
          </a:p>
          <a:p>
            <a:r>
              <a:rPr lang="en-US" dirty="0"/>
              <a:t>Vision to Cornelius – The right person for the right time</a:t>
            </a:r>
          </a:p>
          <a:p>
            <a:r>
              <a:rPr lang="en-US" dirty="0"/>
              <a:t>Vision to Peter</a:t>
            </a:r>
          </a:p>
        </p:txBody>
      </p:sp>
    </p:spTree>
    <p:extLst>
      <p:ext uri="{BB962C8B-B14F-4D97-AF65-F5344CB8AC3E}">
        <p14:creationId xmlns:p14="http://schemas.microsoft.com/office/powerpoint/2010/main" val="2031178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74" name="Group 64">
            <a:extLst>
              <a:ext uri="{FF2B5EF4-FFF2-40B4-BE49-F238E27FC236}">
                <a16:creationId xmlns:a16="http://schemas.microsoft.com/office/drawing/2014/main" id="{B77576E5-E7DB-46C7-B0D9-A0AB187873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66" name="Picture 65">
              <a:extLst>
                <a:ext uri="{FF2B5EF4-FFF2-40B4-BE49-F238E27FC236}">
                  <a16:creationId xmlns:a16="http://schemas.microsoft.com/office/drawing/2014/main" id="{A2C244BC-AB19-460B-9A7B-5BAFE9DEAB0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5" name="Rectangle 66">
              <a:extLst>
                <a:ext uri="{FF2B5EF4-FFF2-40B4-BE49-F238E27FC236}">
                  <a16:creationId xmlns:a16="http://schemas.microsoft.com/office/drawing/2014/main" id="{C2D7728D-2CB0-4ADE-B6BF-4BA8ED772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8" name="Picture 67">
              <a:extLst>
                <a:ext uri="{FF2B5EF4-FFF2-40B4-BE49-F238E27FC236}">
                  <a16:creationId xmlns:a16="http://schemas.microsoft.com/office/drawing/2014/main" id="{A3E0EDB8-8162-4D16-9521-52415777B0B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69" name="Picture 68">
              <a:extLst>
                <a:ext uri="{FF2B5EF4-FFF2-40B4-BE49-F238E27FC236}">
                  <a16:creationId xmlns:a16="http://schemas.microsoft.com/office/drawing/2014/main" id="{27060CB3-C139-4548-A73F-74689C9292D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76" name="Rectangle 70">
            <a:extLst>
              <a:ext uri="{FF2B5EF4-FFF2-40B4-BE49-F238E27FC236}">
                <a16:creationId xmlns:a16="http://schemas.microsoft.com/office/drawing/2014/main" id="{23E3CED3-8830-45C9-8D6C-F4ECADD4F1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erson in a suit with his hand on his chin&#10;&#10;Description automatically generated">
            <a:extLst>
              <a:ext uri="{FF2B5EF4-FFF2-40B4-BE49-F238E27FC236}">
                <a16:creationId xmlns:a16="http://schemas.microsoft.com/office/drawing/2014/main" id="{0101E989-3BA4-8DB4-914E-E2B941C722A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809794" y="666795"/>
            <a:ext cx="5524411" cy="5524411"/>
          </a:xfrm>
          <a:prstGeom prst="rect">
            <a:avLst/>
          </a:prstGeom>
        </p:spPr>
      </p:pic>
      <p:sp>
        <p:nvSpPr>
          <p:cNvPr id="73" name="Rectangle 72">
            <a:extLst>
              <a:ext uri="{FF2B5EF4-FFF2-40B4-BE49-F238E27FC236}">
                <a16:creationId xmlns:a16="http://schemas.microsoft.com/office/drawing/2014/main" id="{66F2D62A-C66C-42DF-8C05-99B0B1A8B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458" y="350556"/>
            <a:ext cx="8657084" cy="6156888"/>
          </a:xfrm>
          <a:prstGeom prst="rect">
            <a:avLst/>
          </a:prstGeom>
          <a:noFill/>
          <a:ln w="25400" cap="flat">
            <a:solidFill>
              <a:schemeClr val="accent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067477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3270D-E436-1BE4-8456-E98A450587D8}"/>
              </a:ext>
            </a:extLst>
          </p:cNvPr>
          <p:cNvSpPr>
            <a:spLocks noGrp="1"/>
          </p:cNvSpPr>
          <p:nvPr>
            <p:ph type="title"/>
          </p:nvPr>
        </p:nvSpPr>
        <p:spPr/>
        <p:txBody>
          <a:bodyPr/>
          <a:lstStyle/>
          <a:p>
            <a:r>
              <a:rPr lang="en-US" dirty="0"/>
              <a:t>Grow to Love</a:t>
            </a:r>
          </a:p>
        </p:txBody>
      </p:sp>
      <p:sp>
        <p:nvSpPr>
          <p:cNvPr id="3" name="Content Placeholder 2">
            <a:extLst>
              <a:ext uri="{FF2B5EF4-FFF2-40B4-BE49-F238E27FC236}">
                <a16:creationId xmlns:a16="http://schemas.microsoft.com/office/drawing/2014/main" id="{903F0399-A4E8-3785-107D-01720F0BE054}"/>
              </a:ext>
            </a:extLst>
          </p:cNvPr>
          <p:cNvSpPr>
            <a:spLocks noGrp="1"/>
          </p:cNvSpPr>
          <p:nvPr>
            <p:ph idx="1"/>
          </p:nvPr>
        </p:nvSpPr>
        <p:spPr/>
        <p:txBody>
          <a:bodyPr>
            <a:normAutofit fontScale="92500" lnSpcReduction="20000"/>
          </a:bodyPr>
          <a:lstStyle/>
          <a:p>
            <a:pPr marL="0" indent="0">
              <a:buNone/>
            </a:pPr>
            <a:r>
              <a:rPr lang="en-US" dirty="0"/>
              <a:t>Ephesians 4: 1-7</a:t>
            </a:r>
          </a:p>
          <a:p>
            <a:r>
              <a:rPr lang="en-US" dirty="0"/>
              <a:t>As a prisoner for the Lord, then, I urge you to live a life worthy of the calling you have received. </a:t>
            </a:r>
            <a:r>
              <a:rPr lang="en-US" b="1" baseline="30000" dirty="0">
                <a:effectLst/>
                <a:latin typeface="system-ui"/>
              </a:rPr>
              <a:t>2 </a:t>
            </a:r>
            <a:r>
              <a:rPr lang="en-US" b="1" dirty="0"/>
              <a:t>Be completely humble and gentle; be patient, bearing with one another in love.</a:t>
            </a:r>
            <a:r>
              <a:rPr lang="en-US" dirty="0"/>
              <a:t> </a:t>
            </a:r>
            <a:r>
              <a:rPr lang="en-US" b="1" baseline="30000" dirty="0">
                <a:effectLst/>
                <a:latin typeface="system-ui"/>
              </a:rPr>
              <a:t>3 </a:t>
            </a:r>
            <a:r>
              <a:rPr lang="en-US" dirty="0"/>
              <a:t>Make every effort to keep the unity of the Spirit through the bond of peace. </a:t>
            </a:r>
            <a:r>
              <a:rPr lang="en-US" b="1" baseline="30000" dirty="0">
                <a:effectLst/>
                <a:latin typeface="system-ui"/>
              </a:rPr>
              <a:t>4 </a:t>
            </a:r>
            <a:r>
              <a:rPr lang="en-US" dirty="0"/>
              <a:t>There is one body and one Spirit, just as you were called to one hope when you were called; </a:t>
            </a:r>
            <a:r>
              <a:rPr lang="en-US" b="1" baseline="30000" dirty="0">
                <a:effectLst/>
                <a:latin typeface="system-ui"/>
              </a:rPr>
              <a:t>5 </a:t>
            </a:r>
            <a:r>
              <a:rPr lang="en-US" dirty="0"/>
              <a:t>one Lord, one faith, one baptism; </a:t>
            </a:r>
            <a:r>
              <a:rPr lang="en-US" b="1" baseline="30000" dirty="0">
                <a:effectLst/>
                <a:latin typeface="system-ui"/>
              </a:rPr>
              <a:t>6 </a:t>
            </a:r>
            <a:r>
              <a:rPr lang="en-US" dirty="0"/>
              <a:t>one God and Father of all, who is over all and through all and in all.</a:t>
            </a:r>
            <a:r>
              <a:rPr lang="en-US" b="1" baseline="30000" dirty="0">
                <a:effectLst/>
                <a:latin typeface="system-ui"/>
              </a:rPr>
              <a:t>7 </a:t>
            </a:r>
            <a:r>
              <a:rPr lang="en-US" dirty="0">
                <a:effectLst/>
                <a:latin typeface="system-ui"/>
              </a:rPr>
              <a:t>But to each one of us grace has been given as Christ apportioned it.</a:t>
            </a:r>
          </a:p>
        </p:txBody>
      </p:sp>
    </p:spTree>
    <p:extLst>
      <p:ext uri="{BB962C8B-B14F-4D97-AF65-F5344CB8AC3E}">
        <p14:creationId xmlns:p14="http://schemas.microsoft.com/office/powerpoint/2010/main" val="1679517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3270D-E436-1BE4-8456-E98A450587D8}"/>
              </a:ext>
            </a:extLst>
          </p:cNvPr>
          <p:cNvSpPr>
            <a:spLocks noGrp="1"/>
          </p:cNvSpPr>
          <p:nvPr>
            <p:ph type="title"/>
          </p:nvPr>
        </p:nvSpPr>
        <p:spPr/>
        <p:txBody>
          <a:bodyPr/>
          <a:lstStyle/>
          <a:p>
            <a:r>
              <a:rPr lang="en-US" dirty="0"/>
              <a:t>Grow to Love</a:t>
            </a:r>
          </a:p>
        </p:txBody>
      </p:sp>
      <p:sp>
        <p:nvSpPr>
          <p:cNvPr id="3" name="Content Placeholder 2">
            <a:extLst>
              <a:ext uri="{FF2B5EF4-FFF2-40B4-BE49-F238E27FC236}">
                <a16:creationId xmlns:a16="http://schemas.microsoft.com/office/drawing/2014/main" id="{903F0399-A4E8-3785-107D-01720F0BE054}"/>
              </a:ext>
            </a:extLst>
          </p:cNvPr>
          <p:cNvSpPr>
            <a:spLocks noGrp="1"/>
          </p:cNvSpPr>
          <p:nvPr>
            <p:ph idx="1"/>
          </p:nvPr>
        </p:nvSpPr>
        <p:spPr/>
        <p:txBody>
          <a:bodyPr>
            <a:normAutofit/>
          </a:bodyPr>
          <a:lstStyle/>
          <a:p>
            <a:pPr marL="0" indent="0">
              <a:buNone/>
            </a:pPr>
            <a:r>
              <a:rPr lang="en-US" dirty="0"/>
              <a:t>Ephesians 4: 11-13</a:t>
            </a:r>
            <a:endParaRPr lang="en-US" b="1" baseline="30000" dirty="0">
              <a:effectLst/>
              <a:latin typeface="system-ui"/>
            </a:endParaRPr>
          </a:p>
          <a:p>
            <a:r>
              <a:rPr lang="en-US" b="1" baseline="30000" dirty="0">
                <a:effectLst/>
                <a:latin typeface="system-ui"/>
              </a:rPr>
              <a:t>11 </a:t>
            </a:r>
            <a:r>
              <a:rPr lang="en-US" dirty="0"/>
              <a:t>So Christ himself gave the apostles, the prophets, the evangelists, the pastors and teachers, </a:t>
            </a:r>
            <a:r>
              <a:rPr lang="en-US" b="1" baseline="30000" dirty="0">
                <a:effectLst/>
                <a:latin typeface="system-ui"/>
              </a:rPr>
              <a:t>12 </a:t>
            </a:r>
            <a:r>
              <a:rPr lang="en-US" dirty="0"/>
              <a:t>to equip his people for works of service, so that the body of Christ may be built up </a:t>
            </a:r>
            <a:r>
              <a:rPr lang="en-US" b="1" baseline="30000" dirty="0">
                <a:effectLst/>
                <a:latin typeface="system-ui"/>
              </a:rPr>
              <a:t>13 </a:t>
            </a:r>
            <a:r>
              <a:rPr lang="en-US" dirty="0"/>
              <a:t>until we all reach unity in the faith and in the knowledge of the Son of God and become mature, attaining to the whole measure of the fullness of Christ.</a:t>
            </a:r>
          </a:p>
        </p:txBody>
      </p:sp>
    </p:spTree>
    <p:extLst>
      <p:ext uri="{BB962C8B-B14F-4D97-AF65-F5344CB8AC3E}">
        <p14:creationId xmlns:p14="http://schemas.microsoft.com/office/powerpoint/2010/main" val="3961201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3270D-E436-1BE4-8456-E98A450587D8}"/>
              </a:ext>
            </a:extLst>
          </p:cNvPr>
          <p:cNvSpPr>
            <a:spLocks noGrp="1"/>
          </p:cNvSpPr>
          <p:nvPr>
            <p:ph type="title"/>
          </p:nvPr>
        </p:nvSpPr>
        <p:spPr/>
        <p:txBody>
          <a:bodyPr/>
          <a:lstStyle/>
          <a:p>
            <a:r>
              <a:rPr lang="en-US" dirty="0"/>
              <a:t>Grow to Love</a:t>
            </a:r>
          </a:p>
        </p:txBody>
      </p:sp>
      <p:sp>
        <p:nvSpPr>
          <p:cNvPr id="3" name="Content Placeholder 2">
            <a:extLst>
              <a:ext uri="{FF2B5EF4-FFF2-40B4-BE49-F238E27FC236}">
                <a16:creationId xmlns:a16="http://schemas.microsoft.com/office/drawing/2014/main" id="{903F0399-A4E8-3785-107D-01720F0BE054}"/>
              </a:ext>
            </a:extLst>
          </p:cNvPr>
          <p:cNvSpPr>
            <a:spLocks noGrp="1"/>
          </p:cNvSpPr>
          <p:nvPr>
            <p:ph idx="1"/>
          </p:nvPr>
        </p:nvSpPr>
        <p:spPr/>
        <p:txBody>
          <a:bodyPr>
            <a:normAutofit/>
          </a:bodyPr>
          <a:lstStyle/>
          <a:p>
            <a:pPr marL="0" indent="0">
              <a:buNone/>
            </a:pPr>
            <a:r>
              <a:rPr lang="en-US" dirty="0"/>
              <a:t>Ephesians 4: 11-13</a:t>
            </a:r>
            <a:endParaRPr lang="en-US" b="1" baseline="30000" dirty="0">
              <a:effectLst/>
              <a:latin typeface="system-ui"/>
            </a:endParaRPr>
          </a:p>
          <a:p>
            <a:r>
              <a:rPr lang="en-US" b="1" baseline="30000" dirty="0">
                <a:effectLst/>
                <a:latin typeface="system-ui"/>
              </a:rPr>
              <a:t>11 </a:t>
            </a:r>
            <a:r>
              <a:rPr lang="en-US" dirty="0"/>
              <a:t>So Christ himself gave the apostles, the prophets, the evangelists, the pastors and teachers, </a:t>
            </a:r>
            <a:r>
              <a:rPr lang="en-US" b="1" baseline="30000" dirty="0">
                <a:effectLst/>
                <a:latin typeface="system-ui"/>
              </a:rPr>
              <a:t>12 </a:t>
            </a:r>
            <a:r>
              <a:rPr lang="en-US" dirty="0"/>
              <a:t>to equip his people for works of service, so that the body of Christ may be built up </a:t>
            </a:r>
            <a:r>
              <a:rPr lang="en-US" b="1" baseline="30000" dirty="0">
                <a:effectLst/>
                <a:latin typeface="system-ui"/>
              </a:rPr>
              <a:t>13 </a:t>
            </a:r>
            <a:r>
              <a:rPr lang="en-US" dirty="0"/>
              <a:t>until we all reach unity in the faith and in the knowledge of the Son of God and become mature, attaining to the whole measure of the fullness of Christ.</a:t>
            </a:r>
          </a:p>
        </p:txBody>
      </p:sp>
    </p:spTree>
    <p:extLst>
      <p:ext uri="{BB962C8B-B14F-4D97-AF65-F5344CB8AC3E}">
        <p14:creationId xmlns:p14="http://schemas.microsoft.com/office/powerpoint/2010/main" val="2258114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3270D-E436-1BE4-8456-E98A450587D8}"/>
              </a:ext>
            </a:extLst>
          </p:cNvPr>
          <p:cNvSpPr>
            <a:spLocks noGrp="1"/>
          </p:cNvSpPr>
          <p:nvPr>
            <p:ph type="title"/>
          </p:nvPr>
        </p:nvSpPr>
        <p:spPr/>
        <p:txBody>
          <a:bodyPr/>
          <a:lstStyle/>
          <a:p>
            <a:r>
              <a:rPr lang="en-US" dirty="0"/>
              <a:t>Grow to Love</a:t>
            </a:r>
          </a:p>
        </p:txBody>
      </p:sp>
      <p:sp>
        <p:nvSpPr>
          <p:cNvPr id="3" name="Content Placeholder 2">
            <a:extLst>
              <a:ext uri="{FF2B5EF4-FFF2-40B4-BE49-F238E27FC236}">
                <a16:creationId xmlns:a16="http://schemas.microsoft.com/office/drawing/2014/main" id="{903F0399-A4E8-3785-107D-01720F0BE054}"/>
              </a:ext>
            </a:extLst>
          </p:cNvPr>
          <p:cNvSpPr>
            <a:spLocks noGrp="1"/>
          </p:cNvSpPr>
          <p:nvPr>
            <p:ph idx="1"/>
          </p:nvPr>
        </p:nvSpPr>
        <p:spPr/>
        <p:txBody>
          <a:bodyPr>
            <a:normAutofit fontScale="92500" lnSpcReduction="10000"/>
          </a:bodyPr>
          <a:lstStyle/>
          <a:p>
            <a:pPr marL="0" indent="0">
              <a:buNone/>
            </a:pPr>
            <a:r>
              <a:rPr lang="en-US" dirty="0"/>
              <a:t>Ephesians 4: 14-16</a:t>
            </a:r>
            <a:endParaRPr lang="en-US" b="1" baseline="30000" dirty="0">
              <a:effectLst/>
              <a:latin typeface="system-ui"/>
            </a:endParaRPr>
          </a:p>
          <a:p>
            <a:r>
              <a:rPr lang="en-US" b="1" baseline="30000" dirty="0">
                <a:effectLst/>
                <a:latin typeface="system-ui"/>
              </a:rPr>
              <a:t>14 </a:t>
            </a:r>
            <a:r>
              <a:rPr lang="en-US" dirty="0"/>
              <a:t>Then we will no longer be infants, tossed back and forth by the waves, and blown here and there by every wind of teaching and by the cunning and craftiness of people in their deceitful scheming.</a:t>
            </a:r>
            <a:r>
              <a:rPr lang="en-US" b="0" i="0" u="none" strike="noStrike" dirty="0">
                <a:solidFill>
                  <a:srgbClr val="000000"/>
                </a:solidFill>
                <a:effectLst/>
                <a:latin typeface="system-ui"/>
              </a:rPr>
              <a:t> </a:t>
            </a:r>
            <a:r>
              <a:rPr lang="en-US" b="1" i="0" u="none" strike="noStrike" baseline="30000" dirty="0">
                <a:solidFill>
                  <a:srgbClr val="000000"/>
                </a:solidFill>
                <a:effectLst/>
                <a:latin typeface="system-ui"/>
              </a:rPr>
              <a:t>15 </a:t>
            </a:r>
            <a:r>
              <a:rPr lang="en-US" b="1" i="1" u="none" strike="noStrike" dirty="0">
                <a:solidFill>
                  <a:srgbClr val="000000"/>
                </a:solidFill>
                <a:effectLst/>
                <a:latin typeface="system-ui"/>
              </a:rPr>
              <a:t>Instead, speaking the truth in love, we will grow to become in every respect the mature body of him who is the head, that is, Christ. </a:t>
            </a:r>
            <a:r>
              <a:rPr lang="en-US" b="1" i="0" u="none" strike="noStrike" baseline="30000" dirty="0">
                <a:solidFill>
                  <a:srgbClr val="000000"/>
                </a:solidFill>
                <a:effectLst/>
                <a:latin typeface="+mj-lt"/>
              </a:rPr>
              <a:t>16 </a:t>
            </a:r>
            <a:r>
              <a:rPr lang="en-US" b="0" i="0" u="none" strike="noStrike" dirty="0">
                <a:solidFill>
                  <a:srgbClr val="000000"/>
                </a:solidFill>
                <a:effectLst/>
                <a:latin typeface="+mj-lt"/>
              </a:rPr>
              <a:t>From him the whole body, joined and held together by every supporting ligament, grows and builds itself up in love, as each part does its work.</a:t>
            </a:r>
            <a:endParaRPr lang="en-US" dirty="0">
              <a:latin typeface="+mj-lt"/>
            </a:endParaRPr>
          </a:p>
        </p:txBody>
      </p:sp>
    </p:spTree>
    <p:extLst>
      <p:ext uri="{BB962C8B-B14F-4D97-AF65-F5344CB8AC3E}">
        <p14:creationId xmlns:p14="http://schemas.microsoft.com/office/powerpoint/2010/main" val="1434128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31" name="Picture 30">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2" name="Rectangle 31">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3" name="Picture 32">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4" name="Picture 33">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36" name="Rectangle 35">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forest with many trees&#10;&#10;Description automatically generated">
            <a:extLst>
              <a:ext uri="{FF2B5EF4-FFF2-40B4-BE49-F238E27FC236}">
                <a16:creationId xmlns:a16="http://schemas.microsoft.com/office/drawing/2014/main" id="{2E9D57D7-0BA4-84B4-478F-EC06D186996B}"/>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0" y="8740"/>
            <a:ext cx="9143980" cy="6857990"/>
          </a:xfrm>
          <a:prstGeom prst="rect">
            <a:avLst/>
          </a:prstGeom>
        </p:spPr>
      </p:pic>
    </p:spTree>
    <p:extLst>
      <p:ext uri="{BB962C8B-B14F-4D97-AF65-F5344CB8AC3E}">
        <p14:creationId xmlns:p14="http://schemas.microsoft.com/office/powerpoint/2010/main" val="884006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9886A1D7-F8F1-4C08-BD48-4A1769A26C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4" name="Picture 23">
              <a:extLst>
                <a:ext uri="{FF2B5EF4-FFF2-40B4-BE49-F238E27FC236}">
                  <a16:creationId xmlns:a16="http://schemas.microsoft.com/office/drawing/2014/main" id="{75478C28-22F1-42DC-AD96-105196B74A0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24">
              <a:extLst>
                <a:ext uri="{FF2B5EF4-FFF2-40B4-BE49-F238E27FC236}">
                  <a16:creationId xmlns:a16="http://schemas.microsoft.com/office/drawing/2014/main" id="{58550258-B27F-47C4-A6D5-91106B546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6" name="Picture 25">
              <a:extLst>
                <a:ext uri="{FF2B5EF4-FFF2-40B4-BE49-F238E27FC236}">
                  <a16:creationId xmlns:a16="http://schemas.microsoft.com/office/drawing/2014/main" id="{F81A6B2B-20D5-4923-A49D-527E1A0405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7" name="Picture 26">
              <a:extLst>
                <a:ext uri="{FF2B5EF4-FFF2-40B4-BE49-F238E27FC236}">
                  <a16:creationId xmlns:a16="http://schemas.microsoft.com/office/drawing/2014/main" id="{31D1732C-77B3-4A38-8C9E-30B6ED19FE2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29" name="Rectangle 28">
            <a:extLst>
              <a:ext uri="{FF2B5EF4-FFF2-40B4-BE49-F238E27FC236}">
                <a16:creationId xmlns:a16="http://schemas.microsoft.com/office/drawing/2014/main" id="{9E5AFD22-BE1F-4AA0-8980-3CE7E31391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dog lying on a blue mat&#10;&#10;Description automatically generated">
            <a:extLst>
              <a:ext uri="{FF2B5EF4-FFF2-40B4-BE49-F238E27FC236}">
                <a16:creationId xmlns:a16="http://schemas.microsoft.com/office/drawing/2014/main" id="{84F4D1A3-D9B7-F787-7C56-FE3F16633C70}"/>
              </a:ext>
            </a:extLst>
          </p:cNvPr>
          <p:cNvPicPr>
            <a:picLocks noChangeAspect="1"/>
          </p:cNvPicPr>
          <p:nvPr/>
        </p:nvPicPr>
        <p:blipFill rotWithShape="1">
          <a:blip r:embed="rId6">
            <a:extLst>
              <a:ext uri="{28A0092B-C50C-407E-A947-70E740481C1C}">
                <a14:useLocalDpi xmlns:a14="http://schemas.microsoft.com/office/drawing/2010/main" val="0"/>
              </a:ext>
            </a:extLst>
          </a:blip>
          <a:srcRect l="20901" r="29099"/>
          <a:stretch/>
        </p:blipFill>
        <p:spPr>
          <a:xfrm>
            <a:off x="20" y="5"/>
            <a:ext cx="4571980" cy="6857999"/>
          </a:xfrm>
          <a:prstGeom prst="rect">
            <a:avLst/>
          </a:prstGeom>
        </p:spPr>
      </p:pic>
      <p:pic>
        <p:nvPicPr>
          <p:cNvPr id="7" name="Picture 6" descr="A baby sitting next to a dog&#10;&#10;Description automatically generated">
            <a:extLst>
              <a:ext uri="{FF2B5EF4-FFF2-40B4-BE49-F238E27FC236}">
                <a16:creationId xmlns:a16="http://schemas.microsoft.com/office/drawing/2014/main" id="{D6C63405-6B0C-5996-E678-8BE2CDB3DC8E}"/>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4572000" y="-7"/>
            <a:ext cx="4572000" cy="6858002"/>
          </a:xfrm>
          <a:prstGeom prst="rect">
            <a:avLst/>
          </a:prstGeom>
        </p:spPr>
      </p:pic>
    </p:spTree>
    <p:extLst>
      <p:ext uri="{BB962C8B-B14F-4D97-AF65-F5344CB8AC3E}">
        <p14:creationId xmlns:p14="http://schemas.microsoft.com/office/powerpoint/2010/main" val="3375963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51" name="Picture 50">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2" name="Rectangle 51">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3" name="Picture 52">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4" name="Picture 53">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56" name="Rectangle 55">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and person dancing in a room&#10;&#10;Description automatically generated">
            <a:extLst>
              <a:ext uri="{FF2B5EF4-FFF2-40B4-BE49-F238E27FC236}">
                <a16:creationId xmlns:a16="http://schemas.microsoft.com/office/drawing/2014/main" id="{97715C43-FAA5-E32C-A521-ABB6DF549CE2}"/>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0" y="10"/>
            <a:ext cx="9143980" cy="6857990"/>
          </a:xfrm>
          <a:prstGeom prst="rect">
            <a:avLst/>
          </a:prstGeom>
        </p:spPr>
      </p:pic>
    </p:spTree>
    <p:extLst>
      <p:ext uri="{BB962C8B-B14F-4D97-AF65-F5344CB8AC3E}">
        <p14:creationId xmlns:p14="http://schemas.microsoft.com/office/powerpoint/2010/main" val="2262549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81C1CB-59D8-E69B-2624-2B82D5F4A9D2}"/>
              </a:ext>
            </a:extLst>
          </p:cNvPr>
          <p:cNvSpPr>
            <a:spLocks noGrp="1"/>
          </p:cNvSpPr>
          <p:nvPr>
            <p:ph idx="1"/>
          </p:nvPr>
        </p:nvSpPr>
        <p:spPr/>
        <p:txBody>
          <a:bodyPr>
            <a:normAutofit/>
          </a:bodyPr>
          <a:lstStyle/>
          <a:p>
            <a:endParaRPr lang="en-US"/>
          </a:p>
          <a:p>
            <a:endParaRPr lang="en-US" dirty="0"/>
          </a:p>
        </p:txBody>
      </p:sp>
      <p:pic>
        <p:nvPicPr>
          <p:cNvPr id="7" name="Picture 6" descr="A person holding a baby&#10;&#10;Description automatically generated">
            <a:extLst>
              <a:ext uri="{FF2B5EF4-FFF2-40B4-BE49-F238E27FC236}">
                <a16:creationId xmlns:a16="http://schemas.microsoft.com/office/drawing/2014/main" id="{FAEC4056-4BB9-EE81-D610-3DEF8ADA8D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30357" y="1030357"/>
            <a:ext cx="6858000" cy="4797286"/>
          </a:xfrm>
          <a:prstGeom prst="rect">
            <a:avLst/>
          </a:prstGeom>
        </p:spPr>
      </p:pic>
      <p:pic>
        <p:nvPicPr>
          <p:cNvPr id="9" name="Picture 8" descr="A person and baby taking a selfie&#10;&#10;Description automatically generated">
            <a:extLst>
              <a:ext uri="{FF2B5EF4-FFF2-40B4-BE49-F238E27FC236}">
                <a16:creationId xmlns:a16="http://schemas.microsoft.com/office/drawing/2014/main" id="{E43B7214-0F4D-1BCF-94EB-ED55F71910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545876" y="1251410"/>
            <a:ext cx="6858000" cy="4355179"/>
          </a:xfrm>
          <a:prstGeom prst="rect">
            <a:avLst/>
          </a:prstGeom>
        </p:spPr>
      </p:pic>
    </p:spTree>
    <p:extLst>
      <p:ext uri="{BB962C8B-B14F-4D97-AF65-F5344CB8AC3E}">
        <p14:creationId xmlns:p14="http://schemas.microsoft.com/office/powerpoint/2010/main" val="3904519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eedling growing on a tree trunk">
            <a:extLst>
              <a:ext uri="{FF2B5EF4-FFF2-40B4-BE49-F238E27FC236}">
                <a16:creationId xmlns:a16="http://schemas.microsoft.com/office/drawing/2014/main" id="{79E15CA9-064E-A17A-E36A-85AA7E346FA6}"/>
              </a:ext>
            </a:extLst>
          </p:cNvPr>
          <p:cNvPicPr>
            <a:picLocks noChangeAspect="1"/>
          </p:cNvPicPr>
          <p:nvPr/>
        </p:nvPicPr>
        <p:blipFill rotWithShape="1">
          <a:blip r:embed="rId3">
            <a:alphaModFix amt="50000"/>
          </a:blip>
          <a:srcRect l="5969" r="3697" b="-1"/>
          <a:stretch/>
        </p:blipFill>
        <p:spPr>
          <a:xfrm>
            <a:off x="20" y="10"/>
            <a:ext cx="9143980" cy="6857990"/>
          </a:xfrm>
          <a:prstGeom prst="rect">
            <a:avLst/>
          </a:prstGeom>
        </p:spPr>
      </p:pic>
      <p:sp>
        <p:nvSpPr>
          <p:cNvPr id="2" name="Title 1"/>
          <p:cNvSpPr>
            <a:spLocks noGrp="1"/>
          </p:cNvSpPr>
          <p:nvPr>
            <p:ph type="ctrTitle"/>
          </p:nvPr>
        </p:nvSpPr>
        <p:spPr>
          <a:xfrm>
            <a:off x="2019298" y="1871131"/>
            <a:ext cx="5111752" cy="1515533"/>
          </a:xfrm>
        </p:spPr>
        <p:txBody>
          <a:bodyPr>
            <a:normAutofit/>
          </a:bodyPr>
          <a:lstStyle/>
          <a:p>
            <a:pPr>
              <a:lnSpc>
                <a:spcPct val="90000"/>
              </a:lnSpc>
            </a:pPr>
            <a:r>
              <a:rPr lang="en-US">
                <a:solidFill>
                  <a:srgbClr val="FFFFFF"/>
                </a:solidFill>
              </a:rPr>
              <a:t>Love to Grow,</a:t>
            </a:r>
            <a:br>
              <a:rPr lang="en-US">
                <a:solidFill>
                  <a:srgbClr val="FFFFFF"/>
                </a:solidFill>
              </a:rPr>
            </a:br>
            <a:r>
              <a:rPr lang="en-US">
                <a:solidFill>
                  <a:srgbClr val="FFFFFF"/>
                </a:solidFill>
              </a:rPr>
              <a:t>Grow to Love</a:t>
            </a:r>
          </a:p>
        </p:txBody>
      </p:sp>
      <p:cxnSp>
        <p:nvCxnSpPr>
          <p:cNvPr id="10" name="Straight Connector 9">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74949" y="3510608"/>
            <a:ext cx="384048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852567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42466-2F46-3D3F-6A53-204453477AFC}"/>
              </a:ext>
            </a:extLst>
          </p:cNvPr>
          <p:cNvSpPr>
            <a:spLocks noGrp="1"/>
          </p:cNvSpPr>
          <p:nvPr>
            <p:ph type="title"/>
          </p:nvPr>
        </p:nvSpPr>
        <p:spPr/>
        <p:txBody>
          <a:bodyPr/>
          <a:lstStyle/>
          <a:p>
            <a:r>
              <a:rPr lang="en-US" dirty="0"/>
              <a:t>Love to Grow</a:t>
            </a:r>
          </a:p>
        </p:txBody>
      </p:sp>
      <p:sp>
        <p:nvSpPr>
          <p:cNvPr id="3" name="Content Placeholder 2">
            <a:extLst>
              <a:ext uri="{FF2B5EF4-FFF2-40B4-BE49-F238E27FC236}">
                <a16:creationId xmlns:a16="http://schemas.microsoft.com/office/drawing/2014/main" id="{C6155728-5B7E-567A-48F8-4A9C59FEA4AD}"/>
              </a:ext>
            </a:extLst>
          </p:cNvPr>
          <p:cNvSpPr>
            <a:spLocks noGrp="1"/>
          </p:cNvSpPr>
          <p:nvPr>
            <p:ph idx="1"/>
          </p:nvPr>
        </p:nvSpPr>
        <p:spPr/>
        <p:txBody>
          <a:bodyPr>
            <a:normAutofit/>
          </a:bodyPr>
          <a:lstStyle/>
          <a:p>
            <a:r>
              <a:rPr lang="en-US" dirty="0"/>
              <a:t>Our Minds</a:t>
            </a:r>
          </a:p>
          <a:p>
            <a:r>
              <a:rPr lang="en-US" dirty="0"/>
              <a:t>Our Relationships</a:t>
            </a:r>
          </a:p>
          <a:p>
            <a:r>
              <a:rPr lang="en-US" dirty="0"/>
              <a:t>Our Collective Consciousness</a:t>
            </a:r>
          </a:p>
          <a:p>
            <a:r>
              <a:rPr lang="en-US" dirty="0"/>
              <a:t>Our Culture</a:t>
            </a:r>
          </a:p>
          <a:p>
            <a:r>
              <a:rPr lang="en-US" dirty="0"/>
              <a:t>Our Faith</a:t>
            </a:r>
          </a:p>
          <a:p>
            <a:endParaRPr lang="en-US" dirty="0"/>
          </a:p>
        </p:txBody>
      </p:sp>
    </p:spTree>
    <p:extLst>
      <p:ext uri="{BB962C8B-B14F-4D97-AF65-F5344CB8AC3E}">
        <p14:creationId xmlns:p14="http://schemas.microsoft.com/office/powerpoint/2010/main" val="2606003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66" name="Picture 65">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7" name="Rectangle 66">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8" name="Picture 67">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69" name="Picture 68">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71" name="Rectangle 70">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cartoon of a dog running&#10;&#10;Description automatically generated">
            <a:extLst>
              <a:ext uri="{FF2B5EF4-FFF2-40B4-BE49-F238E27FC236}">
                <a16:creationId xmlns:a16="http://schemas.microsoft.com/office/drawing/2014/main" id="{14AF084A-06A5-365E-1B69-7FB4FDC22647}"/>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r="24889"/>
          <a:stretch/>
        </p:blipFill>
        <p:spPr>
          <a:xfrm>
            <a:off x="20" y="10"/>
            <a:ext cx="9143980" cy="6857990"/>
          </a:xfrm>
          <a:prstGeom prst="rect">
            <a:avLst/>
          </a:prstGeom>
        </p:spPr>
      </p:pic>
    </p:spTree>
    <p:extLst>
      <p:ext uri="{BB962C8B-B14F-4D97-AF65-F5344CB8AC3E}">
        <p14:creationId xmlns:p14="http://schemas.microsoft.com/office/powerpoint/2010/main" val="4179850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0" name="Picture 19">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2" name="Picture 21">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3" name="Picture 22">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25" name="Rectangle 24">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ainting of a group of people in a boat&#10;&#10;Description automatically generated">
            <a:extLst>
              <a:ext uri="{FF2B5EF4-FFF2-40B4-BE49-F238E27FC236}">
                <a16:creationId xmlns:a16="http://schemas.microsoft.com/office/drawing/2014/main" id="{080F999D-6181-22B9-67C7-F19058AE331F}"/>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3865" r="16802"/>
          <a:stretch/>
        </p:blipFill>
        <p:spPr>
          <a:xfrm>
            <a:off x="20" y="10"/>
            <a:ext cx="9143980" cy="6857990"/>
          </a:xfrm>
          <a:prstGeom prst="rect">
            <a:avLst/>
          </a:prstGeom>
        </p:spPr>
      </p:pic>
    </p:spTree>
    <p:extLst>
      <p:ext uri="{BB962C8B-B14F-4D97-AF65-F5344CB8AC3E}">
        <p14:creationId xmlns:p14="http://schemas.microsoft.com/office/powerpoint/2010/main" val="80109263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89312</TotalTime>
  <Words>2004</Words>
  <Application>Microsoft Macintosh PowerPoint</Application>
  <PresentationFormat>On-screen Show (4:3)</PresentationFormat>
  <Paragraphs>117</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Garamond</vt:lpstr>
      <vt:lpstr>system-ui</vt:lpstr>
      <vt:lpstr>Organic</vt:lpstr>
      <vt:lpstr>Growth</vt:lpstr>
      <vt:lpstr>PowerPoint Presentation</vt:lpstr>
      <vt:lpstr>PowerPoint Presentation</vt:lpstr>
      <vt:lpstr>PowerPoint Presentation</vt:lpstr>
      <vt:lpstr>PowerPoint Presentation</vt:lpstr>
      <vt:lpstr>Love to Grow, Grow to Love</vt:lpstr>
      <vt:lpstr>Love to Grow</vt:lpstr>
      <vt:lpstr>PowerPoint Presentation</vt:lpstr>
      <vt:lpstr>PowerPoint Presentation</vt:lpstr>
      <vt:lpstr>PowerPoint Presentation</vt:lpstr>
      <vt:lpstr>Love to Grow</vt:lpstr>
      <vt:lpstr>Background</vt:lpstr>
      <vt:lpstr>Groundwork</vt:lpstr>
      <vt:lpstr>PowerPoint Presentation</vt:lpstr>
      <vt:lpstr>Grow to Love</vt:lpstr>
      <vt:lpstr>Grow to Love</vt:lpstr>
      <vt:lpstr>Grow to Love</vt:lpstr>
      <vt:lpstr>Grow to Love</vt:lpstr>
    </vt:vector>
  </TitlesOfParts>
  <Company>Lewis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HELPING HELPS</dc:title>
  <dc:creator>Trask, Dr. Jeffrey T.</dc:creator>
  <cp:lastModifiedBy>Trask, Jeffrey Tyson</cp:lastModifiedBy>
  <cp:revision>365</cp:revision>
  <cp:lastPrinted>2024-05-04T21:30:34Z</cp:lastPrinted>
  <dcterms:created xsi:type="dcterms:W3CDTF">2016-05-13T13:48:14Z</dcterms:created>
  <dcterms:modified xsi:type="dcterms:W3CDTF">2024-05-04T22:10:30Z</dcterms:modified>
</cp:coreProperties>
</file>