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78" r:id="rId4"/>
    <p:sldId id="279" r:id="rId5"/>
    <p:sldId id="258" r:id="rId6"/>
    <p:sldId id="259" r:id="rId7"/>
    <p:sldId id="260" r:id="rId8"/>
    <p:sldId id="282" r:id="rId9"/>
    <p:sldId id="261" r:id="rId10"/>
    <p:sldId id="262" r:id="rId11"/>
    <p:sldId id="283" r:id="rId12"/>
    <p:sldId id="264" r:id="rId13"/>
    <p:sldId id="263" r:id="rId14"/>
    <p:sldId id="266" r:id="rId15"/>
    <p:sldId id="284" r:id="rId16"/>
    <p:sldId id="285" r:id="rId17"/>
    <p:sldId id="265" r:id="rId18"/>
    <p:sldId id="267" r:id="rId19"/>
    <p:sldId id="268" r:id="rId20"/>
    <p:sldId id="281" r:id="rId21"/>
    <p:sldId id="269" r:id="rId22"/>
    <p:sldId id="270" r:id="rId23"/>
    <p:sldId id="271" r:id="rId24"/>
    <p:sldId id="272" r:id="rId25"/>
    <p:sldId id="275" r:id="rId26"/>
    <p:sldId id="273" r:id="rId27"/>
    <p:sldId id="274" r:id="rId28"/>
    <p:sldId id="276" r:id="rId29"/>
    <p:sldId id="280" r:id="rId30"/>
    <p:sldId id="27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3D16B-A599-4717-84E6-AD8443E3F5D7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1DDA7-E4ED-4B91-B190-5B1FCC614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3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85CFE-219C-1407-53DB-AF1BB3B28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694976-C4E2-077D-CA54-8C0F0D0C9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0E234-5B8F-06D3-59B5-3516185E1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AA84-376D-467C-AB64-BC56D4A10AE9}" type="datetime1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BA172-4255-C48A-A35D-E2F0F56C8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FDCAA-8EBC-2C3C-1333-2830CBE1C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8AA1E-A169-26F8-B41F-A883D4061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587125-A8D8-0644-991A-91CC19172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6F436-E7A9-2BA8-7428-865CBFE2D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2058-DD26-4121-B1AC-AF7C266BA048}" type="datetime1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FA6C-2D44-C480-4309-6A440DF48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B8D10-0066-3CE3-EDE2-322A8E76E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1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DECF5E-FD29-D7C5-E2A8-5B923CC7B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C7CA0F-1CEA-E6EC-E407-D6F5891D4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703FE-E979-3377-011E-AEE0491CD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08C-54D4-455A-ACBE-8998E2F85E88}" type="datetime1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AD69A-5847-3820-7EBE-59385B6E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F3057-EE76-8277-E6AE-81CE57823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6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99B5-4067-124E-1651-854FD2F34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6E6DB-12DC-12AE-F7A0-853477813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609FC-5FEF-B48F-F855-B0A61C244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D070-9DA0-4CFF-B860-371DFEE5C426}" type="datetime1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02165-D687-64DA-C042-7C063BB0E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7675F-5658-8EBE-4E9D-4DCE79F5C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9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421CB-BC7A-B55B-A092-BB7FB3A5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8A3CF-186E-9B4B-613B-92D8E7B35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536AD-5E9F-0B42-8B96-B214C92A7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EDA0-869B-4652-A3DA-1E21853B6708}" type="datetime1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CD563-E72F-F4E1-E0BB-DABACE08B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D891-9A86-1622-53A4-0CB4A5892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6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773EC-98BF-845B-3E9F-2E2AE5863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FE03C-3AC2-E609-5C60-2BEF0129F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591D4B-830B-9A4C-FF31-771F976BB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92D65-AA0C-4D6C-E052-619322D9D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AEFD-F4A7-41BA-9EE2-6DFE529C2579}" type="datetime1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ED34B-CB1E-A581-2A78-80FF7D04C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2B6ED8-48D8-E501-D015-A5856396D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4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D609E-B55D-1123-51E1-B132F0C60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43A02-EAEC-4F3E-D34E-8DDD83A06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ACCF4-1517-42FF-E99E-8AAF80C58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B9541F-E904-55A3-322A-5C3CD205B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300881-B9E3-E865-E5FE-5B00E14F37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4DFF03-4EE0-0605-DAA6-4AF2807DD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3D72-E7AF-4D60-8A6F-A0935A856B86}" type="datetime1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9B131-78B1-1FA6-E8EE-10560309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5097CE-D7FE-E588-F7E5-F115400D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6C337-E5AF-065C-ACF5-6AF3C43C6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E42416-E515-4C68-9DE5-E7E7F40AF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B989-6D81-41A1-90EC-57569BD21E1C}" type="datetime1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AA688-3336-7EA6-C2AF-304FBCAF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6EF8D0-45A6-5782-3274-75FFA523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1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D08728-0F89-DF9E-70C5-48304978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AAB8-3E96-482A-9042-6B682064D0CD}" type="datetime1">
              <a:rPr lang="en-US" smtClean="0"/>
              <a:t>8/17/2024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99EC76-12E9-29C2-79A0-B76F920FD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8F0BF4-A5B5-A064-7A25-173D9805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2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47D8-2BFF-6FF2-0078-9DFE82DA3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8941E-1B85-C606-6E0B-354BA707D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6973B-0638-C35D-4717-EB9432684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5F367-8155-44CC-A869-812D532C4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CBCF-4860-4920-BDC4-6BD60851D9EB}" type="datetime1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C06ECF-1ECB-A8E7-0210-FAAE10600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B185C1-E505-1746-AEEE-A4EB7043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2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C4000-6CD3-E01C-6445-CF446F0E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D4360-F056-0BA3-6344-D4FBCD9530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62CE4B-EA50-5566-6677-07DF3B426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6BD2C-9A41-2F0E-E6C6-EF79140B3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36E6-206F-4678-82FA-EF695BDEFBDB}" type="datetime1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7B21C-AEB0-A9CB-AC88-942FBB3A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405B9-F5B2-9271-0C13-E86FE3F2F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446AE0-12B8-359D-5A8D-C513C746B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90A48-79B4-8893-8295-3C4B4A6AC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BD77A-36C8-E0A2-EAF2-A57091BBD8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B4B1C-8168-4D57-838B-0E058A9E4B13}" type="datetime1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9EABB-04EA-407D-DA1B-B9124F2DC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28139-B40A-8F02-2FDD-67B38D0A3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006A7-A40A-493C-AFE8-C6ABAA5F7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8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0E88FF-C2F1-8F20-6546-167AD7BE3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THEME TODAY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FBCBE8-4DA8-2926-264C-634EF29AD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JESUS:</a:t>
            </a:r>
          </a:p>
          <a:p>
            <a:pPr marL="0" indent="0">
              <a:buNone/>
            </a:pP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GOD’S NEXT STEP IN </a:t>
            </a:r>
          </a:p>
          <a:p>
            <a:pPr marL="0" indent="0">
              <a:buNone/>
            </a:pP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LIBERATING HUMAN POTENTIAL</a:t>
            </a:r>
          </a:p>
          <a:p>
            <a:pPr marL="0" indent="0">
              <a:buNone/>
            </a:pPr>
            <a:endParaRPr lang="en-US" sz="4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(Some of this teaching will be a little bit familiar to those of you who have read my book “Jesus 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IS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one of us.)</a:t>
            </a:r>
            <a:endParaRPr lang="en-US" sz="3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CD7499-AD9A-524D-1899-3057414D7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44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D1E3-9B8E-24A1-94BE-55BC8CFA0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964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sz="4400" b="1" dirty="0"/>
            </a:br>
            <a:br>
              <a:rPr lang="en-US" sz="4400" b="1" dirty="0"/>
            </a:br>
            <a:r>
              <a:rPr lang="en-US" sz="3600" b="1" dirty="0">
                <a:latin typeface="+mn-lt"/>
              </a:rPr>
              <a:t>DAY</a:t>
            </a:r>
            <a:r>
              <a:rPr lang="en-US" sz="3600" b="1" kern="100" dirty="0">
                <a:effectLst/>
                <a:latin typeface="+mn-lt"/>
                <a:ea typeface="Calibri" panose="020F0502020204030204" pitchFamily="34" charset="0"/>
              </a:rPr>
              <a:t> (Yom-ERA) 4, </a:t>
            </a:r>
            <a:r>
              <a:rPr lang="en-US" sz="3600" b="1" kern="100" dirty="0">
                <a:latin typeface="+mn-lt"/>
                <a:ea typeface="Calibri" panose="020F0502020204030204" pitchFamily="34" charset="0"/>
              </a:rPr>
              <a:t>5</a:t>
            </a:r>
            <a:r>
              <a:rPr lang="en-US" sz="3600" b="1" kern="100" dirty="0"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en-US" sz="3600" b="1" kern="100" dirty="0">
                <a:latin typeface="+mn-lt"/>
                <a:ea typeface="Calibri" panose="020F0502020204030204" pitchFamily="34" charset="0"/>
              </a:rPr>
              <a:t>6</a:t>
            </a:r>
            <a:r>
              <a:rPr lang="en-US" sz="3600" b="1" kern="100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3600" kern="100" dirty="0">
                <a:effectLst/>
                <a:latin typeface="+mn-lt"/>
                <a:ea typeface="Calibri" panose="020F0502020204030204" pitchFamily="34" charset="0"/>
              </a:rPr>
              <a:t>– </a:t>
            </a:r>
            <a:r>
              <a:rPr lang="en-US" sz="3600" b="1" u="sng" kern="100" dirty="0">
                <a:effectLst/>
                <a:latin typeface="+mn-lt"/>
                <a:ea typeface="Calibri" panose="020F0502020204030204" pitchFamily="34" charset="0"/>
              </a:rPr>
              <a:t>liberating potentials</a:t>
            </a:r>
            <a:r>
              <a:rPr lang="en-US" sz="3600" u="sng" kern="100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3600" b="1" u="sng" kern="100" dirty="0">
                <a:effectLst/>
                <a:latin typeface="+mn-lt"/>
                <a:ea typeface="Calibri" panose="020F0502020204030204" pitchFamily="34" charset="0"/>
              </a:rPr>
              <a:t>from era 1, 2, 3 </a:t>
            </a:r>
            <a:r>
              <a:rPr lang="en-US" sz="3600" kern="100" dirty="0">
                <a:effectLst/>
                <a:latin typeface="+mn-lt"/>
                <a:ea typeface="Calibri" panose="020F0502020204030204" pitchFamily="34" charset="0"/>
              </a:rPr>
              <a:t>that become the creation we have been given to co-create with God in –to continue liberating the potential.</a:t>
            </a:r>
            <a:br>
              <a:rPr lang="en-US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en-US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E5F40-81D8-9806-AC0B-50EC020B4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4/1-Sun, Moon, Stars, and seasons </a:t>
            </a:r>
            <a:r>
              <a:rPr lang="en-US" sz="35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by organizing the potential in </a:t>
            </a:r>
            <a:r>
              <a:rPr lang="en-US" sz="3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“light” of “DAY/ERA 1”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5/2-“let the </a:t>
            </a:r>
            <a:r>
              <a:rPr lang="en-US" sz="35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waters</a:t>
            </a:r>
            <a:r>
              <a:rPr lang="en-US" sz="3500" i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 bring forth swarms” </a:t>
            </a:r>
            <a:r>
              <a:rPr lang="en-US" sz="35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in oceans,   rivers, and lakes – God tells the waters to bring life</a:t>
            </a:r>
            <a:endParaRPr lang="en-US" sz="35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6/3-“let the </a:t>
            </a:r>
            <a:r>
              <a:rPr lang="en-US" sz="35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earth</a:t>
            </a:r>
            <a:r>
              <a:rPr lang="en-US" sz="3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(chemicals) bring forth animals of every kind”—tells the earth to bring </a:t>
            </a:r>
            <a:r>
              <a:rPr lang="en-US" sz="35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life.  Then</a:t>
            </a:r>
            <a:r>
              <a:rPr lang="en-US" sz="35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human life is formed out of earth (chemicals) and the breath of God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0EFA62-DE76-F3BB-0A84-29398A936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1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5A640-E766-231F-8AF1-A8AA3B426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1FB82-C4D1-5D66-3404-E1773AF76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QUESTION: 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Is This Talk about “Yom” as </a:t>
            </a:r>
          </a:p>
          <a:p>
            <a:pPr marL="0" indent="0" algn="ctr">
              <a:buNone/>
            </a:pPr>
            <a:r>
              <a:rPr lang="en-US" sz="4000" dirty="0"/>
              <a:t>Various Eras Making Sense? 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What Are You Hearing?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9B1376-2629-402C-B9B3-FC5612248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60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4606B-D6FF-2B0B-94A2-D912B97E6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“Seed</a:t>
            </a:r>
            <a:r>
              <a:rPr lang="en-US" dirty="0"/>
              <a:t>” – 6x in Genesis 1 – transformative potential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F275C-1A54-E158-DE7B-0061ACB74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“Seeds” constantly confront us with the amazing </a:t>
            </a:r>
            <a:r>
              <a:rPr lang="en-US" sz="4000" b="1" dirty="0"/>
              <a:t>transforming resurrection potential in creation </a:t>
            </a:r>
            <a:r>
              <a:rPr lang="en-US" sz="4000" dirty="0"/>
              <a:t>that is there to be “brought forth”.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D68A6-7AB3-64CD-3D10-4BBDED892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14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901DF-618B-F560-EA1B-8D72CDAAE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i="1" u="sng" dirty="0"/>
              <a:t>Brought Forth</a:t>
            </a:r>
            <a:r>
              <a:rPr lang="en-US" dirty="0"/>
              <a:t>”—</a:t>
            </a:r>
            <a:r>
              <a:rPr lang="en-US" b="1" dirty="0"/>
              <a:t>God the Creative Artist, Craftsman, Sculptor, even a “Scientist”!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6F035-A815-6149-16C0-A2C326B26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--A phrase often used by those of you who are artists, potters, sculptors, craftsmen, poets, and song writers.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 unleashed the potential in the gourd, rock, wood . . .</a:t>
            </a:r>
          </a:p>
          <a:p>
            <a:r>
              <a:rPr lang="en-US" dirty="0"/>
              <a:t>It was like it just came to me – song, scientific breakthrough . . .</a:t>
            </a:r>
          </a:p>
          <a:p>
            <a:r>
              <a:rPr lang="en-US" dirty="0"/>
              <a:t>Also, “brought forth” is the same phrase used in Exodus for the “liberation” of the slaves to new potentials.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1BB6E6-B005-4414-AC3A-B9ED15942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27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0906B-3BB1-5FCC-F283-3D36B8694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BB6A0-B257-4C70-9087-97A154258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b="1" dirty="0"/>
              <a:t>WHAT DOES ALL OF THIS HAVE TO DO WITH</a:t>
            </a:r>
          </a:p>
          <a:p>
            <a:pPr marL="0" indent="0" algn="ctr">
              <a:buNone/>
            </a:pPr>
            <a:r>
              <a:rPr lang="en-US" sz="4000" b="1" dirty="0"/>
              <a:t> JESUS?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65EF9-E6D6-2C80-B256-BF4C8B978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24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E4EB1-A1C3-7A93-6451-2E6237D82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0E1A-5297-3A7B-EA65-CB6E3644C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NT AUTHORS DIRECTLY CONNECT </a:t>
            </a:r>
          </a:p>
          <a:p>
            <a:pPr marL="0" indent="0" algn="ctr">
              <a:buNone/>
            </a:pPr>
            <a:r>
              <a:rPr lang="en-US" sz="4000" dirty="0"/>
              <a:t>WHAT GOD IS DOING THROUGH JESUS </a:t>
            </a:r>
          </a:p>
          <a:p>
            <a:pPr marL="0" indent="0" algn="ctr">
              <a:buNone/>
            </a:pPr>
            <a:r>
              <a:rPr lang="en-US" sz="4000" dirty="0"/>
              <a:t>TO THE CREATION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42BF3-69D5-4FCA-A161-04C02E82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17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31E30-96E7-EA1C-1A07-81F50EC55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Examples Connecting Jesus to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40AB1-E847-08CE-9963-75FA5346D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Jesus as the “And God said” of Genesis 1</a:t>
            </a:r>
          </a:p>
          <a:p>
            <a:pPr marL="0" indent="0">
              <a:buNone/>
            </a:pPr>
            <a:r>
              <a:rPr lang="en-US" sz="2800" dirty="0"/>
              <a:t>	John 1:1 &amp; 17— “In the beginning was </a:t>
            </a:r>
            <a:r>
              <a:rPr lang="en-US" sz="2800" b="1" dirty="0"/>
              <a:t>the word</a:t>
            </a:r>
            <a:r>
              <a:rPr lang="en-US" sz="2800" dirty="0"/>
              <a:t> . . . . . And </a:t>
            </a:r>
            <a:r>
              <a:rPr lang="en-US" sz="2800" b="1" dirty="0"/>
              <a:t>the word </a:t>
            </a:r>
            <a:r>
              <a:rPr lang="en-US" sz="2800" dirty="0"/>
              <a:t>became flesh and lived among us.”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Jesus as “in the image of God” of Genesis 1</a:t>
            </a:r>
          </a:p>
          <a:p>
            <a:pPr marL="0" indent="0">
              <a:buNone/>
            </a:pPr>
            <a:r>
              <a:rPr lang="en-US" dirty="0"/>
              <a:t>	Hebrews 1: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He (Jesus) is the </a:t>
            </a:r>
            <a:r>
              <a:rPr lang="en-US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reflection of God’s glory and the exact imprint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of God’s very being . . .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Rest of teaching from other NT examples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989FD7-EA96-C328-0A1E-430508319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72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2CE13-1D38-D297-38F6-DF2DCDEDF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JESUS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B8F2B-8E6A-595A-74A5-7A178B8ED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GOD’S NEXT STEP </a:t>
            </a:r>
          </a:p>
          <a:p>
            <a:pPr marL="0" indent="0" algn="ctr">
              <a:buNone/>
            </a:pPr>
            <a:r>
              <a:rPr lang="en-US" sz="3600" dirty="0"/>
              <a:t>IN </a:t>
            </a:r>
          </a:p>
          <a:p>
            <a:pPr marL="0" indent="0" algn="ctr">
              <a:buNone/>
            </a:pPr>
            <a:r>
              <a:rPr lang="en-US" sz="3600" b="1" dirty="0"/>
              <a:t>LIBERATING THE HUMAN POTENTIAL OF CREATION</a:t>
            </a:r>
            <a:r>
              <a:rPr lang="en-US" sz="3600" dirty="0"/>
              <a:t>.</a:t>
            </a:r>
          </a:p>
          <a:p>
            <a:pPr marL="0" indent="0" algn="ctr">
              <a:buNone/>
            </a:pPr>
            <a:r>
              <a:rPr lang="en-US" sz="3600" dirty="0"/>
              <a:t> </a:t>
            </a:r>
          </a:p>
          <a:p>
            <a:pPr marL="0" indent="0" algn="ctr">
              <a:buNone/>
            </a:pPr>
            <a:r>
              <a:rPr lang="en-US" sz="3200" dirty="0"/>
              <a:t>(</a:t>
            </a:r>
            <a:r>
              <a:rPr lang="en-US" sz="3200" u="sng" dirty="0"/>
              <a:t>Hebrews 2:5-18 reflects </a:t>
            </a:r>
            <a:r>
              <a:rPr lang="en-US" sz="3200" dirty="0"/>
              <a:t>on Psalm 8 about human potential—“crowned with glory of God” “co-managing God’s creation”)</a:t>
            </a:r>
          </a:p>
          <a:p>
            <a:pPr marL="0" indent="0" algn="ctr">
              <a:buNone/>
            </a:pPr>
            <a:r>
              <a:rPr lang="en-US" sz="4400" dirty="0"/>
              <a:t>“What is humanity?… but we do see Jesus…”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FB466-AE40-1077-9622-FFD8B8068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11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F710A-2F2F-EBCA-7ED3-23C1C074F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New Testament Witness: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Jesus IS one of us!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B0639-26D9-63CE-C596-EB318EE5C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“JESUS </a:t>
            </a:r>
            <a:r>
              <a:rPr lang="en-US" sz="4800" i="1" u="sng" dirty="0"/>
              <a:t>IS</a:t>
            </a:r>
            <a:r>
              <a:rPr lang="en-US" sz="4800" dirty="0"/>
              <a:t> ONE OF US”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u="sng" dirty="0"/>
              <a:t>In Jesus we see human potential when it is placed fully in the hands of God!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0B5CF6-38D4-BE3D-6A42-DEB8C822A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04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82735-90F8-0FC4-6BD1-C4975F34C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	NOT JUST “</a:t>
            </a:r>
            <a:r>
              <a:rPr lang="en-US" i="1" u="sng" dirty="0">
                <a:latin typeface="+mn-lt"/>
              </a:rPr>
              <a:t>WAS</a:t>
            </a:r>
            <a:r>
              <a:rPr lang="en-US" dirty="0">
                <a:latin typeface="+mn-lt"/>
              </a:rPr>
              <a:t>,” BUT ALSO</a:t>
            </a:r>
            <a:r>
              <a:rPr lang="en-US" i="1" dirty="0">
                <a:latin typeface="+mn-lt"/>
              </a:rPr>
              <a:t> </a:t>
            </a:r>
            <a:br>
              <a:rPr lang="en-US" i="1" dirty="0">
                <a:latin typeface="+mn-lt"/>
              </a:rPr>
            </a:br>
            <a:r>
              <a:rPr lang="en-US" i="1" dirty="0">
                <a:latin typeface="+mn-lt"/>
              </a:rPr>
              <a:t>“</a:t>
            </a:r>
            <a:r>
              <a:rPr lang="en-US" i="1" u="sng" dirty="0">
                <a:latin typeface="+mn-lt"/>
              </a:rPr>
              <a:t>IS</a:t>
            </a:r>
            <a:r>
              <a:rPr lang="en-US" i="1" dirty="0">
                <a:latin typeface="+mn-lt"/>
              </a:rPr>
              <a:t>” and “</a:t>
            </a:r>
            <a:r>
              <a:rPr lang="en-US" i="1" u="sng" dirty="0">
                <a:latin typeface="+mn-lt"/>
              </a:rPr>
              <a:t>WILL BE</a:t>
            </a:r>
            <a:r>
              <a:rPr lang="en-US" i="1" dirty="0">
                <a:latin typeface="+mn-lt"/>
              </a:rPr>
              <a:t>” HUMAN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C3E41-7053-121F-2572-F7ACE3301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 Timothy 2:</a:t>
            </a:r>
            <a:r>
              <a:rPr lang="en-US" sz="32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5 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There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US" sz="3200" b="1" i="1" u="sng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is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one God and one mediator between God and humanity, 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the human Jesus the Messiah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, </a:t>
            </a:r>
            <a:r>
              <a:rPr lang="en-US" sz="32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6 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who gave himself as a payment to set all people free. (CEB)</a:t>
            </a:r>
          </a:p>
          <a:p>
            <a:pPr marL="0" indent="0">
              <a:buNone/>
            </a:pPr>
            <a:endParaRPr lang="en-US" sz="32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r>
              <a:rPr lang="en-US" sz="3200" dirty="0">
                <a:solidFill>
                  <a:srgbClr val="000000"/>
                </a:solidFill>
                <a:highlight>
                  <a:srgbClr val="FFFFFF"/>
                </a:highlight>
              </a:rPr>
              <a:t>Acts 17:</a:t>
            </a:r>
            <a:r>
              <a:rPr lang="en-US" sz="32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31 </a:t>
            </a:r>
            <a:r>
              <a:rPr lang="en-US" sz="3200" b="1" baseline="30000" dirty="0">
                <a:solidFill>
                  <a:srgbClr val="000000"/>
                </a:solidFill>
                <a:highlight>
                  <a:srgbClr val="FFFFFF"/>
                </a:highlight>
              </a:rPr>
              <a:t> “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This is because God has 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set a day </a:t>
            </a:r>
            <a:r>
              <a:rPr lang="en-US" sz="3200" b="1" i="1" u="sng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when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 God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intends to judge the world justly by a human </a:t>
            </a:r>
            <a:r>
              <a:rPr lang="en-US" sz="3200" dirty="0">
                <a:solidFill>
                  <a:srgbClr val="000000"/>
                </a:solidFill>
                <a:highlight>
                  <a:srgbClr val="FFFFFF"/>
                </a:highlight>
              </a:rPr>
              <a:t>God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 has appointed. God has given 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proof of this to everyone by raising him from the dead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.” (CEB)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7C9B9-55FD-245D-34AD-70569C741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3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472B6-5AA8-4B02-BA12-A2DBFF76F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DON’T YOU SEE, and FEEL LIKE, THERE IS</a:t>
            </a:r>
            <a:br>
              <a:rPr lang="en-US" dirty="0"/>
            </a:br>
            <a:r>
              <a:rPr lang="en-US" b="1" dirty="0"/>
              <a:t>SO MUCH MORE POTENTIAL </a:t>
            </a:r>
            <a:r>
              <a:rPr lang="en-US" dirty="0"/>
              <a:t>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2B1EC-4A13-DE22-BE1B-C01F2D9DC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 our </a:t>
            </a:r>
            <a:r>
              <a:rPr lang="en-US" sz="4000" b="1" i="1" dirty="0"/>
              <a:t>society</a:t>
            </a:r>
          </a:p>
          <a:p>
            <a:r>
              <a:rPr lang="en-US" sz="4000" dirty="0"/>
              <a:t>In the </a:t>
            </a:r>
            <a:r>
              <a:rPr lang="en-US" sz="4000" b="1" i="1" dirty="0"/>
              <a:t>nations</a:t>
            </a:r>
            <a:r>
              <a:rPr lang="en-US" sz="4000" i="1" dirty="0"/>
              <a:t> of the world</a:t>
            </a:r>
          </a:p>
          <a:p>
            <a:r>
              <a:rPr lang="en-US" sz="4000" dirty="0"/>
              <a:t>In our </a:t>
            </a:r>
            <a:r>
              <a:rPr lang="en-US" sz="4000" b="1" i="1" dirty="0"/>
              <a:t>friends</a:t>
            </a:r>
            <a:r>
              <a:rPr lang="en-US" sz="4000" i="1" dirty="0"/>
              <a:t> and </a:t>
            </a:r>
            <a:r>
              <a:rPr lang="en-US" sz="4000" b="1" i="1" dirty="0"/>
              <a:t>family</a:t>
            </a:r>
          </a:p>
          <a:p>
            <a:r>
              <a:rPr lang="en-US" sz="4000" dirty="0"/>
              <a:t>In </a:t>
            </a:r>
            <a:r>
              <a:rPr lang="en-US" sz="4000" b="1" i="1" dirty="0"/>
              <a:t>myself; in yourself</a:t>
            </a:r>
          </a:p>
          <a:p>
            <a:r>
              <a:rPr lang="en-US" sz="4000" dirty="0"/>
              <a:t>In </a:t>
            </a:r>
            <a:r>
              <a:rPr lang="en-US" sz="4000" b="1" i="1" dirty="0"/>
              <a:t>creation</a:t>
            </a:r>
            <a:r>
              <a:rPr lang="en-US" sz="4000" dirty="0"/>
              <a:t>/nature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8C791-1B91-2D5E-3D62-46E15B40A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60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E2AC2-7084-3A69-7C19-64BDFAB87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790BB-AB26-7992-356C-183145834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kern="100" dirty="0">
                <a:effectLst/>
                <a:ea typeface="Calibri" panose="020F0502020204030204" pitchFamily="34" charset="0"/>
              </a:rPr>
              <a:t>JESUS IS </a:t>
            </a:r>
            <a:r>
              <a:rPr lang="en-US" sz="3600" kern="100" dirty="0">
                <a:ea typeface="Calibri" panose="020F0502020204030204" pitchFamily="34" charset="0"/>
              </a:rPr>
              <a:t>GOD’S </a:t>
            </a:r>
            <a:r>
              <a:rPr lang="en-US" sz="3600" kern="100" dirty="0">
                <a:effectLst/>
                <a:ea typeface="Calibri" panose="020F0502020204030204" pitchFamily="34" charset="0"/>
              </a:rPr>
              <a:t>FIRST </a:t>
            </a:r>
            <a:r>
              <a:rPr lang="en-US" sz="3600" b="1" kern="100" dirty="0">
                <a:effectLst/>
                <a:ea typeface="Calibri" panose="020F0502020204030204" pitchFamily="34" charset="0"/>
              </a:rPr>
              <a:t>“COMPLETED” </a:t>
            </a:r>
            <a:r>
              <a:rPr lang="en-US" sz="3600" kern="100" dirty="0">
                <a:effectLst/>
                <a:ea typeface="Calibri" panose="020F0502020204030204" pitchFamily="34" charset="0"/>
              </a:rPr>
              <a:t>HUMAN, </a:t>
            </a:r>
          </a:p>
          <a:p>
            <a:pPr marL="0" indent="0" algn="ctr">
              <a:buNone/>
            </a:pPr>
            <a:endParaRPr lang="en-US" sz="3600" kern="100" dirty="0">
              <a:effectLst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600" kern="100" dirty="0">
                <a:effectLst/>
                <a:ea typeface="Calibri" panose="020F0502020204030204" pitchFamily="34" charset="0"/>
              </a:rPr>
              <a:t>BUT GOD ASSURES US THAT JESUS </a:t>
            </a:r>
          </a:p>
          <a:p>
            <a:pPr marL="0" indent="0" algn="ctr">
              <a:buNone/>
            </a:pPr>
            <a:r>
              <a:rPr lang="en-US" sz="3600" b="1" kern="100" dirty="0">
                <a:effectLst/>
                <a:ea typeface="Calibri" panose="020F0502020204030204" pitchFamily="34" charset="0"/>
              </a:rPr>
              <a:t>WILL</a:t>
            </a:r>
            <a:r>
              <a:rPr lang="en-US" sz="3600" kern="100" dirty="0">
                <a:effectLst/>
                <a:ea typeface="Calibri" panose="020F0502020204030204" pitchFamily="34" charset="0"/>
              </a:rPr>
              <a:t> </a:t>
            </a:r>
            <a:r>
              <a:rPr lang="en-US" sz="3600" b="1" kern="100" dirty="0">
                <a:effectLst/>
                <a:ea typeface="Calibri" panose="020F0502020204030204" pitchFamily="34" charset="0"/>
              </a:rPr>
              <a:t>NOT BE THE ONLY ONE</a:t>
            </a:r>
            <a:r>
              <a:rPr lang="en-US" sz="3600" kern="100" dirty="0">
                <a:effectLst/>
                <a:ea typeface="Calibri" panose="020F0502020204030204" pitchFamily="34" charset="0"/>
              </a:rPr>
              <a:t>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6D9A8-C81B-F2F6-EBCB-233F9071C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25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4FB63-3ED3-E047-B2FE-BEF5FC42D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Hebrews 2:6-11—”</a:t>
            </a:r>
            <a:r>
              <a:rPr lang="en-US" sz="32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 What is humanity that you think about them?</a:t>
            </a:r>
            <a:r>
              <a:rPr lang="en-US" sz="3200" dirty="0">
                <a:solidFill>
                  <a:srgbClr val="000000"/>
                </a:solidFill>
                <a:highlight>
                  <a:srgbClr val="FFFFFF"/>
                </a:highlight>
                <a:latin typeface="system-ui"/>
              </a:rPr>
              <a:t> </a:t>
            </a:r>
            <a:r>
              <a:rPr lang="en-US" sz="32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Or </a:t>
            </a:r>
            <a:r>
              <a:rPr lang="en-US" sz="3200" b="1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what are the human beings </a:t>
            </a:r>
            <a:r>
              <a:rPr lang="en-US" sz="32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that you care about them? . . .BUT WE SEE JESUS!!!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F07B8-9210-20C7-3C12-D79A445F1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18161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</a:br>
            <a:r>
              <a:rPr lang="en-US" sz="3200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10</a:t>
            </a:r>
            <a:r>
              <a:rPr lang="en-US" sz="32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 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It was appropriate for God, for whom and through whom everything exists, to use experiences of suffering to make perfect (</a:t>
            </a:r>
            <a:r>
              <a:rPr lang="en-US" sz="3200" b="1" i="0" u="sng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make complete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—Gr. </a:t>
            </a:r>
            <a:r>
              <a:rPr lang="en-US" sz="3200" b="1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teleioo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/telos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) the pioneer (the </a:t>
            </a:r>
            <a:r>
              <a:rPr lang="en-US" sz="3200" dirty="0">
                <a:solidFill>
                  <a:srgbClr val="000000"/>
                </a:solidFill>
                <a:highlight>
                  <a:srgbClr val="FFFFFF"/>
                </a:highlight>
              </a:rPr>
              <a:t>first, the trailblazer) 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of salvation (Jesus). 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This salvation belongs to many sons and daughters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 whom he’s leading to glory….</a:t>
            </a:r>
            <a:r>
              <a:rPr lang="en-US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11b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That is why 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Jesus isn’t ashamed to call them brothers and sisters</a:t>
            </a:r>
            <a:r>
              <a:rPr lang="en-US" sz="3200" dirty="0">
                <a:solidFill>
                  <a:srgbClr val="000000"/>
                </a:solidFill>
                <a:highlight>
                  <a:srgbClr val="FFFFFF"/>
                </a:highlight>
              </a:rPr>
              <a:t>….</a:t>
            </a:r>
            <a:endParaRPr lang="en-US" sz="32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31B0C-35E7-B795-79EF-CAFA81FBE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21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E7822-DA85-F0FD-6537-205C78300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Hebrews 11:39-12:2 after the roll call of some of those who trusted God before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F8D05-91F6-6164-C023-803382805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b="1" i="0" baseline="3000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36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11:39 </a:t>
            </a: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All these people didn’t receive what was promised, though they were given approval for their </a:t>
            </a:r>
            <a:r>
              <a:rPr lang="en-US" sz="3600" dirty="0">
                <a:solidFill>
                  <a:srgbClr val="000000"/>
                </a:solidFill>
                <a:highlight>
                  <a:srgbClr val="FFFFFF"/>
                </a:highlight>
              </a:rPr>
              <a:t>trust</a:t>
            </a: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.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40 </a:t>
            </a: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God provided something better for us (Jesus the Messiah) so they wouldn’t be </a:t>
            </a:r>
            <a:r>
              <a:rPr lang="en-US" sz="3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made perfect (made complete—Gr. </a:t>
            </a:r>
            <a:r>
              <a:rPr lang="en-US" sz="3600" b="1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teleioo</a:t>
            </a:r>
            <a:r>
              <a:rPr lang="en-US" sz="3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/telos) without us….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 12:2</a:t>
            </a:r>
            <a:r>
              <a:rPr lang="en-US" sz="36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both they and we are) looking to Jesus the pioneer (trailblazer) and perfecter 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(completer) of our trust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</a:t>
            </a:r>
            <a:endParaRPr lang="en-US" sz="3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EDB64-7DA6-F2AB-2475-88451E8BB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834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163C0-5D88-5B01-3AC7-B43F917A8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Corinthians 15:47-49:  </a:t>
            </a:r>
            <a:r>
              <a:rPr lang="en-US" u="sng" dirty="0"/>
              <a:t>Our future, like Jesus’ future</a:t>
            </a:r>
            <a:r>
              <a:rPr lang="en-US" dirty="0"/>
              <a:t>, is to be “</a:t>
            </a:r>
            <a:r>
              <a:rPr lang="en-US" b="1" dirty="0"/>
              <a:t>humans of heaven</a:t>
            </a:r>
            <a:r>
              <a:rPr lang="en-US" dirty="0"/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DC9BA-98FE-29A5-1F42-A1AF55890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aseline="30000" dirty="0">
                <a:solidFill>
                  <a:srgbClr val="000000"/>
                </a:solidFill>
                <a:effectLst/>
              </a:rPr>
              <a:t>47</a:t>
            </a:r>
            <a:r>
              <a:rPr lang="en-US" sz="3600" dirty="0">
                <a:solidFill>
                  <a:srgbClr val="000000"/>
                </a:solidFill>
                <a:effectLst/>
              </a:rPr>
              <a:t>The first human was from the earth, a human of dust; the second human is from heaven. </a:t>
            </a:r>
            <a:r>
              <a:rPr lang="en-US" sz="3600" baseline="30000" dirty="0">
                <a:solidFill>
                  <a:srgbClr val="000000"/>
                </a:solidFill>
                <a:effectLst/>
              </a:rPr>
              <a:t>48</a:t>
            </a:r>
            <a:r>
              <a:rPr lang="en-US" sz="3600" dirty="0">
                <a:solidFill>
                  <a:srgbClr val="000000"/>
                </a:solidFill>
                <a:effectLst/>
              </a:rPr>
              <a:t>As was the human of dust, so are those who are of the dust; and as is the human of heaven, </a:t>
            </a:r>
            <a:r>
              <a:rPr lang="en-US" sz="3600" b="1" dirty="0">
                <a:solidFill>
                  <a:srgbClr val="000000"/>
                </a:solidFill>
                <a:effectLst/>
              </a:rPr>
              <a:t>so are those who are of heaven</a:t>
            </a:r>
            <a:r>
              <a:rPr lang="en-US" sz="3600" dirty="0">
                <a:solidFill>
                  <a:srgbClr val="000000"/>
                </a:solidFill>
                <a:effectLst/>
              </a:rPr>
              <a:t>. </a:t>
            </a:r>
            <a:r>
              <a:rPr lang="en-US" sz="3600" baseline="30000" dirty="0">
                <a:solidFill>
                  <a:srgbClr val="000000"/>
                </a:solidFill>
                <a:effectLst/>
              </a:rPr>
              <a:t>49</a:t>
            </a:r>
            <a:r>
              <a:rPr lang="en-US" sz="3600" dirty="0">
                <a:solidFill>
                  <a:srgbClr val="000000"/>
                </a:solidFill>
                <a:effectLst/>
              </a:rPr>
              <a:t>Just as we have borne the image of the human of dust, </a:t>
            </a:r>
            <a:r>
              <a:rPr lang="en-US" sz="3600" b="1" dirty="0">
                <a:solidFill>
                  <a:srgbClr val="000000"/>
                </a:solidFill>
                <a:effectLst/>
              </a:rPr>
              <a:t>we will also bear the image of the human of heaven.</a:t>
            </a:r>
            <a:r>
              <a:rPr lang="en-US" sz="3600" dirty="0">
                <a:solidFill>
                  <a:srgbClr val="000000"/>
                </a:solidFill>
                <a:effectLst/>
              </a:rPr>
              <a:t> (NRSV-replacing man with human)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187FA-1A1C-6DF2-8D2A-24DFA69E8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496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340E0-8473-CE19-AD55-594A75723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1 John 3:1-3 – perhaps the simplest and most wonderous statement of </a:t>
            </a:r>
            <a:r>
              <a:rPr lang="en-US" sz="3200" b="1" u="sng" dirty="0"/>
              <a:t>future human potential </a:t>
            </a:r>
            <a:r>
              <a:rPr lang="en-US" sz="3200" dirty="0"/>
              <a:t>of </a:t>
            </a:r>
            <a:r>
              <a:rPr lang="en-US" sz="3200" b="1" u="sng" dirty="0"/>
              <a:t>individual humans</a:t>
            </a:r>
            <a:r>
              <a:rPr lang="en-US" sz="3200" b="1" i="1" u="sng" dirty="0"/>
              <a:t> </a:t>
            </a:r>
            <a:r>
              <a:rPr lang="en-US" sz="3200" i="1" u="sng" dirty="0"/>
              <a:t>and also </a:t>
            </a:r>
            <a:r>
              <a:rPr lang="en-US" sz="3200" u="sng" dirty="0"/>
              <a:t>the challenge to be moving the right direction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09F5D-ABCD-01CD-715D-055B1423C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sz="4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See what kind of love the Father has given to us in that we should be called God’s children, and </a:t>
            </a:r>
            <a:r>
              <a:rPr lang="en-US" sz="4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that is what we are</a:t>
            </a:r>
            <a:r>
              <a:rPr lang="en-US" sz="4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! Because the world (cultural system) didn’t recognize him, it doesn’t recognize us.</a:t>
            </a:r>
          </a:p>
          <a:p>
            <a:pPr marL="0" indent="0" algn="l">
              <a:buNone/>
            </a:pPr>
            <a:endParaRPr lang="en-US" sz="46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pPr marL="0" indent="0" algn="l">
              <a:buNone/>
            </a:pPr>
            <a:r>
              <a:rPr lang="en-US" sz="4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Dear friends, </a:t>
            </a:r>
            <a:r>
              <a:rPr lang="en-US" sz="4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now we are God’s children</a:t>
            </a:r>
            <a:r>
              <a:rPr lang="en-US" sz="4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, and it hasn’t yet appeared what we will be. We know that </a:t>
            </a:r>
            <a:r>
              <a:rPr lang="en-US" sz="4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when he appears we will be like him because we’ll see him as he is</a:t>
            </a:r>
            <a:r>
              <a:rPr lang="en-US" sz="4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. </a:t>
            </a:r>
            <a:r>
              <a:rPr lang="en-US" sz="4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And all who have this hope in him </a:t>
            </a:r>
            <a:r>
              <a:rPr lang="en-US" sz="4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purify themselves </a:t>
            </a:r>
            <a:r>
              <a:rPr lang="en-US" sz="4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even </a:t>
            </a:r>
            <a:r>
              <a:rPr lang="en-US" sz="4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as he </a:t>
            </a:r>
            <a:r>
              <a:rPr lang="en-US" sz="4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is pure.</a:t>
            </a:r>
            <a:endParaRPr lang="en-US" sz="46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sz="4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D9A66-245B-2870-E302-F7A660BB3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62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AA640-E448-11A7-3CEA-A1B696356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James 1:3-4 &amp; 3:2 – call to individuals to live so we are </a:t>
            </a:r>
            <a:r>
              <a:rPr lang="en-US" u="sng" dirty="0"/>
              <a:t>moving toward completion now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B44D-CB1A-4F3C-BEC6-EBB7239AE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1:3</a:t>
            </a:r>
            <a:r>
              <a:rPr lang="en-US" sz="32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 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After all, you know that the 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testing of your trust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 produces endurance. </a:t>
            </a:r>
            <a:r>
              <a:rPr lang="en-US" sz="3200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4</a:t>
            </a:r>
            <a:r>
              <a:rPr lang="en-US" sz="32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 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Let this endurance 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complete</a:t>
            </a:r>
            <a:r>
              <a:rPr lang="en-US" sz="3200" b="1" dirty="0">
                <a:solidFill>
                  <a:srgbClr val="000000"/>
                </a:solidFill>
                <a:highlight>
                  <a:srgbClr val="FFFFFF"/>
                </a:highlight>
                <a:latin typeface="system-ui"/>
              </a:rPr>
              <a:t> (</a:t>
            </a:r>
            <a:r>
              <a:rPr lang="en-US" sz="3200" b="1" dirty="0" err="1">
                <a:solidFill>
                  <a:srgbClr val="000000"/>
                </a:solidFill>
                <a:highlight>
                  <a:srgbClr val="FFFFFF"/>
                </a:highlight>
                <a:latin typeface="system-ui"/>
              </a:rPr>
              <a:t>telios</a:t>
            </a:r>
            <a:r>
              <a:rPr lang="en-US" sz="3200" b="1" dirty="0">
                <a:solidFill>
                  <a:srgbClr val="000000"/>
                </a:solidFill>
                <a:highlight>
                  <a:srgbClr val="FFFFFF"/>
                </a:highlight>
                <a:latin typeface="system-ui"/>
              </a:rPr>
              <a:t>)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 its work so that you may be fully </a:t>
            </a:r>
            <a:r>
              <a:rPr lang="en-U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complete (pl)</a:t>
            </a: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, whole, and lacking in nothing.</a:t>
            </a:r>
          </a:p>
          <a:p>
            <a:pPr marL="0" indent="0">
              <a:buNone/>
            </a:pPr>
            <a:endParaRPr lang="en-US" sz="32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system-ui"/>
            </a:endParaRPr>
          </a:p>
          <a:p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3:2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For all of us make many mistakes. Anyone who makes no mistakes in speaking </a:t>
            </a:r>
            <a:r>
              <a:rPr lang="en-US" sz="3200" b="1" i="0" u="none" strike="noStrike" baseline="0" dirty="0">
                <a:latin typeface="Times New Roman" panose="02020603050405020304" pitchFamily="18" charset="0"/>
              </a:rPr>
              <a:t>is complete (</a:t>
            </a:r>
            <a:r>
              <a:rPr lang="en-US" sz="3200" b="1" i="0" u="none" strike="noStrike" baseline="0" dirty="0" err="1">
                <a:latin typeface="Times New Roman" panose="02020603050405020304" pitchFamily="18" charset="0"/>
              </a:rPr>
              <a:t>telios</a:t>
            </a:r>
            <a:r>
              <a:rPr lang="en-US" sz="3200" b="1" i="0" u="none" strike="noStrike" baseline="0" dirty="0">
                <a:latin typeface="Times New Roman" panose="02020603050405020304" pitchFamily="18" charset="0"/>
              </a:rPr>
              <a:t>), a human able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 to keep the whole body in check with a bridle.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191AA0-64AD-82BD-8544-274B3462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78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77C72-CC1F-4169-8E9E-6810302FE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u="sng" dirty="0"/>
              <a:t>Revelation 21:3-6</a:t>
            </a:r>
            <a:r>
              <a:rPr lang="en-US" sz="3200" dirty="0"/>
              <a:t> – perhaps the simplest and most wonderous statement of future human potential of </a:t>
            </a:r>
            <a:r>
              <a:rPr lang="en-US" sz="3200" u="sng" dirty="0"/>
              <a:t>our </a:t>
            </a:r>
            <a:r>
              <a:rPr lang="en-US" sz="3200" b="1" i="1" u="sng" dirty="0"/>
              <a:t>corporate</a:t>
            </a:r>
            <a:r>
              <a:rPr lang="en-US" sz="3200" i="1" u="sng" dirty="0"/>
              <a:t> </a:t>
            </a:r>
            <a:r>
              <a:rPr lang="en-US" sz="3200" u="sng" dirty="0"/>
              <a:t>future as humans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9EB38-6E34-19D8-6D4A-AC9ED87BE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pPr marL="0" indent="0">
              <a:buNone/>
            </a:pPr>
            <a:r>
              <a:rPr lang="en-US" sz="4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I heard a loud voice from the throne say, “Look! </a:t>
            </a:r>
            <a:r>
              <a:rPr lang="en-US" sz="4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God’s dwelling is here (on earth) with humans</a:t>
            </a:r>
            <a:r>
              <a:rPr lang="en-US" sz="4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. God will </a:t>
            </a:r>
            <a:r>
              <a:rPr lang="en-US" sz="4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dwell with them</a:t>
            </a:r>
            <a:r>
              <a:rPr lang="en-US" sz="4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, and they will be God’s people. God himself will be with them as their God….It’s as good as done!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4ABE2-A708-8A2B-CD18-131EFFBE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19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FFCB3-6C98-1708-AFC1-A8B71D8AD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Revelation 21:23-27 – not as simple, but just as wonderful statement of future human potential of </a:t>
            </a:r>
            <a:r>
              <a:rPr lang="en-US" sz="3600" b="1" u="sng" dirty="0"/>
              <a:t>our </a:t>
            </a:r>
            <a:r>
              <a:rPr lang="en-US" sz="3600" b="1" i="1" u="sng" dirty="0"/>
              <a:t>corporate </a:t>
            </a:r>
            <a:r>
              <a:rPr lang="en-US" sz="3600" b="1" u="sng" dirty="0"/>
              <a:t>future as humans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A3D55-8AE3-F24A-B493-51D278F89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baseline="300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6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23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And the city has no need of sun or moon to shine on it, for the glory of God is its light, and its lamp is the Lamb. </a:t>
            </a:r>
            <a:r>
              <a:rPr lang="en-US" sz="36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24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nations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will walk by its light, and 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kings of the earth will bring their glory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into it….</a:t>
            </a:r>
            <a:r>
              <a:rPr lang="en-US" sz="36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26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they (the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nations) 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will bring into it 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glory and the honor of the nations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en-US" sz="36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27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But 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nothing unclean 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will enter it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 (NRSV)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C4314-D29E-2F68-4555-70A3FAA14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58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5FD41-7F76-69CA-0907-6439CF576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Galatians 3:28 – A PEOPLE MOVING TOWARD THIS </a:t>
            </a:r>
            <a:r>
              <a:rPr lang="en-US" u="sng" dirty="0"/>
              <a:t>CORPORATE GOAL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2C69B-2850-4D57-617A-7C1CF5849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6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28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 no longer 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Jew or Greek, there is no longer slave or free, there is no longer male and female; for 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all of you are one in Jesus the Messiah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64836-5D71-E7EC-F4ED-11345B6CB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251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5C2F7-37CE-F356-B097-803535A60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400" dirty="0"/>
            </a:br>
            <a:r>
              <a:rPr lang="en-US" sz="4000" dirty="0"/>
              <a:t>CAN I “PROVE” THAT THIS COMPLETION OF HUMAN POTENTIAL IS REALLY GOING TO OCCUR?</a:t>
            </a:r>
            <a:br>
              <a:rPr lang="en-US" sz="44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0A227-CEC0-52AC-6ADC-1916B3270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4000" dirty="0"/>
              <a:t>OF COURSE NOT, ONLY GOD CAN!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BUT, I DO TRUST THAT THE RESURRECTED JESUS IS GOD’S NEXT STEP IN LIBERATING HUMAN POTENTIAL.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1B140-712A-CF71-5962-285E8A1B6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644D4-930B-0147-1AA0-01EB72427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</a:t>
            </a:r>
            <a:r>
              <a:rPr lang="en-US" b="1" u="sng" dirty="0"/>
              <a:t>YOU MIGHT ASK</a:t>
            </a:r>
            <a:r>
              <a:rPr lang="en-US" u="sng" dirty="0"/>
              <a:t> </a:t>
            </a:r>
            <a:r>
              <a:rPr lang="en-US" dirty="0"/>
              <a:t>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39739-60AC-4B57-DA86-1A960CE84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“</a:t>
            </a:r>
            <a:r>
              <a:rPr lang="en-US" sz="4400" b="1" dirty="0"/>
              <a:t>Why</a:t>
            </a:r>
            <a:r>
              <a:rPr lang="en-US" sz="4400" dirty="0"/>
              <a:t>, if your </a:t>
            </a:r>
            <a:r>
              <a:rPr lang="en-US" sz="4400" u="sng" dirty="0"/>
              <a:t>theme</a:t>
            </a:r>
            <a:r>
              <a:rPr lang="en-US" sz="4400" dirty="0"/>
              <a:t> is ‘</a:t>
            </a:r>
            <a:r>
              <a:rPr lang="en-US" sz="4400" b="1" dirty="0"/>
              <a:t>Jesus</a:t>
            </a:r>
            <a:r>
              <a:rPr lang="en-US" sz="4400" dirty="0"/>
              <a:t>: God’s Next Step in Liberating Human Potential,’ are you about to start this teaching by talking about the </a:t>
            </a:r>
            <a:r>
              <a:rPr lang="en-US" sz="4400" b="1" dirty="0"/>
              <a:t>Creation</a:t>
            </a:r>
            <a:r>
              <a:rPr lang="en-US" sz="4400" dirty="0"/>
              <a:t> narrative in Genesis 1?”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ECC375-AE55-8BF2-A531-B9FA7F231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922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13C7F-86DE-53C6-2483-2C751E80C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JESUS INVITES US TO JOIN HIM </a:t>
            </a:r>
            <a:br>
              <a:rPr lang="en-US" b="1" dirty="0"/>
            </a:br>
            <a:r>
              <a:rPr lang="en-US" b="1" dirty="0"/>
              <a:t>AT GOD’S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8764D-EE99-EDBE-8C92-76FDFE0D8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500" dirty="0"/>
              <a:t>A PRAYER:  that will demand trust and action on our part as well as God acting to draw out our potential: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  <a:p>
            <a:pPr marL="0" indent="0">
              <a:buNone/>
            </a:pPr>
            <a:r>
              <a:rPr lang="en-US" sz="3900" dirty="0"/>
              <a:t>“Father, Make Me, Make Us, More Completely Human Like Your First Completed Human-- Jesus.  Please, Keep Liberating The Potential You Have Placed In Us Through Our Relationship With Your Son Jesus. Amen!”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EC188-63F4-B8F9-C898-967040D2C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64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E9450-7764-62F4-F384-14FCF56E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And, I will answer 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D33EA-58EB-9B2B-DB9A-07C704F59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“Because the creation process sheds </a:t>
            </a:r>
            <a:r>
              <a:rPr lang="en-US" sz="3600" b="1" dirty="0"/>
              <a:t>so much light on what the Creator is doing for us</a:t>
            </a:r>
            <a:r>
              <a:rPr lang="en-US" sz="3600" dirty="0"/>
              <a:t> through Jesus--God’s Anointed One (Messiah).”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74CCA0-0640-EE30-8083-6244E4E15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1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2B5FD-5A6C-F68B-8C8D-7E45EF029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RABBI NAHUM WARD-LEV’S</a:t>
            </a:r>
            <a:r>
              <a:rPr lang="en-US" dirty="0"/>
              <a:t> INSIGHTS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F48F2-C439-59B4-6053-69FEB5E48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THE BIBLICAL UNDERSTANDING IS THAT THE ENTIRE HISTORY OF </a:t>
            </a:r>
            <a:r>
              <a:rPr lang="en-US" sz="3600" b="1" dirty="0"/>
              <a:t>CREATION AND OF HUMAN HISTORY</a:t>
            </a:r>
            <a:r>
              <a:rPr lang="en-US" sz="3600" dirty="0"/>
              <a:t> IS:</a:t>
            </a:r>
          </a:p>
          <a:p>
            <a:pPr marL="0" indent="0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b="1" i="1" dirty="0"/>
              <a:t>GOD </a:t>
            </a:r>
            <a:r>
              <a:rPr lang="en-US" sz="3600" b="1" i="1" u="sng" dirty="0"/>
              <a:t>CALLING OUT THE POTENTIAL </a:t>
            </a:r>
            <a:r>
              <a:rPr lang="en-US" sz="3600" b="1" i="1" dirty="0"/>
              <a:t>THAT IS THERE</a:t>
            </a:r>
            <a:r>
              <a:rPr lang="en-US" sz="36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7ACEC-DE6B-261D-F596-12FD29B0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9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EE355-4A50-993F-C1FC-854DD4926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WARD-LEV. This </a:t>
            </a:r>
            <a:r>
              <a:rPr lang="en-US" b="1" dirty="0"/>
              <a:t>begins with Genesis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F2A6A-1AA4-B44C-F646-47B7AF6D5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u="sng" dirty="0"/>
              <a:t>GENESIS 1</a:t>
            </a:r>
            <a:r>
              <a:rPr lang="en-US" sz="3200" dirty="0"/>
              <a:t> is a record, not of God creating out of nothing, but of </a:t>
            </a:r>
            <a:r>
              <a:rPr lang="en-US" sz="3200" b="1" dirty="0"/>
              <a:t>God </a:t>
            </a:r>
            <a:r>
              <a:rPr lang="en-US" sz="3200" b="1" u="sng" dirty="0"/>
              <a:t>creatively calling out the potential that only God could see</a:t>
            </a:r>
            <a:r>
              <a:rPr lang="en-US" sz="3200" dirty="0"/>
              <a:t>— “</a:t>
            </a:r>
            <a:r>
              <a:rPr lang="en-US" sz="3200" b="1" dirty="0"/>
              <a:t>hovering</a:t>
            </a:r>
            <a:r>
              <a:rPr lang="en-US" sz="3200" dirty="0"/>
              <a:t>”… “and God </a:t>
            </a:r>
            <a:r>
              <a:rPr lang="en-US" sz="3200" b="1" dirty="0"/>
              <a:t>said </a:t>
            </a:r>
            <a:r>
              <a:rPr lang="en-US" sz="3200" dirty="0"/>
              <a:t>…” “and God </a:t>
            </a:r>
            <a:r>
              <a:rPr lang="en-US" sz="3200" b="1" dirty="0"/>
              <a:t>saw</a:t>
            </a:r>
            <a:r>
              <a:rPr lang="en-US" sz="3200" dirty="0"/>
              <a:t> that it was good”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It is a </a:t>
            </a:r>
            <a:r>
              <a:rPr lang="en-US" sz="3200" b="1" dirty="0"/>
              <a:t>call and response</a:t>
            </a:r>
            <a:r>
              <a:rPr lang="en-US" sz="3200" dirty="0"/>
              <a:t> narrative of creation.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 record of </a:t>
            </a:r>
            <a:r>
              <a:rPr lang="en-US" sz="3200" kern="100" dirty="0">
                <a:effectLst/>
                <a:ea typeface="Calibri" panose="020F0502020204030204" pitchFamily="34" charset="0"/>
              </a:rPr>
              <a:t>God calling forth </a:t>
            </a:r>
            <a:r>
              <a:rPr lang="en-US" sz="3200" b="1" i="1" kern="100" dirty="0">
                <a:effectLst/>
                <a:ea typeface="Calibri" panose="020F0502020204030204" pitchFamily="34" charset="0"/>
              </a:rPr>
              <a:t>potential </a:t>
            </a:r>
            <a:r>
              <a:rPr lang="en-US" sz="3200" b="1" kern="100" dirty="0">
                <a:effectLst/>
                <a:ea typeface="Calibri" panose="020F0502020204030204" pitchFamily="34" charset="0"/>
              </a:rPr>
              <a:t>resulting in </a:t>
            </a:r>
            <a:r>
              <a:rPr lang="en-US" sz="3200" b="1" i="1" kern="100" dirty="0">
                <a:effectLst/>
                <a:ea typeface="Calibri" panose="020F0502020204030204" pitchFamily="34" charset="0"/>
              </a:rPr>
              <a:t>transformation </a:t>
            </a:r>
            <a:r>
              <a:rPr lang="en-US" sz="3200" b="1" i="1" kern="100" dirty="0">
                <a:ea typeface="Calibri" panose="020F0502020204030204" pitchFamily="34" charset="0"/>
              </a:rPr>
              <a:t>through</a:t>
            </a:r>
            <a:r>
              <a:rPr lang="en-US" sz="3200" b="1" kern="100" dirty="0">
                <a:effectLst/>
                <a:ea typeface="Calibri" panose="020F0502020204030204" pitchFamily="34" charset="0"/>
              </a:rPr>
              <a:t> God’s “word” </a:t>
            </a:r>
            <a:r>
              <a:rPr lang="en-US" sz="3200" kern="100" dirty="0">
                <a:effectLst/>
                <a:ea typeface="Calibri" panose="020F0502020204030204" pitchFamily="34" charset="0"/>
              </a:rPr>
              <a:t>– </a:t>
            </a:r>
            <a:r>
              <a:rPr lang="en-US" sz="3200" u="sng" kern="100" dirty="0">
                <a:effectLst/>
                <a:ea typeface="Calibri" panose="020F0502020204030204" pitchFamily="34" charset="0"/>
              </a:rPr>
              <a:t>God’s personal creati</a:t>
            </a:r>
            <a:r>
              <a:rPr lang="en-US" sz="3200" u="sng" kern="100" dirty="0">
                <a:ea typeface="Calibri" panose="020F0502020204030204" pitchFamily="34" charset="0"/>
              </a:rPr>
              <a:t>ve </a:t>
            </a:r>
            <a:r>
              <a:rPr lang="en-US" sz="3200" u="sng" kern="100" dirty="0">
                <a:effectLst/>
                <a:ea typeface="Calibri" panose="020F0502020204030204" pitchFamily="34" charset="0"/>
              </a:rPr>
              <a:t>energy</a:t>
            </a:r>
            <a:endParaRPr lang="en-US" sz="3200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5C25A-4F91-B963-540B-D179010A6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14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2579E-3468-58AE-874B-66926CEDB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Aside--about “</a:t>
            </a:r>
            <a:r>
              <a:rPr lang="en-US" b="1" dirty="0"/>
              <a:t>God’s Word</a:t>
            </a:r>
            <a:r>
              <a:rPr lang="en-US" dirty="0"/>
              <a:t>” </a:t>
            </a:r>
            <a:r>
              <a:rPr lang="en-US" u="sng" dirty="0"/>
              <a:t>in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2BE69-14F3-ADF7-5E6D-C48A38E21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God’s Word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is not the Bible as a printed book or a quoted verse. It is </a:t>
            </a:r>
            <a:r>
              <a:rPr lang="en-US" sz="32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God’s personal creative energy and action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God’s Word </a:t>
            </a:r>
            <a:r>
              <a:rPr lang="en-US" sz="3200" u="sng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includes</a:t>
            </a:r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 the Bible </a:t>
            </a: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when we allow the Bible to be filled with God’s creative personal and transforming spiritual energy that calls forth human potential.</a:t>
            </a:r>
          </a:p>
          <a:p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Bible</a:t>
            </a:r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 itself is full of </a:t>
            </a: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examples </a:t>
            </a:r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when the Bible is quoted, and it is </a:t>
            </a:r>
            <a:r>
              <a:rPr lang="en-US" sz="32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not God’s Word.</a:t>
            </a:r>
            <a:r>
              <a:rPr lang="en-US" sz="32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 It can even be Satan’s word as it is when it is quoted to tempt Jesus in the wilderness and again while he is being executed</a:t>
            </a:r>
            <a:r>
              <a:rPr lang="en-US" sz="36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BC35E3-E7CA-DC02-A27F-3D57C6CBE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17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D0432-BE25-FA43-C0F1-6587C2DC7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Aside about “Day/</a:t>
            </a:r>
            <a:r>
              <a:rPr lang="en-US" i="1" dirty="0"/>
              <a:t>Yom</a:t>
            </a:r>
            <a:r>
              <a:rPr lang="en-US" dirty="0"/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DF87A-C956-C2C5-A8F2-0CA693892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Hebrew Word </a:t>
            </a:r>
            <a:r>
              <a:rPr lang="en-US" b="1" i="1" dirty="0"/>
              <a:t>Yom </a:t>
            </a:r>
            <a:r>
              <a:rPr lang="en-US" dirty="0"/>
              <a:t>translated “day” means “eras” in Genesis 1:1-2:4, not “24 hour days.”  Example:</a:t>
            </a:r>
          </a:p>
          <a:p>
            <a:r>
              <a:rPr lang="en-US" dirty="0"/>
              <a:t>Gen 1:14 – tells us that </a:t>
            </a:r>
            <a:r>
              <a:rPr lang="en-US" u="sng" dirty="0"/>
              <a:t>the potential for a 24 hour day was created on “the 4</a:t>
            </a:r>
            <a:r>
              <a:rPr lang="en-US" u="sng" baseline="30000" dirty="0"/>
              <a:t>th</a:t>
            </a:r>
            <a:r>
              <a:rPr lang="en-US" u="sng" dirty="0"/>
              <a:t> </a:t>
            </a:r>
            <a:r>
              <a:rPr lang="en-US" i="1" u="sng" dirty="0" err="1"/>
              <a:t>yom</a:t>
            </a:r>
            <a:r>
              <a:rPr lang="en-US" u="sng" dirty="0"/>
              <a:t>”</a:t>
            </a:r>
            <a:r>
              <a:rPr lang="en-US" dirty="0"/>
              <a:t> when the sun and moon were created. So, </a:t>
            </a:r>
            <a:r>
              <a:rPr lang="en-US" dirty="0" err="1"/>
              <a:t>yom</a:t>
            </a:r>
            <a:r>
              <a:rPr lang="en-US" dirty="0"/>
              <a:t> 1, 2, 3 were not 24 hours in the author’s mind.</a:t>
            </a:r>
          </a:p>
          <a:p>
            <a:r>
              <a:rPr lang="en-US" dirty="0"/>
              <a:t>Gen 1:15-”</a:t>
            </a:r>
            <a:r>
              <a:rPr lang="en-US" i="1" dirty="0"/>
              <a:t>yom</a:t>
            </a:r>
            <a:r>
              <a:rPr lang="en-US" dirty="0"/>
              <a:t>” is next used for “</a:t>
            </a:r>
            <a:r>
              <a:rPr lang="en-US" u="sng" dirty="0"/>
              <a:t>daytime</a:t>
            </a:r>
            <a:r>
              <a:rPr lang="en-US" dirty="0"/>
              <a:t>” as opposed to “nighttime” which can range from 10¼ to 13 ¾  hours here, 10½ to 13½ in Israel, 12 to 12 at the Equator, and 24 to 0 at the poles.</a:t>
            </a:r>
          </a:p>
          <a:p>
            <a:r>
              <a:rPr lang="en-US" dirty="0"/>
              <a:t>Genesis 2:4 sums up the entire 7 </a:t>
            </a:r>
            <a:r>
              <a:rPr lang="en-US" i="1" dirty="0" err="1"/>
              <a:t>yoms</a:t>
            </a:r>
            <a:r>
              <a:rPr lang="en-US" dirty="0"/>
              <a:t>/days/eras of creation as 1 </a:t>
            </a:r>
            <a:r>
              <a:rPr lang="en-US" i="1" dirty="0" err="1"/>
              <a:t>yom</a:t>
            </a:r>
            <a:r>
              <a:rPr lang="en-US" dirty="0"/>
              <a:t>/day/era. (Not all translations choose to reflect this, but the </a:t>
            </a:r>
            <a:r>
              <a:rPr lang="en-US" b="1" dirty="0"/>
              <a:t>singular Hebrew </a:t>
            </a:r>
            <a:r>
              <a:rPr lang="en-US" b="1" i="1" dirty="0" err="1"/>
              <a:t>yom</a:t>
            </a:r>
            <a:r>
              <a:rPr lang="en-US" dirty="0"/>
              <a:t> is used to encompass </a:t>
            </a:r>
            <a:r>
              <a:rPr lang="en-US" b="1" dirty="0"/>
              <a:t>all 7 </a:t>
            </a:r>
            <a:r>
              <a:rPr lang="en-US" b="1" i="1" dirty="0" err="1"/>
              <a:t>yoms</a:t>
            </a:r>
            <a:r>
              <a:rPr lang="en-US" b="1" dirty="0"/>
              <a:t> </a:t>
            </a:r>
            <a:r>
              <a:rPr lang="en-US" dirty="0"/>
              <a:t>of creation.)</a:t>
            </a:r>
          </a:p>
          <a:p>
            <a:pPr marL="0" indent="0">
              <a:buNone/>
            </a:pPr>
            <a:endParaRPr lang="en-US" b="1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500B5-5F32-FA82-1D30-1448088DE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00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10604-4EA7-1997-9A4A-332AC3694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3600" b="1" dirty="0"/>
              <a:t>DAY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(Yom-ERA) 1, 2, 3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en-US" sz="3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liberating potentials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 become the basics of creation–God speaks and </a:t>
            </a:r>
            <a:r>
              <a:rPr lang="en-US" sz="36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liberates…</a:t>
            </a:r>
            <a:b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3AF34-8E63-8689-1705-FB505A18B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1-</a:t>
            </a:r>
            <a:r>
              <a:rPr lang="en-US" sz="39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Light</a:t>
            </a: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out of Chaotic Darkness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2-</a:t>
            </a:r>
            <a:r>
              <a:rPr lang="en-US" sz="39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Waters</a:t>
            </a: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Heavens &amp; Under Earth </a:t>
            </a:r>
            <a:r>
              <a:rPr lang="en-US" sz="39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are </a:t>
            </a:r>
            <a:r>
              <a:rPr lang="en-US" sz="39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organized</a:t>
            </a: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and now there can be an “expanse”/atmosphere between the waters above and those below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9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3-“Earth/Land” is liberated by gathering the waters into bodies of waters so land can appear and plants could grow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EEF99-9489-E5B6-3BDD-4DC604B3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06A7-A40A-493C-AFE8-C6ABAA5F7BE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89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2130</Words>
  <Application>Microsoft Office PowerPoint</Application>
  <PresentationFormat>Widescreen</PresentationFormat>
  <Paragraphs>155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system-ui</vt:lpstr>
      <vt:lpstr>Times New Roman</vt:lpstr>
      <vt:lpstr>Office Theme</vt:lpstr>
      <vt:lpstr>THEME TODAY</vt:lpstr>
      <vt:lpstr>DON’T YOU SEE, and FEEL LIKE, THERE IS SO MUCH MORE POTENTIAL . . .</vt:lpstr>
      <vt:lpstr>SO, YOU MIGHT ASK . . .</vt:lpstr>
      <vt:lpstr>And, I will answer . . .</vt:lpstr>
      <vt:lpstr>RABBI NAHUM WARD-LEV’S INSIGHTS</vt:lpstr>
      <vt:lpstr>WARD-LEV. This begins with Genesis 1</vt:lpstr>
      <vt:lpstr>Brief Aside--about “God’s Word” in the Bible</vt:lpstr>
      <vt:lpstr>Another Aside about “Day/Yom”</vt:lpstr>
      <vt:lpstr> DAY (Yom-ERA) 1, 2, 3 – liberating potentials that become the basics of creation–God speaks and liberates… </vt:lpstr>
      <vt:lpstr>  DAY (Yom-ERA) 4, 5, 6 – liberating potentials from era 1, 2, 3 that become the creation we have been given to co-create with God in –to continue liberating the potential.  </vt:lpstr>
      <vt:lpstr>PowerPoint Presentation</vt:lpstr>
      <vt:lpstr> “Seed” – 6x in Genesis 1 – transformative potential </vt:lpstr>
      <vt:lpstr>“Brought Forth”—God the Creative Artist, Craftsman, Sculptor, even a “Scientist”!</vt:lpstr>
      <vt:lpstr>PowerPoint Presentation</vt:lpstr>
      <vt:lpstr>PowerPoint Presentation</vt:lpstr>
      <vt:lpstr>Two Examples Connecting Jesus to Creation</vt:lpstr>
      <vt:lpstr>JESUS IS</vt:lpstr>
      <vt:lpstr>New Testament Witness:  Jesus IS one of us!</vt:lpstr>
      <vt:lpstr> NOT JUST “WAS,” BUT ALSO  “IS” and “WILL BE” HUMAN</vt:lpstr>
      <vt:lpstr>PowerPoint Presentation</vt:lpstr>
      <vt:lpstr>Hebrews 2:6-11—” What is humanity that you think about them? Or what are the human beings that you care about them? . . .BUT WE SEE JESUS!!!</vt:lpstr>
      <vt:lpstr>Hebrews 11:39-12:2 after the roll call of some of those who trusted God before Jesus</vt:lpstr>
      <vt:lpstr>1 Corinthians 15:47-49:  Our future, like Jesus’ future, is to be “humans of heaven”</vt:lpstr>
      <vt:lpstr>1 John 3:1-3 – perhaps the simplest and most wonderous statement of future human potential of individual humans and also the challenge to be moving the right direction now</vt:lpstr>
      <vt:lpstr>James 1:3-4 &amp; 3:2 – call to individuals to live so we are moving toward completion now </vt:lpstr>
      <vt:lpstr>Revelation 21:3-6 – perhaps the simplest and most wonderous statement of future human potential of our corporate future as humans</vt:lpstr>
      <vt:lpstr>Revelation 21:23-27 – not as simple, but just as wonderful statement of future human potential of our corporate future as humans</vt:lpstr>
      <vt:lpstr>Galatians 3:28 – A PEOPLE MOVING TOWARD THIS CORPORATE GOAL NOW</vt:lpstr>
      <vt:lpstr> CAN I “PROVE” THAT THIS COMPLETION OF HUMAN POTENTIAL IS REALLY GOING TO OCCUR? </vt:lpstr>
      <vt:lpstr>JESUS INVITES US TO JOIN HIM  AT GOD’S TABLE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Ron Simkins</dc:creator>
  <cp:lastModifiedBy>Ron Simkins</cp:lastModifiedBy>
  <cp:revision>15</cp:revision>
  <dcterms:created xsi:type="dcterms:W3CDTF">2024-08-12T16:56:00Z</dcterms:created>
  <dcterms:modified xsi:type="dcterms:W3CDTF">2024-08-17T18:31:27Z</dcterms:modified>
</cp:coreProperties>
</file>