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1"/>
  </p:notesMasterIdLst>
  <p:sldIdLst>
    <p:sldId id="631" r:id="rId2"/>
    <p:sldId id="670" r:id="rId3"/>
    <p:sldId id="669" r:id="rId4"/>
    <p:sldId id="673" r:id="rId5"/>
    <p:sldId id="632" r:id="rId6"/>
    <p:sldId id="672" r:id="rId7"/>
    <p:sldId id="629" r:id="rId8"/>
    <p:sldId id="628" r:id="rId9"/>
    <p:sldId id="624" r:id="rId10"/>
    <p:sldId id="671" r:id="rId11"/>
    <p:sldId id="625" r:id="rId12"/>
    <p:sldId id="668" r:id="rId13"/>
    <p:sldId id="615" r:id="rId14"/>
    <p:sldId id="675" r:id="rId15"/>
    <p:sldId id="630" r:id="rId16"/>
    <p:sldId id="633" r:id="rId17"/>
    <p:sldId id="584" r:id="rId18"/>
    <p:sldId id="674" r:id="rId19"/>
    <p:sldId id="676"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5" autoAdjust="0"/>
    <p:restoredTop sz="77483" autoAdjust="0"/>
  </p:normalViewPr>
  <p:slideViewPr>
    <p:cSldViewPr snapToGrid="0">
      <p:cViewPr varScale="1">
        <p:scale>
          <a:sx n="97" d="100"/>
          <a:sy n="97" d="100"/>
        </p:scale>
        <p:origin x="1088" y="200"/>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B65D2-A87A-4715-8E20-ECD0FD698216}"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635642B1-2D29-8946-A6C9-3BE171EE0AE2}">
      <dgm:prSet/>
      <dgm:spPr/>
      <dgm:t>
        <a:bodyPr/>
        <a:lstStyle/>
        <a:p>
          <a:r>
            <a:rPr lang="en-US" dirty="0"/>
            <a:t>Creation </a:t>
          </a:r>
          <a:r>
            <a:rPr lang="en-US"/>
            <a:t>of racial Division</a:t>
          </a:r>
        </a:p>
      </dgm:t>
    </dgm:pt>
    <dgm:pt modelId="{52E93E6C-7BD2-0448-ACBD-770553B177EB}" type="parTrans" cxnId="{04EE3AF4-4707-B549-8E1B-06F9913B3EB6}">
      <dgm:prSet/>
      <dgm:spPr/>
      <dgm:t>
        <a:bodyPr/>
        <a:lstStyle/>
        <a:p>
          <a:endParaRPr lang="en-US"/>
        </a:p>
      </dgm:t>
    </dgm:pt>
    <dgm:pt modelId="{409ED8CD-B6CA-B64E-B3D2-DC1C186BBC23}" type="sibTrans" cxnId="{04EE3AF4-4707-B549-8E1B-06F9913B3EB6}">
      <dgm:prSet/>
      <dgm:spPr/>
      <dgm:t>
        <a:bodyPr/>
        <a:lstStyle/>
        <a:p>
          <a:endParaRPr lang="en-US"/>
        </a:p>
      </dgm:t>
    </dgm:pt>
    <dgm:pt modelId="{873D785F-1232-7D40-8F4E-7B883946B0DC}">
      <dgm:prSet/>
      <dgm:spPr/>
      <dgm:t>
        <a:bodyPr/>
        <a:lstStyle/>
        <a:p>
          <a:r>
            <a:rPr lang="en-US" dirty="0"/>
            <a:t>1619 First enslaved peoples in the colonies</a:t>
          </a:r>
        </a:p>
        <a:p>
          <a:r>
            <a:rPr lang="en-US" dirty="0"/>
            <a:t>1776 - 25% of the population were black (90% enslaved)</a:t>
          </a:r>
        </a:p>
      </dgm:t>
    </dgm:pt>
    <dgm:pt modelId="{B891EB12-F36F-424B-830C-812193A39E37}" type="parTrans" cxnId="{30F43E79-41D8-1F42-A83C-2E2AE374097C}">
      <dgm:prSet/>
      <dgm:spPr/>
      <dgm:t>
        <a:bodyPr/>
        <a:lstStyle/>
        <a:p>
          <a:endParaRPr lang="en-US"/>
        </a:p>
      </dgm:t>
    </dgm:pt>
    <dgm:pt modelId="{39AD21CD-2320-7044-AD6F-91D7DD619838}" type="sibTrans" cxnId="{30F43E79-41D8-1F42-A83C-2E2AE374097C}">
      <dgm:prSet/>
      <dgm:spPr/>
      <dgm:t>
        <a:bodyPr/>
        <a:lstStyle/>
        <a:p>
          <a:endParaRPr lang="en-US"/>
        </a:p>
      </dgm:t>
    </dgm:pt>
    <dgm:pt modelId="{AF1FC09F-7D01-7849-AAF7-BEDC6E44B290}" type="pres">
      <dgm:prSet presAssocID="{3A5B65D2-A87A-4715-8E20-ECD0FD698216}" presName="Name0" presStyleCnt="0">
        <dgm:presLayoutVars>
          <dgm:dir/>
          <dgm:animLvl val="lvl"/>
          <dgm:resizeHandles val="exact"/>
        </dgm:presLayoutVars>
      </dgm:prSet>
      <dgm:spPr/>
    </dgm:pt>
    <dgm:pt modelId="{C34FDE4F-E52D-1E49-8044-2AE741CB7AB6}" type="pres">
      <dgm:prSet presAssocID="{635642B1-2D29-8946-A6C9-3BE171EE0AE2}" presName="linNode" presStyleCnt="0"/>
      <dgm:spPr/>
    </dgm:pt>
    <dgm:pt modelId="{70BC4F0D-3EAA-664B-A909-2A80B2C7A659}" type="pres">
      <dgm:prSet presAssocID="{635642B1-2D29-8946-A6C9-3BE171EE0AE2}" presName="parentText" presStyleLbl="solidFgAcc1" presStyleIdx="0" presStyleCnt="1">
        <dgm:presLayoutVars>
          <dgm:chMax val="1"/>
          <dgm:bulletEnabled/>
        </dgm:presLayoutVars>
      </dgm:prSet>
      <dgm:spPr/>
    </dgm:pt>
    <dgm:pt modelId="{D1008DA5-7B9A-5846-BC08-3FC5B6FBC22D}" type="pres">
      <dgm:prSet presAssocID="{635642B1-2D29-8946-A6C9-3BE171EE0AE2}" presName="descendantText" presStyleLbl="alignNode1" presStyleIdx="0" presStyleCnt="1">
        <dgm:presLayoutVars>
          <dgm:bulletEnabled/>
        </dgm:presLayoutVars>
      </dgm:prSet>
      <dgm:spPr/>
    </dgm:pt>
  </dgm:ptLst>
  <dgm:cxnLst>
    <dgm:cxn modelId="{52E64C06-3C6E-F343-9B19-1D72254A4AC9}" type="presOf" srcId="{873D785F-1232-7D40-8F4E-7B883946B0DC}" destId="{D1008DA5-7B9A-5846-BC08-3FC5B6FBC22D}" srcOrd="0" destOrd="0" presId="urn:microsoft.com/office/officeart/2016/7/layout/VerticalHollowActionList"/>
    <dgm:cxn modelId="{30F43E79-41D8-1F42-A83C-2E2AE374097C}" srcId="{635642B1-2D29-8946-A6C9-3BE171EE0AE2}" destId="{873D785F-1232-7D40-8F4E-7B883946B0DC}" srcOrd="0" destOrd="0" parTransId="{B891EB12-F36F-424B-830C-812193A39E37}" sibTransId="{39AD21CD-2320-7044-AD6F-91D7DD619838}"/>
    <dgm:cxn modelId="{7797A2B9-6B09-234F-8023-471DC4FB4B8A}" type="presOf" srcId="{3A5B65D2-A87A-4715-8E20-ECD0FD698216}" destId="{AF1FC09F-7D01-7849-AAF7-BEDC6E44B290}" srcOrd="0" destOrd="0" presId="urn:microsoft.com/office/officeart/2016/7/layout/VerticalHollowActionList"/>
    <dgm:cxn modelId="{8D743CCB-0B4B-2845-B96C-517DF68106EF}" type="presOf" srcId="{635642B1-2D29-8946-A6C9-3BE171EE0AE2}" destId="{70BC4F0D-3EAA-664B-A909-2A80B2C7A659}" srcOrd="0" destOrd="0" presId="urn:microsoft.com/office/officeart/2016/7/layout/VerticalHollowActionList"/>
    <dgm:cxn modelId="{04EE3AF4-4707-B549-8E1B-06F9913B3EB6}" srcId="{3A5B65D2-A87A-4715-8E20-ECD0FD698216}" destId="{635642B1-2D29-8946-A6C9-3BE171EE0AE2}" srcOrd="0" destOrd="0" parTransId="{52E93E6C-7BD2-0448-ACBD-770553B177EB}" sibTransId="{409ED8CD-B6CA-B64E-B3D2-DC1C186BBC23}"/>
    <dgm:cxn modelId="{92CBF9D8-8A52-B543-A5A6-2A82CD3F3F7D}" type="presParOf" srcId="{AF1FC09F-7D01-7849-AAF7-BEDC6E44B290}" destId="{C34FDE4F-E52D-1E49-8044-2AE741CB7AB6}" srcOrd="0" destOrd="0" presId="urn:microsoft.com/office/officeart/2016/7/layout/VerticalHollowActionList"/>
    <dgm:cxn modelId="{9AA548AC-7FCF-CD44-8618-F90917D03C8D}" type="presParOf" srcId="{C34FDE4F-E52D-1E49-8044-2AE741CB7AB6}" destId="{70BC4F0D-3EAA-664B-A909-2A80B2C7A659}" srcOrd="0" destOrd="0" presId="urn:microsoft.com/office/officeart/2016/7/layout/VerticalHollowActionList"/>
    <dgm:cxn modelId="{6299F323-7FFD-6B4D-A29D-6F0297ADC251}" type="presParOf" srcId="{C34FDE4F-E52D-1E49-8044-2AE741CB7AB6}" destId="{D1008DA5-7B9A-5846-BC08-3FC5B6FBC22D}"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B65D2-A87A-4715-8E20-ECD0FD698216}"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635642B1-2D29-8946-A6C9-3BE171EE0AE2}">
      <dgm:prSet/>
      <dgm:spPr/>
      <dgm:t>
        <a:bodyPr/>
        <a:lstStyle/>
        <a:p>
          <a:r>
            <a:rPr lang="en-US" dirty="0"/>
            <a:t>Creation </a:t>
          </a:r>
          <a:r>
            <a:rPr lang="en-US"/>
            <a:t>of racial Division</a:t>
          </a:r>
        </a:p>
      </dgm:t>
    </dgm:pt>
    <dgm:pt modelId="{52E93E6C-7BD2-0448-ACBD-770553B177EB}" type="parTrans" cxnId="{04EE3AF4-4707-B549-8E1B-06F9913B3EB6}">
      <dgm:prSet/>
      <dgm:spPr/>
      <dgm:t>
        <a:bodyPr/>
        <a:lstStyle/>
        <a:p>
          <a:endParaRPr lang="en-US"/>
        </a:p>
      </dgm:t>
    </dgm:pt>
    <dgm:pt modelId="{409ED8CD-B6CA-B64E-B3D2-DC1C186BBC23}" type="sibTrans" cxnId="{04EE3AF4-4707-B549-8E1B-06F9913B3EB6}">
      <dgm:prSet/>
      <dgm:spPr/>
      <dgm:t>
        <a:bodyPr/>
        <a:lstStyle/>
        <a:p>
          <a:endParaRPr lang="en-US"/>
        </a:p>
      </dgm:t>
    </dgm:pt>
    <dgm:pt modelId="{873D785F-1232-7D40-8F4E-7B883946B0DC}">
      <dgm:prSet/>
      <dgm:spPr/>
      <dgm:t>
        <a:bodyPr/>
        <a:lstStyle/>
        <a:p>
          <a:r>
            <a:rPr lang="en-US" dirty="0"/>
            <a:t>Bacon’s Rebellion – created fear in the 1% </a:t>
          </a:r>
        </a:p>
        <a:p>
          <a:r>
            <a:rPr lang="en-US" dirty="0"/>
            <a:t>Result – laws written to convince economically poor whites to “imagine that tremendous social significance – inherent difference and inferiority lay beneath black skin</a:t>
          </a:r>
        </a:p>
      </dgm:t>
    </dgm:pt>
    <dgm:pt modelId="{B891EB12-F36F-424B-830C-812193A39E37}" type="parTrans" cxnId="{30F43E79-41D8-1F42-A83C-2E2AE374097C}">
      <dgm:prSet/>
      <dgm:spPr/>
      <dgm:t>
        <a:bodyPr/>
        <a:lstStyle/>
        <a:p>
          <a:endParaRPr lang="en-US"/>
        </a:p>
      </dgm:t>
    </dgm:pt>
    <dgm:pt modelId="{39AD21CD-2320-7044-AD6F-91D7DD619838}" type="sibTrans" cxnId="{30F43E79-41D8-1F42-A83C-2E2AE374097C}">
      <dgm:prSet/>
      <dgm:spPr/>
      <dgm:t>
        <a:bodyPr/>
        <a:lstStyle/>
        <a:p>
          <a:endParaRPr lang="en-US"/>
        </a:p>
      </dgm:t>
    </dgm:pt>
    <dgm:pt modelId="{AF1FC09F-7D01-7849-AAF7-BEDC6E44B290}" type="pres">
      <dgm:prSet presAssocID="{3A5B65D2-A87A-4715-8E20-ECD0FD698216}" presName="Name0" presStyleCnt="0">
        <dgm:presLayoutVars>
          <dgm:dir/>
          <dgm:animLvl val="lvl"/>
          <dgm:resizeHandles val="exact"/>
        </dgm:presLayoutVars>
      </dgm:prSet>
      <dgm:spPr/>
    </dgm:pt>
    <dgm:pt modelId="{C34FDE4F-E52D-1E49-8044-2AE741CB7AB6}" type="pres">
      <dgm:prSet presAssocID="{635642B1-2D29-8946-A6C9-3BE171EE0AE2}" presName="linNode" presStyleCnt="0"/>
      <dgm:spPr/>
    </dgm:pt>
    <dgm:pt modelId="{70BC4F0D-3EAA-664B-A909-2A80B2C7A659}" type="pres">
      <dgm:prSet presAssocID="{635642B1-2D29-8946-A6C9-3BE171EE0AE2}" presName="parentText" presStyleLbl="solidFgAcc1" presStyleIdx="0" presStyleCnt="1">
        <dgm:presLayoutVars>
          <dgm:chMax val="1"/>
          <dgm:bulletEnabled/>
        </dgm:presLayoutVars>
      </dgm:prSet>
      <dgm:spPr/>
    </dgm:pt>
    <dgm:pt modelId="{D1008DA5-7B9A-5846-BC08-3FC5B6FBC22D}" type="pres">
      <dgm:prSet presAssocID="{635642B1-2D29-8946-A6C9-3BE171EE0AE2}" presName="descendantText" presStyleLbl="alignNode1" presStyleIdx="0" presStyleCnt="1">
        <dgm:presLayoutVars>
          <dgm:bulletEnabled/>
        </dgm:presLayoutVars>
      </dgm:prSet>
      <dgm:spPr/>
    </dgm:pt>
  </dgm:ptLst>
  <dgm:cxnLst>
    <dgm:cxn modelId="{52E64C06-3C6E-F343-9B19-1D72254A4AC9}" type="presOf" srcId="{873D785F-1232-7D40-8F4E-7B883946B0DC}" destId="{D1008DA5-7B9A-5846-BC08-3FC5B6FBC22D}" srcOrd="0" destOrd="0" presId="urn:microsoft.com/office/officeart/2016/7/layout/VerticalHollowActionList"/>
    <dgm:cxn modelId="{30F43E79-41D8-1F42-A83C-2E2AE374097C}" srcId="{635642B1-2D29-8946-A6C9-3BE171EE0AE2}" destId="{873D785F-1232-7D40-8F4E-7B883946B0DC}" srcOrd="0" destOrd="0" parTransId="{B891EB12-F36F-424B-830C-812193A39E37}" sibTransId="{39AD21CD-2320-7044-AD6F-91D7DD619838}"/>
    <dgm:cxn modelId="{7797A2B9-6B09-234F-8023-471DC4FB4B8A}" type="presOf" srcId="{3A5B65D2-A87A-4715-8E20-ECD0FD698216}" destId="{AF1FC09F-7D01-7849-AAF7-BEDC6E44B290}" srcOrd="0" destOrd="0" presId="urn:microsoft.com/office/officeart/2016/7/layout/VerticalHollowActionList"/>
    <dgm:cxn modelId="{8D743CCB-0B4B-2845-B96C-517DF68106EF}" type="presOf" srcId="{635642B1-2D29-8946-A6C9-3BE171EE0AE2}" destId="{70BC4F0D-3EAA-664B-A909-2A80B2C7A659}" srcOrd="0" destOrd="0" presId="urn:microsoft.com/office/officeart/2016/7/layout/VerticalHollowActionList"/>
    <dgm:cxn modelId="{04EE3AF4-4707-B549-8E1B-06F9913B3EB6}" srcId="{3A5B65D2-A87A-4715-8E20-ECD0FD698216}" destId="{635642B1-2D29-8946-A6C9-3BE171EE0AE2}" srcOrd="0" destOrd="0" parTransId="{52E93E6C-7BD2-0448-ACBD-770553B177EB}" sibTransId="{409ED8CD-B6CA-B64E-B3D2-DC1C186BBC23}"/>
    <dgm:cxn modelId="{92CBF9D8-8A52-B543-A5A6-2A82CD3F3F7D}" type="presParOf" srcId="{AF1FC09F-7D01-7849-AAF7-BEDC6E44B290}" destId="{C34FDE4F-E52D-1E49-8044-2AE741CB7AB6}" srcOrd="0" destOrd="0" presId="urn:microsoft.com/office/officeart/2016/7/layout/VerticalHollowActionList"/>
    <dgm:cxn modelId="{9AA548AC-7FCF-CD44-8618-F90917D03C8D}" type="presParOf" srcId="{C34FDE4F-E52D-1E49-8044-2AE741CB7AB6}" destId="{70BC4F0D-3EAA-664B-A909-2A80B2C7A659}" srcOrd="0" destOrd="0" presId="urn:microsoft.com/office/officeart/2016/7/layout/VerticalHollowActionList"/>
    <dgm:cxn modelId="{6299F323-7FFD-6B4D-A29D-6F0297ADC251}" type="presParOf" srcId="{C34FDE4F-E52D-1E49-8044-2AE741CB7AB6}" destId="{D1008DA5-7B9A-5846-BC08-3FC5B6FBC22D}"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08DA5-7B9A-5846-BC08-3FC5B6FBC22D}">
      <dsp:nvSpPr>
        <dsp:cNvPr id="0" name=""/>
        <dsp:cNvSpPr/>
      </dsp:nvSpPr>
      <dsp:spPr>
        <a:xfrm>
          <a:off x="1440179" y="0"/>
          <a:ext cx="5760718" cy="298567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74" tIns="758361" rIns="111774" bIns="758361" numCol="1" spcCol="1270" anchor="ctr" anchorCtr="0">
          <a:noAutofit/>
        </a:bodyPr>
        <a:lstStyle/>
        <a:p>
          <a:pPr marL="0" lvl="0" indent="0" algn="l" defTabSz="1066800">
            <a:lnSpc>
              <a:spcPct val="90000"/>
            </a:lnSpc>
            <a:spcBef>
              <a:spcPct val="0"/>
            </a:spcBef>
            <a:spcAft>
              <a:spcPct val="35000"/>
            </a:spcAft>
            <a:buNone/>
          </a:pPr>
          <a:r>
            <a:rPr lang="en-US" sz="2400" kern="1200" dirty="0"/>
            <a:t>1619 First enslaved peoples in the colonies</a:t>
          </a:r>
        </a:p>
        <a:p>
          <a:pPr marL="0" lvl="0" indent="0" algn="l" defTabSz="1066800">
            <a:lnSpc>
              <a:spcPct val="90000"/>
            </a:lnSpc>
            <a:spcBef>
              <a:spcPct val="0"/>
            </a:spcBef>
            <a:spcAft>
              <a:spcPct val="35000"/>
            </a:spcAft>
            <a:buNone/>
          </a:pPr>
          <a:r>
            <a:rPr lang="en-US" sz="2400" kern="1200" dirty="0"/>
            <a:t>1776 - 25% of the population were black (90% enslaved)</a:t>
          </a:r>
        </a:p>
      </dsp:txBody>
      <dsp:txXfrm>
        <a:off x="1440179" y="0"/>
        <a:ext cx="5760718" cy="2985675"/>
      </dsp:txXfrm>
    </dsp:sp>
    <dsp:sp modelId="{70BC4F0D-3EAA-664B-A909-2A80B2C7A659}">
      <dsp:nvSpPr>
        <dsp:cNvPr id="0" name=""/>
        <dsp:cNvSpPr/>
      </dsp:nvSpPr>
      <dsp:spPr>
        <a:xfrm>
          <a:off x="0" y="0"/>
          <a:ext cx="1440179" cy="2985675"/>
        </a:xfrm>
        <a:prstGeom prst="rect">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10" tIns="294918" rIns="76210" bIns="294918" numCol="1" spcCol="1270" anchor="ctr" anchorCtr="0">
          <a:noAutofit/>
        </a:bodyPr>
        <a:lstStyle/>
        <a:p>
          <a:pPr marL="0" lvl="0" indent="0" algn="ctr" defTabSz="1244600">
            <a:lnSpc>
              <a:spcPct val="90000"/>
            </a:lnSpc>
            <a:spcBef>
              <a:spcPct val="0"/>
            </a:spcBef>
            <a:spcAft>
              <a:spcPct val="35000"/>
            </a:spcAft>
            <a:buNone/>
          </a:pPr>
          <a:r>
            <a:rPr lang="en-US" sz="2800" kern="1200" dirty="0"/>
            <a:t>Creation </a:t>
          </a:r>
          <a:r>
            <a:rPr lang="en-US" sz="2800" kern="1200"/>
            <a:t>of racial Division</a:t>
          </a:r>
        </a:p>
      </dsp:txBody>
      <dsp:txXfrm>
        <a:off x="0" y="0"/>
        <a:ext cx="1440179" cy="2985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08DA5-7B9A-5846-BC08-3FC5B6FBC22D}">
      <dsp:nvSpPr>
        <dsp:cNvPr id="0" name=""/>
        <dsp:cNvSpPr/>
      </dsp:nvSpPr>
      <dsp:spPr>
        <a:xfrm>
          <a:off x="1440179" y="0"/>
          <a:ext cx="5760718" cy="298567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74" tIns="758361" rIns="111774" bIns="758361" numCol="1" spcCol="1270" anchor="ctr" anchorCtr="0">
          <a:noAutofit/>
        </a:bodyPr>
        <a:lstStyle/>
        <a:p>
          <a:pPr marL="0" lvl="0" indent="0" algn="l" defTabSz="933450">
            <a:lnSpc>
              <a:spcPct val="90000"/>
            </a:lnSpc>
            <a:spcBef>
              <a:spcPct val="0"/>
            </a:spcBef>
            <a:spcAft>
              <a:spcPct val="35000"/>
            </a:spcAft>
            <a:buNone/>
          </a:pPr>
          <a:r>
            <a:rPr lang="en-US" sz="2100" kern="1200" dirty="0"/>
            <a:t>Bacon’s Rebellion – created fear in the 1% </a:t>
          </a:r>
        </a:p>
        <a:p>
          <a:pPr marL="0" lvl="0" indent="0" algn="l" defTabSz="933450">
            <a:lnSpc>
              <a:spcPct val="90000"/>
            </a:lnSpc>
            <a:spcBef>
              <a:spcPct val="0"/>
            </a:spcBef>
            <a:spcAft>
              <a:spcPct val="35000"/>
            </a:spcAft>
            <a:buNone/>
          </a:pPr>
          <a:r>
            <a:rPr lang="en-US" sz="2100" kern="1200" dirty="0"/>
            <a:t>Result – laws written to convince economically poor whites to “imagine that tremendous social significance – inherent difference and inferiority lay beneath black skin</a:t>
          </a:r>
        </a:p>
      </dsp:txBody>
      <dsp:txXfrm>
        <a:off x="1440179" y="0"/>
        <a:ext cx="5760718" cy="2985675"/>
      </dsp:txXfrm>
    </dsp:sp>
    <dsp:sp modelId="{70BC4F0D-3EAA-664B-A909-2A80B2C7A659}">
      <dsp:nvSpPr>
        <dsp:cNvPr id="0" name=""/>
        <dsp:cNvSpPr/>
      </dsp:nvSpPr>
      <dsp:spPr>
        <a:xfrm>
          <a:off x="0" y="0"/>
          <a:ext cx="1440179" cy="2985675"/>
        </a:xfrm>
        <a:prstGeom prst="rect">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10" tIns="294918" rIns="76210" bIns="294918" numCol="1" spcCol="1270" anchor="ctr" anchorCtr="0">
          <a:noAutofit/>
        </a:bodyPr>
        <a:lstStyle/>
        <a:p>
          <a:pPr marL="0" lvl="0" indent="0" algn="ctr" defTabSz="1155700">
            <a:lnSpc>
              <a:spcPct val="90000"/>
            </a:lnSpc>
            <a:spcBef>
              <a:spcPct val="0"/>
            </a:spcBef>
            <a:spcAft>
              <a:spcPct val="35000"/>
            </a:spcAft>
            <a:buNone/>
          </a:pPr>
          <a:r>
            <a:rPr lang="en-US" sz="2600" kern="1200" dirty="0"/>
            <a:t>Creation </a:t>
          </a:r>
          <a:r>
            <a:rPr lang="en-US" sz="2600" kern="1200"/>
            <a:t>of racial Division</a:t>
          </a:r>
        </a:p>
      </dsp:txBody>
      <dsp:txXfrm>
        <a:off x="0" y="0"/>
        <a:ext cx="1440179" cy="298567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8/3/24</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 of my second grandbaby – Amari Chico – July 17</a:t>
            </a:r>
            <a:r>
              <a:rPr lang="en-US" baseline="30000" dirty="0"/>
              <a:t>th</a:t>
            </a:r>
            <a:endParaRPr lang="en-US" dirty="0"/>
          </a:p>
          <a:p>
            <a:r>
              <a:rPr lang="en-US" dirty="0"/>
              <a:t>1</a:t>
            </a:r>
            <a:r>
              <a:rPr lang="en-US" baseline="30000" dirty="0"/>
              <a:t>st</a:t>
            </a:r>
            <a:r>
              <a:rPr lang="en-US" dirty="0"/>
              <a:t> grandbaby turned 2 - July 29</a:t>
            </a:r>
            <a:r>
              <a:rPr lang="en-US" baseline="30000" dirty="0"/>
              <a:t>th</a:t>
            </a:r>
            <a:r>
              <a:rPr lang="en-US" dirty="0"/>
              <a:t> – Amaya Josephine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9048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lesson in economics related to David? Or Us? Or Sonya Massey?</a:t>
            </a:r>
          </a:p>
          <a:p>
            <a:endParaRPr lang="en-US" dirty="0"/>
          </a:p>
          <a:p>
            <a:r>
              <a:rPr lang="en-US" dirty="0"/>
              <a:t>Glad you asked. </a:t>
            </a:r>
          </a:p>
          <a:p>
            <a:endParaRPr lang="en-US" dirty="0"/>
          </a:p>
          <a:p>
            <a:r>
              <a:rPr lang="en-US" dirty="0"/>
              <a:t>The top 1% (and even some in the 20%) have cultivated a culture driven by the same greed that David expressed and achieved by designing a society to thrive off of hate. </a:t>
            </a:r>
          </a:p>
          <a:p>
            <a:r>
              <a:rPr lang="en-US" dirty="0"/>
              <a:t>David was a 1%er and used his power, money, and authority to take from someone with much much less than him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22534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thinking, Jeff, I am not and my family was never part of the top 1%</a:t>
            </a:r>
          </a:p>
          <a:p>
            <a:endParaRPr lang="en-US" dirty="0"/>
          </a:p>
          <a:p>
            <a:r>
              <a:rPr lang="en-US" dirty="0"/>
              <a:t>True, however, you are living in a world in large part designed by the 1%. You should want to know that design and how it affects you and others. After all, David’s greed did not only affect him. If affected his entire family and the whole nation before all was said and done (source of rebellion from David’s own son for example). </a:t>
            </a:r>
          </a:p>
          <a:p>
            <a:endParaRPr lang="en-US" dirty="0"/>
          </a:p>
          <a:p>
            <a:r>
              <a:rPr lang="en-US" dirty="0"/>
              <a:t>While there are many ways this impact is felt (I can give you many examples of power and money dictating other peoples’ lives – lobbying against predatory lenders or federal healthcare legislation that left seniors picking up the tab for pharmaceutical companies)</a:t>
            </a:r>
          </a:p>
          <a:p>
            <a:endParaRPr lang="en-US" dirty="0"/>
          </a:p>
          <a:p>
            <a:r>
              <a:rPr lang="en-US" dirty="0"/>
              <a:t>For this teaching, I will focus on how racism has been used to design our society – particularly in the United States. </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371712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introduction of slavery, they [black people] accumulated land, voted, testified in courts, and mingled with the masses of Whites on a basis of relative equality… Freedom preceded slavery and integration preceded racism.</a:t>
            </a:r>
          </a:p>
          <a:p>
            <a:endParaRPr lang="en-US" dirty="0"/>
          </a:p>
          <a:p>
            <a:r>
              <a:rPr lang="en-US" dirty="0"/>
              <a:t>The transition due to growing need for labor, such as the tobacco farms the arrow started pointing to slavery (growing costs for white indentures from Europe and the loss of the indentured fulfilling their obligations). Additionally, sending too many white laborers to the colonies would up the price for white labor at home (England). An added bonus, black skin made it easier to recognize, track and capture when trying to escape.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80148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Laws were created to allow white people to skirt fatherhood and promote raping of black women, to bully, beat, and even murder enslaved blacks without repercussion, and disrupt the unity previously seen between indentured servants and black people. </a:t>
            </a:r>
          </a:p>
          <a:p>
            <a:endParaRPr lang="en-US" dirty="0"/>
          </a:p>
          <a:p>
            <a:r>
              <a:rPr lang="en-US" dirty="0"/>
              <a:t>Free labor also provided the ability for the colonies to become self-sufficient enough to rebel against England</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428006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23330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Amari Chico – Named after a young man who was victim to a society designed for his demise due to this greed. Young black boys and men are presented with a myriad of obstacles just to have a reasonable life, let alone a successful one</a:t>
            </a:r>
          </a:p>
          <a:p>
            <a:endParaRPr lang="en-US" dirty="0"/>
          </a:p>
          <a:p>
            <a:r>
              <a:rPr lang="en-US" dirty="0"/>
              <a:t>The joy of a family reunion and seeing my siblings together is a reminder of generations of African Americans who were separated from their families, lost loved ones, never to experience that joy of togetherness ever again due to this greed</a:t>
            </a:r>
          </a:p>
          <a:p>
            <a:endParaRPr lang="en-US" dirty="0"/>
          </a:p>
          <a:p>
            <a:r>
              <a:rPr lang="en-US" dirty="0"/>
              <a:t>Without this greed, First Repair would not need to exist. And all the time, energy, efforts, loss of life, stress, injury, pain, and suffering expensed to repair the damage done to African Americans could have been used for other things to better the world</a:t>
            </a:r>
          </a:p>
          <a:p>
            <a:endParaRPr lang="en-US" dirty="0"/>
          </a:p>
          <a:p>
            <a:r>
              <a:rPr lang="en-US" dirty="0"/>
              <a:t>Greed disallowed this country to grow healthily, properly representing the people as a true democracy would. There would not have been historical and current efforts to prevent fair representation </a:t>
            </a:r>
          </a:p>
          <a:p>
            <a:endParaRPr lang="en-US" dirty="0"/>
          </a:p>
          <a:p>
            <a:r>
              <a:rPr lang="en-US" dirty="0"/>
              <a:t>Greed led to a police officer so convinced of his level of power that he believed he could kill an innocent black woman and not face any real justice (he pleaded not guilty)</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74806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interesting in the Exodus passage is that some people grabbed a lot and some grabbed a little, but everyone got what they needed – nothing more, nothing less</a:t>
            </a:r>
          </a:p>
          <a:p>
            <a:endParaRPr lang="en-US" dirty="0"/>
          </a:p>
          <a:p>
            <a:r>
              <a:rPr lang="en-US" dirty="0"/>
              <a:t>It is also worth noting that those not willing to trust in God’s provision, who disobeyed by attempting to keep mana overnight, found their greed led to food infested with maggots</a:t>
            </a:r>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2779325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FFFFFF"/>
                </a:solidFill>
                <a:effectLst/>
                <a:latin typeface="Arial" panose="020B0604020202020204" pitchFamily="34" charset="0"/>
              </a:rPr>
              <a:t>Never could understand 1%ers greed. Billionaire selling his book to a black, lower income community. Friends with more money than they know what to do with, not willing to give a dime to any charitable cause. It baffles the mind.</a:t>
            </a:r>
          </a:p>
          <a:p>
            <a:endParaRPr lang="en-US" sz="1200" b="0" i="0" u="none" strike="noStrike" dirty="0">
              <a:solidFill>
                <a:srgbClr val="FFFFFF"/>
              </a:solidFill>
              <a:effectLst/>
              <a:latin typeface="Arial" panose="020B0604020202020204" pitchFamily="34" charset="0"/>
            </a:endParaRPr>
          </a:p>
          <a:p>
            <a:r>
              <a:rPr lang="en-US" sz="1200" b="0" i="0" u="none" strike="noStrike" dirty="0">
                <a:solidFill>
                  <a:srgbClr val="FFFFFF"/>
                </a:solidFill>
                <a:effectLst/>
                <a:latin typeface="Arial" panose="020B0604020202020204" pitchFamily="34" charset="0"/>
              </a:rPr>
              <a:t>Once upon a time there was a very rich businessman who was near death. Having worked hard all his life, he desperately wanted to be able to take some of his wealth with him to heaven and was eventually given special permission by God to bring one suitcase. Overjoyed, the businessman gathered his largest suitcase, filled it with pure gold bars and placed it beside his bed. </a:t>
            </a:r>
            <a:br>
              <a:rPr lang="en-US" sz="1200" dirty="0">
                <a:solidFill>
                  <a:srgbClr val="FFFFFF"/>
                </a:solidFill>
              </a:rPr>
            </a:br>
            <a:r>
              <a:rPr lang="en-US" sz="1200" b="0" i="0" u="none" strike="noStrike" dirty="0">
                <a:solidFill>
                  <a:srgbClr val="FFFFFF"/>
                </a:solidFill>
                <a:effectLst/>
                <a:latin typeface="Arial" panose="020B0604020202020204" pitchFamily="34" charset="0"/>
              </a:rPr>
              <a:t>Shortly afterwards the man died and showed up at the Pearly Gates where he was greeted by St. Peter. Seeing the suitcase, St. Peter said: "wait, you can't bring that in here." </a:t>
            </a:r>
            <a:br>
              <a:rPr lang="en-US" sz="1200" dirty="0">
                <a:solidFill>
                  <a:srgbClr val="FFFFFF"/>
                </a:solidFill>
              </a:rPr>
            </a:br>
            <a:r>
              <a:rPr lang="en-US" sz="1200" b="0" i="0" u="none" strike="noStrike" dirty="0">
                <a:solidFill>
                  <a:srgbClr val="FFFFFF"/>
                </a:solidFill>
                <a:effectLst/>
                <a:latin typeface="Arial" panose="020B0604020202020204" pitchFamily="34" charset="0"/>
              </a:rPr>
              <a:t>The businessman explained that he had been granted permission by God. St. Peter checked out the story and confirmed: "Yes, you have permission to bring in one case, but I must check its contents before letting it through." </a:t>
            </a:r>
            <a:br>
              <a:rPr lang="en-US" sz="1200" dirty="0">
                <a:solidFill>
                  <a:srgbClr val="FFFFFF"/>
                </a:solidFill>
              </a:rPr>
            </a:br>
            <a:r>
              <a:rPr lang="en-US" sz="1200" b="0" i="0" u="none" strike="noStrike" dirty="0">
                <a:solidFill>
                  <a:srgbClr val="FFFFFF"/>
                </a:solidFill>
                <a:effectLst/>
                <a:latin typeface="Arial" panose="020B0604020202020204" pitchFamily="34" charset="0"/>
              </a:rPr>
              <a:t>So St. Peter opened the suitcase to inspect the worldly items that the businessman found too precious to leave behind. As the lid sprang back to reveal the gold, St. Peter exclaimed: "You brought pavement for the streets?"</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225198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229982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However, did you know the Statue of Liberty was originally designed and gifted to celebrate the end of slavery in the US? The first design actually had lady liberty holding broken shackles instead of a tablet in her other hand.  Matter of fact, the broken chains did get included but they are not very visible. </a:t>
            </a:r>
          </a:p>
          <a:p>
            <a:endParaRPr lang="en-US" dirty="0"/>
          </a:p>
          <a:p>
            <a:r>
              <a:rPr lang="en-US" dirty="0"/>
              <a:t>The person that came up with the idea was Edouard de Laboulaye was an expert on the US Constitution and at the close of the Civil War, the president of a committee that raised and disbursed funds to newly free slaves. He hosted a meeting with abolitionists at his home to flesh out the idea.</a:t>
            </a:r>
          </a:p>
          <a:p>
            <a:endParaRPr lang="en-US" dirty="0"/>
          </a:p>
          <a:p>
            <a:r>
              <a:rPr lang="en-US" dirty="0"/>
              <a:t>Perhaps it is fitting that the broken chains are barely visible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6718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talk about FREEDOM… but first a little nugget of knowledge</a:t>
            </a:r>
          </a:p>
          <a:p>
            <a:endParaRPr lang="en-US" dirty="0"/>
          </a:p>
          <a:p>
            <a:r>
              <a:rPr lang="en-US" dirty="0"/>
              <a:t>The statue of liberty is perhaps one of the most iconic monuments in the world. A gift to the United States from France. Today, this statue supposed to represent what distinguishes the United States from other countries in the world… a notion that no matter who you are and where you come from, this is the place that anyone dealing with oppression can find freedom</a:t>
            </a:r>
          </a:p>
          <a:p>
            <a:endParaRPr lang="en-US" dirty="0"/>
          </a:p>
          <a:p>
            <a:r>
              <a:rPr lang="en-US" dirty="0"/>
              <a:t>Interestingly, the statue was given, timing wise, to mark the 100 year anniversary of the Declaration of Independence in 1876… only 11 years after the Civil War AND right before the end of Reconstruction which was from 1865 after the Civil War to 1877. When I saw the timing, I got curious.</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428300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 – should have had 23 by now</a:t>
            </a:r>
          </a:p>
          <a:p>
            <a:endParaRPr lang="en-US" dirty="0"/>
          </a:p>
          <a:p>
            <a:r>
              <a:rPr lang="en-US" dirty="0"/>
              <a:t>Black – should have had 6 by now</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34043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166679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”They” Peter is referring to are false teachers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familiar with the story. A couple of things jump out at me with this story, however.</a:t>
            </a:r>
          </a:p>
          <a:p>
            <a:endParaRPr lang="en-US" dirty="0"/>
          </a:p>
          <a:p>
            <a:r>
              <a:rPr lang="en-US" dirty="0"/>
              <a:t>One, Nathan says that if David wanted more than what he had (which was practically all you could hope for), God would have given it to him</a:t>
            </a:r>
          </a:p>
          <a:p>
            <a:endParaRPr lang="en-US" dirty="0"/>
          </a:p>
          <a:p>
            <a:r>
              <a:rPr lang="en-US" dirty="0"/>
              <a:t>8 listed wives with a referenced few more plus a number of concubines… yet, he schemed to take Uriah’s wife</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Want to share a few informational nuggets with you</a:t>
            </a:r>
          </a:p>
          <a:p>
            <a:endParaRPr lang="en-US" dirty="0"/>
          </a:p>
          <a:p>
            <a:pPr marL="228600" indent="-228600">
              <a:buAutoNum type="arabicParenR"/>
            </a:pPr>
            <a:r>
              <a:rPr lang="en-US" dirty="0"/>
              <a:t>Not only does the top 20% of the US population have more than the remaining 80%, but the top 1% has more than that same 80%</a:t>
            </a:r>
          </a:p>
          <a:p>
            <a:pPr marL="228600" indent="-228600">
              <a:buAutoNum type="arabicParenR"/>
            </a:pPr>
            <a:r>
              <a:rPr lang="en-US" dirty="0"/>
              <a:t>If you were to spread personal assets evenly to all adult Americans (approx. 266 million people), every person would have over $445,000 in personal assets. That’s about 3 million people with more assets than 212 million people</a:t>
            </a:r>
          </a:p>
          <a:p>
            <a:pPr marL="228600" indent="-228600">
              <a:buAutoNum type="arabicParenR"/>
            </a:pPr>
            <a:r>
              <a:rPr lang="en-US" dirty="0"/>
              <a:t>Income wise, $682,577 a year is the base number for the top 1%, $252,840 for the top 5%, $169,800 for the top 10%, and $130,000 for the top 20%</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753186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8/3/24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8/3/24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8/3/24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8/3/24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8/3/24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8/3/24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8/3/24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8/3/24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8/3/24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jpe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40969298@N05/11918432023" TargetMode="Externa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ommons.wikimedia.org/wiki/File:Turkish_pide_bread_from_london.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mises.org.es/2019/01/la-banca-de-reserva-100-y-la-via-para-un-patron-oro-en-un-unico-pai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www.flickr.com/photos/unarmedcivilian/685791391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C4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8BB8E4-23E5-540B-B204-691D7BF76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346" y="666795"/>
            <a:ext cx="4143308" cy="5524411"/>
          </a:xfrm>
          <a:prstGeom prst="rect">
            <a:avLst/>
          </a:prstGeom>
        </p:spPr>
      </p:pic>
      <p:sp>
        <p:nvSpPr>
          <p:cNvPr id="50" name="Rectangle 49">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FE558B"/>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9206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pie chart graphic">
            <a:extLst>
              <a:ext uri="{FF2B5EF4-FFF2-40B4-BE49-F238E27FC236}">
                <a16:creationId xmlns:a16="http://schemas.microsoft.com/office/drawing/2014/main" id="{865D4369-910F-FD15-2ADE-0657A3DC004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7074" r="3925" b="-1"/>
          <a:stretch/>
        </p:blipFill>
        <p:spPr>
          <a:xfrm>
            <a:off x="20" y="10"/>
            <a:ext cx="9143980" cy="6857990"/>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2019298" y="1871131"/>
            <a:ext cx="5111752" cy="1515533"/>
          </a:xfrm>
        </p:spPr>
        <p:txBody>
          <a:bodyPr>
            <a:normAutofit/>
          </a:bodyPr>
          <a:lstStyle/>
          <a:p>
            <a:pPr>
              <a:lnSpc>
                <a:spcPct val="90000"/>
              </a:lnSpc>
            </a:pPr>
            <a:r>
              <a:rPr lang="en-US" dirty="0">
                <a:solidFill>
                  <a:srgbClr val="FFFFFF"/>
                </a:solidFill>
              </a:rPr>
              <a:t>An Interesting Parallel</a:t>
            </a:r>
            <a:endParaRPr lang="en-US">
              <a:solidFill>
                <a:srgbClr val="FFFFFF"/>
              </a:solidFill>
            </a:endParaRP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27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White percentage symbol on red background">
            <a:extLst>
              <a:ext uri="{FF2B5EF4-FFF2-40B4-BE49-F238E27FC236}">
                <a16:creationId xmlns:a16="http://schemas.microsoft.com/office/drawing/2014/main" id="{0C658405-D04D-9252-094C-890BBF794852}"/>
              </a:ext>
            </a:extLst>
          </p:cNvPr>
          <p:cNvPicPr>
            <a:picLocks noChangeAspect="1"/>
          </p:cNvPicPr>
          <p:nvPr/>
        </p:nvPicPr>
        <p:blipFill>
          <a:blip r:embed="rId4">
            <a:alphaModFix amt="50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2019298" y="1871131"/>
            <a:ext cx="5111752" cy="1515533"/>
          </a:xfrm>
        </p:spPr>
        <p:txBody>
          <a:bodyPr>
            <a:normAutofit/>
          </a:bodyPr>
          <a:lstStyle/>
          <a:p>
            <a:r>
              <a:rPr lang="en-US" dirty="0">
                <a:solidFill>
                  <a:srgbClr val="FFFFFF"/>
                </a:solidFill>
              </a:rPr>
              <a:t>The Top 1%</a:t>
            </a:r>
          </a:p>
        </p:txBody>
      </p:sp>
      <p:cxnSp>
        <p:nvCxnSpPr>
          <p:cNvPr id="29" name="Straight Connector 2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7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 planet earth taken from the outer space">
            <a:extLst>
              <a:ext uri="{FF2B5EF4-FFF2-40B4-BE49-F238E27FC236}">
                <a16:creationId xmlns:a16="http://schemas.microsoft.com/office/drawing/2014/main" id="{EE46C3EA-0D6F-5EED-7E0D-84BF270DAE62}"/>
              </a:ext>
            </a:extLst>
          </p:cNvPr>
          <p:cNvPicPr>
            <a:picLocks noChangeAspect="1"/>
          </p:cNvPicPr>
          <p:nvPr/>
        </p:nvPicPr>
        <p:blipFill>
          <a:blip r:embed="rId4">
            <a:extLst>
              <a:ext uri="{28A0092B-C50C-407E-A947-70E740481C1C}">
                <a14:useLocalDpi xmlns:a14="http://schemas.microsoft.com/office/drawing/2010/main" val="0"/>
              </a:ext>
            </a:extLst>
          </a:blip>
          <a:srcRect l="13000" r="1" b="1"/>
          <a:stretch/>
        </p:blipFill>
        <p:spPr>
          <a:xfrm>
            <a:off x="20" y="10"/>
            <a:ext cx="9143980" cy="6857990"/>
          </a:xfrm>
          <a:prstGeom prst="rect">
            <a:avLst/>
          </a:prstGeom>
        </p:spPr>
      </p:pic>
    </p:spTree>
    <p:extLst>
      <p:ext uri="{BB962C8B-B14F-4D97-AF65-F5344CB8AC3E}">
        <p14:creationId xmlns:p14="http://schemas.microsoft.com/office/powerpoint/2010/main" val="195009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AEACA4B7-F5B3-4297-99A3-781E84B57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3">
            <a:extLst>
              <a:ext uri="{FF2B5EF4-FFF2-40B4-BE49-F238E27FC236}">
                <a16:creationId xmlns:a16="http://schemas.microsoft.com/office/drawing/2014/main" id="{34C880DD-7329-423E-A31B-F770EF69D1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971551" y="982132"/>
            <a:ext cx="7200897" cy="1303867"/>
          </a:xfrm>
        </p:spPr>
        <p:txBody>
          <a:bodyPr>
            <a:normAutofit/>
          </a:bodyPr>
          <a:lstStyle/>
          <a:p>
            <a:pPr>
              <a:lnSpc>
                <a:spcPct val="90000"/>
              </a:lnSpc>
            </a:pPr>
            <a:r>
              <a:rPr lang="en-US" dirty="0">
                <a:solidFill>
                  <a:srgbClr val="262626"/>
                </a:solidFill>
              </a:rPr>
              <a:t>The Results of the 1%ers Greed</a:t>
            </a:r>
          </a:p>
        </p:txBody>
      </p:sp>
      <p:graphicFrame>
        <p:nvGraphicFramePr>
          <p:cNvPr id="17" name="Content Placeholder 2">
            <a:extLst>
              <a:ext uri="{FF2B5EF4-FFF2-40B4-BE49-F238E27FC236}">
                <a16:creationId xmlns:a16="http://schemas.microsoft.com/office/drawing/2014/main" id="{DE7A6A92-485C-1B1A-F226-D03DAB02B7E2}"/>
              </a:ext>
            </a:extLst>
          </p:cNvPr>
          <p:cNvGraphicFramePr/>
          <p:nvPr>
            <p:extLst>
              <p:ext uri="{D42A27DB-BD31-4B8C-83A1-F6EECF244321}">
                <p14:modId xmlns:p14="http://schemas.microsoft.com/office/powerpoint/2010/main" val="2411113262"/>
              </p:ext>
            </p:extLst>
          </p:nvPr>
        </p:nvGraphicFramePr>
        <p:xfrm>
          <a:off x="971550" y="2675822"/>
          <a:ext cx="7200898"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4810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971551" y="982132"/>
            <a:ext cx="7200897" cy="1303867"/>
          </a:xfrm>
        </p:spPr>
        <p:txBody>
          <a:bodyPr>
            <a:normAutofit/>
          </a:bodyPr>
          <a:lstStyle/>
          <a:p>
            <a:pPr>
              <a:lnSpc>
                <a:spcPct val="90000"/>
              </a:lnSpc>
            </a:pPr>
            <a:r>
              <a:rPr lang="en-US" dirty="0">
                <a:solidFill>
                  <a:srgbClr val="262626"/>
                </a:solidFill>
              </a:rPr>
              <a:t>The Results of the 1%ers Greed</a:t>
            </a:r>
          </a:p>
        </p:txBody>
      </p:sp>
      <p:graphicFrame>
        <p:nvGraphicFramePr>
          <p:cNvPr id="17" name="Content Placeholder 2">
            <a:extLst>
              <a:ext uri="{FF2B5EF4-FFF2-40B4-BE49-F238E27FC236}">
                <a16:creationId xmlns:a16="http://schemas.microsoft.com/office/drawing/2014/main" id="{DE7A6A92-485C-1B1A-F226-D03DAB02B7E2}"/>
              </a:ext>
            </a:extLst>
          </p:cNvPr>
          <p:cNvGraphicFramePr/>
          <p:nvPr>
            <p:extLst>
              <p:ext uri="{D42A27DB-BD31-4B8C-83A1-F6EECF244321}">
                <p14:modId xmlns:p14="http://schemas.microsoft.com/office/powerpoint/2010/main" val="2770995043"/>
              </p:ext>
            </p:extLst>
          </p:nvPr>
        </p:nvGraphicFramePr>
        <p:xfrm>
          <a:off x="971550" y="2675822"/>
          <a:ext cx="7200898" cy="298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46FB-5FB3-9218-7457-4EB84F8ABA61}"/>
              </a:ext>
            </a:extLst>
          </p:cNvPr>
          <p:cNvSpPr>
            <a:spLocks noGrp="1"/>
          </p:cNvSpPr>
          <p:nvPr>
            <p:ph type="title"/>
          </p:nvPr>
        </p:nvSpPr>
        <p:spPr/>
        <p:txBody>
          <a:bodyPr/>
          <a:lstStyle/>
          <a:p>
            <a:r>
              <a:rPr lang="en-US" dirty="0"/>
              <a:t>Ephesians 4: 14-16</a:t>
            </a:r>
          </a:p>
        </p:txBody>
      </p:sp>
      <p:sp>
        <p:nvSpPr>
          <p:cNvPr id="3" name="Content Placeholder 2">
            <a:extLst>
              <a:ext uri="{FF2B5EF4-FFF2-40B4-BE49-F238E27FC236}">
                <a16:creationId xmlns:a16="http://schemas.microsoft.com/office/drawing/2014/main" id="{6ABA99C7-E291-9978-D30E-EA1DF91D5EA5}"/>
              </a:ext>
            </a:extLst>
          </p:cNvPr>
          <p:cNvSpPr>
            <a:spLocks noGrp="1"/>
          </p:cNvSpPr>
          <p:nvPr>
            <p:ph idx="1"/>
          </p:nvPr>
        </p:nvSpPr>
        <p:spPr/>
        <p:txBody>
          <a:bodyPr>
            <a:normAutofit lnSpcReduction="10000"/>
          </a:bodyPr>
          <a:lstStyle/>
          <a:p>
            <a:r>
              <a:rPr lang="en-US" dirty="0">
                <a:effectLst/>
              </a:rPr>
              <a:t>We must no longer be children, tossed to and </a:t>
            </a:r>
            <a:r>
              <a:rPr lang="en-US" dirty="0" err="1">
                <a:effectLst/>
              </a:rPr>
              <a:t>fro</a:t>
            </a:r>
            <a:r>
              <a:rPr lang="en-US" dirty="0">
                <a:effectLst/>
              </a:rPr>
              <a:t> and blown about by every wind of doctrine, by people's trickery, by their craftiness in deceitful scheming. But speaking the truth in love, we must grow up in every way into him who is the head, into Christ, from whom the whole body, joined and knit together by every ligament with which it is equipped, as each part is working properly, promotes the body's growth in building itself up in love.</a:t>
            </a:r>
          </a:p>
          <a:p>
            <a:pPr marL="0" indent="0">
              <a:buNone/>
            </a:pPr>
            <a:endParaRPr lang="en-US" dirty="0"/>
          </a:p>
        </p:txBody>
      </p:sp>
    </p:spTree>
    <p:extLst>
      <p:ext uri="{BB962C8B-B14F-4D97-AF65-F5344CB8AC3E}">
        <p14:creationId xmlns:p14="http://schemas.microsoft.com/office/powerpoint/2010/main" val="34415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sign in a building&#10;&#10;Description automatically generated">
            <a:extLst>
              <a:ext uri="{FF2B5EF4-FFF2-40B4-BE49-F238E27FC236}">
                <a16:creationId xmlns:a16="http://schemas.microsoft.com/office/drawing/2014/main" id="{4B1DB233-6ABA-2F7A-351C-BC2586CC7C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25" r="509"/>
          <a:stretch/>
        </p:blipFill>
        <p:spPr>
          <a:xfrm>
            <a:off x="20" y="10"/>
            <a:ext cx="9143980" cy="6857990"/>
          </a:xfrm>
          <a:prstGeom prst="rect">
            <a:avLst/>
          </a:prstGeom>
        </p:spPr>
      </p:pic>
      <p:sp>
        <p:nvSpPr>
          <p:cNvPr id="8" name="TextBox 7">
            <a:extLst>
              <a:ext uri="{FF2B5EF4-FFF2-40B4-BE49-F238E27FC236}">
                <a16:creationId xmlns:a16="http://schemas.microsoft.com/office/drawing/2014/main" id="{B727C44E-801A-5140-5DC6-664E5686A17A}"/>
              </a:ext>
            </a:extLst>
          </p:cNvPr>
          <p:cNvSpPr txBox="1"/>
          <p:nvPr/>
        </p:nvSpPr>
        <p:spPr>
          <a:xfrm>
            <a:off x="6784060" y="6657945"/>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40969298@N05/1191843202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355868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af of bread with a braided design&#10;&#10;Description automatically generated">
            <a:extLst>
              <a:ext uri="{FF2B5EF4-FFF2-40B4-BE49-F238E27FC236}">
                <a16:creationId xmlns:a16="http://schemas.microsoft.com/office/drawing/2014/main" id="{74BE3EEF-5843-2017-BB6C-2E326DEA8AF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169" r="18498" b="1"/>
          <a:stretch/>
        </p:blipFill>
        <p:spPr>
          <a:xfrm>
            <a:off x="20" y="344567"/>
            <a:ext cx="9143980" cy="6857990"/>
          </a:xfrm>
          <a:prstGeom prst="rect">
            <a:avLst/>
          </a:prstGeom>
        </p:spPr>
      </p:pic>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vert="horz" lIns="91440" tIns="45720" rIns="91440" bIns="45720" rtlCol="0">
            <a:normAutofit/>
          </a:bodyPr>
          <a:lstStyle/>
          <a:p>
            <a:r>
              <a:rPr lang="en-US" dirty="0">
                <a:solidFill>
                  <a:srgbClr val="FFFFFF"/>
                </a:solidFill>
              </a:rPr>
              <a:t>God’s Provision</a:t>
            </a:r>
          </a:p>
        </p:txBody>
      </p:sp>
      <p:cxnSp>
        <p:nvCxnSpPr>
          <p:cNvPr id="73" name="Straight Connector 7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BF4C8DB6-9FFE-DFF8-EAED-B5CEE1669026}"/>
              </a:ext>
            </a:extLst>
          </p:cNvPr>
          <p:cNvSpPr>
            <a:spLocks noGrp="1"/>
          </p:cNvSpPr>
          <p:nvPr>
            <p:ph idx="1"/>
          </p:nvPr>
        </p:nvSpPr>
        <p:spPr>
          <a:xfrm>
            <a:off x="971550" y="2556932"/>
            <a:ext cx="7200897" cy="3318936"/>
          </a:xfrm>
        </p:spPr>
        <p:txBody>
          <a:bodyPr vert="horz" lIns="91440" tIns="45720" rIns="91440" bIns="45720" rtlCol="0">
            <a:normAutofit fontScale="92500" lnSpcReduction="10000"/>
          </a:bodyPr>
          <a:lstStyle/>
          <a:p>
            <a:pPr marL="0" indent="0">
              <a:buNone/>
            </a:pPr>
            <a:r>
              <a:rPr lang="en-US" dirty="0">
                <a:solidFill>
                  <a:srgbClr val="FFFFFF"/>
                </a:solidFill>
              </a:rPr>
              <a:t>Exodus 16</a:t>
            </a:r>
          </a:p>
          <a:p>
            <a:pPr marL="0" indent="0">
              <a:buNone/>
            </a:pPr>
            <a:r>
              <a:rPr lang="en-US" dirty="0">
                <a:solidFill>
                  <a:srgbClr val="FFFFFF"/>
                </a:solidFill>
              </a:rPr>
              <a:t>God provided everything the children of Israel needed </a:t>
            </a:r>
          </a:p>
          <a:p>
            <a:pPr marL="0" indent="0">
              <a:buNone/>
            </a:pPr>
            <a:r>
              <a:rPr lang="en-US" dirty="0">
                <a:solidFill>
                  <a:srgbClr val="FFFFFF"/>
                </a:solidFill>
              </a:rPr>
              <a:t>John 6</a:t>
            </a:r>
          </a:p>
          <a:p>
            <a:pPr marL="0" indent="0">
              <a:buNone/>
            </a:pPr>
            <a:r>
              <a:rPr lang="en-US" dirty="0">
                <a:solidFill>
                  <a:srgbClr val="FFFFFF"/>
                </a:solidFill>
              </a:rPr>
              <a:t>Jesus provided everything all the world needed</a:t>
            </a:r>
          </a:p>
          <a:p>
            <a:pPr marL="0" indent="0">
              <a:buNone/>
            </a:pPr>
            <a:r>
              <a:rPr lang="en-US" b="0" i="0" u="none" strike="noStrike" dirty="0">
                <a:solidFill>
                  <a:schemeClr val="tx1"/>
                </a:solidFill>
                <a:effectLst/>
                <a:latin typeface="Times New Roman" panose="02020603050405020304" pitchFamily="18" charset="0"/>
              </a:rPr>
              <a:t>“Very truly, I tell you, it was not Moses who gave you the bread from heaven, but it is my Father who gives you the true bread from heaven. For the bread of God is that which comes down from heaven and gives life to the world.”</a:t>
            </a:r>
            <a:endParaRPr lang="en-US" dirty="0">
              <a:solidFill>
                <a:schemeClr val="tx1"/>
              </a:solidFill>
            </a:endParaRPr>
          </a:p>
        </p:txBody>
      </p:sp>
    </p:spTree>
    <p:extLst>
      <p:ext uri="{BB962C8B-B14F-4D97-AF65-F5344CB8AC3E}">
        <p14:creationId xmlns:p14="http://schemas.microsoft.com/office/powerpoint/2010/main" val="362707647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ws of gold bars&#10;&#10;Description automatically generated">
            <a:extLst>
              <a:ext uri="{FF2B5EF4-FFF2-40B4-BE49-F238E27FC236}">
                <a16:creationId xmlns:a16="http://schemas.microsoft.com/office/drawing/2014/main" id="{4FEEBB8B-E83D-494B-C4B7-91C42ECA6412}"/>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4FC631A3-2D92-BD18-89CD-B5581724C08E}"/>
              </a:ext>
            </a:extLst>
          </p:cNvPr>
          <p:cNvSpPr>
            <a:spLocks noGrp="1"/>
          </p:cNvSpPr>
          <p:nvPr>
            <p:ph type="title"/>
          </p:nvPr>
        </p:nvSpPr>
        <p:spPr>
          <a:xfrm>
            <a:off x="971551" y="982132"/>
            <a:ext cx="7200897" cy="1303867"/>
          </a:xfrm>
        </p:spPr>
        <p:txBody>
          <a:bodyPr>
            <a:normAutofit/>
          </a:bodyPr>
          <a:lstStyle/>
          <a:p>
            <a:r>
              <a:rPr lang="en-US">
                <a:solidFill>
                  <a:srgbClr val="FFFFFF"/>
                </a:solidFill>
              </a:rPr>
              <a:t>Can’t Take It With You</a:t>
            </a:r>
          </a:p>
        </p:txBody>
      </p:sp>
      <p:cxnSp>
        <p:nvCxnSpPr>
          <p:cNvPr id="18" name="Straight Connector 1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4C14A4B-8DF4-8CB5-BCF5-8AA4996BCD62}"/>
              </a:ext>
            </a:extLst>
          </p:cNvPr>
          <p:cNvSpPr>
            <a:spLocks noGrp="1"/>
          </p:cNvSpPr>
          <p:nvPr>
            <p:ph idx="1"/>
          </p:nvPr>
        </p:nvSpPr>
        <p:spPr>
          <a:xfrm>
            <a:off x="971550" y="2556932"/>
            <a:ext cx="7200897" cy="3318936"/>
          </a:xfrm>
        </p:spPr>
        <p:txBody>
          <a:bodyPr>
            <a:normAutofit/>
          </a:bodyPr>
          <a:lstStyle/>
          <a:p>
            <a:pPr>
              <a:lnSpc>
                <a:spcPct val="90000"/>
              </a:lnSpc>
            </a:pPr>
            <a:r>
              <a:rPr lang="en-US" sz="1300" b="0" i="0" u="none" strike="noStrike" dirty="0">
                <a:solidFill>
                  <a:srgbClr val="FFFFFF"/>
                </a:solidFill>
                <a:effectLst/>
                <a:latin typeface="Arial" panose="020B0604020202020204" pitchFamily="34" charset="0"/>
              </a:rPr>
              <a:t>  </a:t>
            </a:r>
            <a:endParaRPr lang="en-US" sz="1300" dirty="0">
              <a:solidFill>
                <a:srgbClr val="FFFFFF"/>
              </a:solidFill>
            </a:endParaRPr>
          </a:p>
        </p:txBody>
      </p:sp>
    </p:spTree>
    <p:extLst>
      <p:ext uri="{BB962C8B-B14F-4D97-AF65-F5344CB8AC3E}">
        <p14:creationId xmlns:p14="http://schemas.microsoft.com/office/powerpoint/2010/main" val="107153107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46FB-5FB3-9218-7457-4EB84F8ABA61}"/>
              </a:ext>
            </a:extLst>
          </p:cNvPr>
          <p:cNvSpPr>
            <a:spLocks noGrp="1"/>
          </p:cNvSpPr>
          <p:nvPr>
            <p:ph type="title"/>
          </p:nvPr>
        </p:nvSpPr>
        <p:spPr/>
        <p:txBody>
          <a:bodyPr/>
          <a:lstStyle/>
          <a:p>
            <a:r>
              <a:rPr lang="en-US" dirty="0"/>
              <a:t>Ephesians 4: 1-6</a:t>
            </a:r>
          </a:p>
        </p:txBody>
      </p:sp>
      <p:sp>
        <p:nvSpPr>
          <p:cNvPr id="3" name="Content Placeholder 2">
            <a:extLst>
              <a:ext uri="{FF2B5EF4-FFF2-40B4-BE49-F238E27FC236}">
                <a16:creationId xmlns:a16="http://schemas.microsoft.com/office/drawing/2014/main" id="{6ABA99C7-E291-9978-D30E-EA1DF91D5EA5}"/>
              </a:ext>
            </a:extLst>
          </p:cNvPr>
          <p:cNvSpPr>
            <a:spLocks noGrp="1"/>
          </p:cNvSpPr>
          <p:nvPr>
            <p:ph idx="1"/>
          </p:nvPr>
        </p:nvSpPr>
        <p:spPr/>
        <p:txBody>
          <a:bodyPr>
            <a:normAutofit/>
          </a:bodyPr>
          <a:lstStyle/>
          <a:p>
            <a:r>
              <a:rPr lang="en-US" dirty="0"/>
              <a:t>As a prisoner for the Lord, then, I urge you to live a life worthy of the calling you have received. </a:t>
            </a:r>
            <a:r>
              <a:rPr lang="en-US" b="1" baseline="30000" dirty="0">
                <a:effectLst/>
                <a:latin typeface="system-ui"/>
              </a:rPr>
              <a:t>2 </a:t>
            </a:r>
            <a:r>
              <a:rPr lang="en-US" dirty="0"/>
              <a:t>Be completely humble and gentle; be patient, bearing with one another in love. </a:t>
            </a:r>
            <a:r>
              <a:rPr lang="en-US" b="1" baseline="30000" dirty="0">
                <a:effectLst/>
                <a:latin typeface="system-ui"/>
              </a:rPr>
              <a:t>3 </a:t>
            </a:r>
            <a:r>
              <a:rPr lang="en-US" dirty="0"/>
              <a:t>Make every effort to keep the unity of the Spirit through the bond of peace. </a:t>
            </a:r>
            <a:r>
              <a:rPr lang="en-US" b="1" baseline="30000" dirty="0">
                <a:effectLst/>
                <a:latin typeface="system-ui"/>
              </a:rPr>
              <a:t>4 </a:t>
            </a:r>
            <a:r>
              <a:rPr lang="en-US" dirty="0"/>
              <a:t>There is one body and one Spirit, just as you were called to one hope when you were called; </a:t>
            </a:r>
            <a:r>
              <a:rPr lang="en-US" b="1" baseline="30000" dirty="0">
                <a:effectLst/>
                <a:latin typeface="system-ui"/>
              </a:rPr>
              <a:t>5 </a:t>
            </a:r>
            <a:r>
              <a:rPr lang="en-US" dirty="0"/>
              <a:t>one Lord, one faith, one baptism; </a:t>
            </a:r>
            <a:r>
              <a:rPr lang="en-US" b="1" baseline="30000" dirty="0">
                <a:effectLst/>
                <a:latin typeface="system-ui"/>
              </a:rPr>
              <a:t>6 </a:t>
            </a:r>
            <a:r>
              <a:rPr lang="en-US" dirty="0"/>
              <a:t>one God and Father of all, who is over all and through all and in all.</a:t>
            </a:r>
          </a:p>
        </p:txBody>
      </p:sp>
    </p:spTree>
    <p:extLst>
      <p:ext uri="{BB962C8B-B14F-4D97-AF65-F5344CB8AC3E}">
        <p14:creationId xmlns:p14="http://schemas.microsoft.com/office/powerpoint/2010/main" val="171776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0" name="Picture 3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 name="Rectangle 4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3" name="Picture 4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5" name="Rectangle 44">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E6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1E9BE2-6836-455D-08B8-7382A6E6BCCA}"/>
              </a:ext>
            </a:extLst>
          </p:cNvPr>
          <p:cNvPicPr>
            <a:picLocks noChangeAspect="1"/>
          </p:cNvPicPr>
          <p:nvPr/>
        </p:nvPicPr>
        <p:blipFill>
          <a:blip r:embed="rId6"/>
          <a:srcRect t="3965" r="1" b="3667"/>
          <a:stretch/>
        </p:blipFill>
        <p:spPr>
          <a:xfrm>
            <a:off x="368046" y="516636"/>
            <a:ext cx="8407908" cy="5824728"/>
          </a:xfrm>
          <a:prstGeom prst="rect">
            <a:avLst/>
          </a:prstGeom>
        </p:spPr>
      </p:pic>
      <p:sp>
        <p:nvSpPr>
          <p:cNvPr id="47" name="Rectangle 46">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FEF589"/>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5093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posing for a photo&#10;&#10;Description automatically generated">
            <a:extLst>
              <a:ext uri="{FF2B5EF4-FFF2-40B4-BE49-F238E27FC236}">
                <a16:creationId xmlns:a16="http://schemas.microsoft.com/office/drawing/2014/main" id="{DB87E4E2-90CE-9C58-BBFA-45153310E85A}"/>
              </a:ext>
            </a:extLst>
          </p:cNvPr>
          <p:cNvPicPr>
            <a:picLocks noChangeAspect="1"/>
          </p:cNvPicPr>
          <p:nvPr/>
        </p:nvPicPr>
        <p:blipFill>
          <a:blip r:embed="rId4"/>
          <a:srcRect/>
          <a:stretch/>
        </p:blipFill>
        <p:spPr>
          <a:xfrm>
            <a:off x="20" y="10"/>
            <a:ext cx="9143980" cy="6857990"/>
          </a:xfrm>
          <a:prstGeom prst="rect">
            <a:avLst/>
          </a:prstGeom>
        </p:spPr>
      </p:pic>
    </p:spTree>
    <p:extLst>
      <p:ext uri="{BB962C8B-B14F-4D97-AF65-F5344CB8AC3E}">
        <p14:creationId xmlns:p14="http://schemas.microsoft.com/office/powerpoint/2010/main" val="1544148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2" name="Straight Connector 11">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4E679E9F-AB45-A6D6-E627-EB6D77CC2832}"/>
              </a:ext>
            </a:extLst>
          </p:cNvPr>
          <p:cNvPicPr>
            <a:picLocks noGrp="1" noChangeAspect="1"/>
          </p:cNvPicPr>
          <p:nvPr>
            <p:ph type="pic" idx="1"/>
          </p:nvPr>
        </p:nvPicPr>
        <p:blipFill>
          <a:blip r:embed="rId4">
            <a:alphaModFix amt="50000"/>
          </a:blip>
          <a:srcRect t="26062" b="17688"/>
          <a:stretch/>
        </p:blipFill>
        <p:spPr>
          <a:xfrm>
            <a:off x="20" y="10"/>
            <a:ext cx="9143980" cy="6857990"/>
          </a:xfrm>
          <a:prstGeom prst="rect">
            <a:avLst/>
          </a:prstGeom>
        </p:spPr>
      </p:pic>
      <p:sp>
        <p:nvSpPr>
          <p:cNvPr id="2" name="Title 1">
            <a:extLst>
              <a:ext uri="{FF2B5EF4-FFF2-40B4-BE49-F238E27FC236}">
                <a16:creationId xmlns:a16="http://schemas.microsoft.com/office/drawing/2014/main" id="{19BB0EF4-73E2-7F11-2B9F-C5DAFC648C9D}"/>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a:solidFill>
                  <a:srgbClr val="FFFFFF"/>
                </a:solidFill>
              </a:rPr>
              <a:t>Reparations Movement</a:t>
            </a:r>
          </a:p>
        </p:txBody>
      </p:sp>
      <p:sp>
        <p:nvSpPr>
          <p:cNvPr id="4" name="Text Placeholder 3">
            <a:extLst>
              <a:ext uri="{FF2B5EF4-FFF2-40B4-BE49-F238E27FC236}">
                <a16:creationId xmlns:a16="http://schemas.microsoft.com/office/drawing/2014/main" id="{083087FF-BAD1-B8C9-C4EC-DB0EBEF7A48F}"/>
              </a:ext>
            </a:extLst>
          </p:cNvPr>
          <p:cNvSpPr>
            <a:spLocks noGrp="1"/>
          </p:cNvSpPr>
          <p:nvPr>
            <p:ph type="body" sz="half" idx="2"/>
          </p:nvPr>
        </p:nvSpPr>
        <p:spPr>
          <a:xfrm>
            <a:off x="2019298" y="3657597"/>
            <a:ext cx="5111752" cy="1320802"/>
          </a:xfrm>
        </p:spPr>
        <p:txBody>
          <a:bodyPr vert="horz" lIns="91440" tIns="45720" rIns="91440" bIns="45720" rtlCol="0" anchor="t">
            <a:normAutofit/>
          </a:bodyPr>
          <a:lstStyle/>
          <a:p>
            <a:r>
              <a:rPr lang="en-US" sz="2100" dirty="0">
                <a:solidFill>
                  <a:srgbClr val="FFFFFF"/>
                </a:solidFill>
              </a:rPr>
              <a:t>Evanston – Robin Rue Simmons</a:t>
            </a:r>
          </a:p>
        </p:txBody>
      </p:sp>
      <p:cxnSp>
        <p:nvCxnSpPr>
          <p:cNvPr id="16" name="Straight Connector 15">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6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C7AE0C-8DCA-1B59-C1B4-9C83985EE9BA}"/>
              </a:ext>
            </a:extLst>
          </p:cNvPr>
          <p:cNvPicPr>
            <a:picLocks noChangeAspect="1"/>
          </p:cNvPicPr>
          <p:nvPr/>
        </p:nvPicPr>
        <p:blipFill>
          <a:blip r:embed="rId4"/>
          <a:srcRect/>
          <a:stretch/>
        </p:blipFill>
        <p:spPr>
          <a:xfrm>
            <a:off x="20" y="10"/>
            <a:ext cx="9143980" cy="6857990"/>
          </a:xfrm>
          <a:prstGeom prst="rect">
            <a:avLst/>
          </a:prstGeom>
        </p:spPr>
      </p:pic>
    </p:spTree>
    <p:extLst>
      <p:ext uri="{BB962C8B-B14F-4D97-AF65-F5344CB8AC3E}">
        <p14:creationId xmlns:p14="http://schemas.microsoft.com/office/powerpoint/2010/main" val="182907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9174-10F2-1B17-2A95-0F4EBF213FE5}"/>
              </a:ext>
            </a:extLst>
          </p:cNvPr>
          <p:cNvSpPr>
            <a:spLocks noGrp="1"/>
          </p:cNvSpPr>
          <p:nvPr>
            <p:ph type="title"/>
          </p:nvPr>
        </p:nvSpPr>
        <p:spPr>
          <a:xfrm>
            <a:off x="971551" y="982132"/>
            <a:ext cx="7200897" cy="1303867"/>
          </a:xfrm>
        </p:spPr>
        <p:txBody>
          <a:bodyPr>
            <a:normAutofit/>
          </a:bodyPr>
          <a:lstStyle/>
          <a:p>
            <a:r>
              <a:rPr lang="en-US" dirty="0"/>
              <a:t>VP Kamala Harris</a:t>
            </a:r>
          </a:p>
        </p:txBody>
      </p:sp>
      <p:sp>
        <p:nvSpPr>
          <p:cNvPr id="3" name="Content Placeholder 2">
            <a:extLst>
              <a:ext uri="{FF2B5EF4-FFF2-40B4-BE49-F238E27FC236}">
                <a16:creationId xmlns:a16="http://schemas.microsoft.com/office/drawing/2014/main" id="{BCAE9F92-19F2-4E36-3FCA-18CB2A8D6E16}"/>
              </a:ext>
            </a:extLst>
          </p:cNvPr>
          <p:cNvSpPr>
            <a:spLocks noGrp="1"/>
          </p:cNvSpPr>
          <p:nvPr>
            <p:ph idx="1"/>
          </p:nvPr>
        </p:nvSpPr>
        <p:spPr>
          <a:xfrm>
            <a:off x="971550" y="2556932"/>
            <a:ext cx="7200897" cy="3318936"/>
          </a:xfrm>
        </p:spPr>
        <p:txBody>
          <a:bodyPr>
            <a:normAutofit/>
          </a:bodyPr>
          <a:lstStyle/>
          <a:p>
            <a:r>
              <a:rPr lang="en-US" dirty="0"/>
              <a:t>Do we realize that is should not be a thing?</a:t>
            </a:r>
          </a:p>
          <a:p>
            <a:pPr lvl="1"/>
            <a:r>
              <a:rPr lang="en-US" dirty="0"/>
              <a:t>46 presidents – not one woman – should have had 23</a:t>
            </a:r>
          </a:p>
          <a:p>
            <a:pPr lvl="1"/>
            <a:r>
              <a:rPr lang="en-US" dirty="0"/>
              <a:t>46 presidents – one African-American – should have had 6-7</a:t>
            </a:r>
          </a:p>
          <a:p>
            <a:pPr lvl="1"/>
            <a:r>
              <a:rPr lang="en-US" dirty="0"/>
              <a:t>What kind of world might it be with fair representation? </a:t>
            </a:r>
          </a:p>
          <a:p>
            <a:pPr lvl="1"/>
            <a:endParaRPr lang="en-US" dirty="0"/>
          </a:p>
        </p:txBody>
      </p:sp>
    </p:spTree>
    <p:extLst>
      <p:ext uri="{BB962C8B-B14F-4D97-AF65-F5344CB8AC3E}">
        <p14:creationId xmlns:p14="http://schemas.microsoft.com/office/powerpoint/2010/main" val="164148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9F199BD9-9CC4-4B0F-9620-74BCAFC9F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8" y="486459"/>
            <a:ext cx="8420581" cy="5883295"/>
          </a:xfrm>
          <a:custGeom>
            <a:avLst/>
            <a:gdLst>
              <a:gd name="connsiteX0" fmla="*/ 11005446 w 11227442"/>
              <a:gd name="connsiteY0" fmla="*/ 5592355 h 5883295"/>
              <a:gd name="connsiteX1" fmla="*/ 10923594 w 11227442"/>
              <a:gd name="connsiteY1" fmla="*/ 5674207 h 5883295"/>
              <a:gd name="connsiteX2" fmla="*/ 11005446 w 11227442"/>
              <a:gd name="connsiteY2" fmla="*/ 5756059 h 5883295"/>
              <a:gd name="connsiteX3" fmla="*/ 11087298 w 11227442"/>
              <a:gd name="connsiteY3" fmla="*/ 5674207 h 5883295"/>
              <a:gd name="connsiteX4" fmla="*/ 11005446 w 11227442"/>
              <a:gd name="connsiteY4" fmla="*/ 5592355 h 5883295"/>
              <a:gd name="connsiteX5" fmla="*/ 211551 w 11227442"/>
              <a:gd name="connsiteY5" fmla="*/ 5592355 h 5883295"/>
              <a:gd name="connsiteX6" fmla="*/ 129698 w 11227442"/>
              <a:gd name="connsiteY6" fmla="*/ 5674207 h 5883295"/>
              <a:gd name="connsiteX7" fmla="*/ 211551 w 11227442"/>
              <a:gd name="connsiteY7" fmla="*/ 5756059 h 5883295"/>
              <a:gd name="connsiteX8" fmla="*/ 293402 w 11227442"/>
              <a:gd name="connsiteY8" fmla="*/ 5674207 h 5883295"/>
              <a:gd name="connsiteX9" fmla="*/ 211551 w 11227442"/>
              <a:gd name="connsiteY9" fmla="*/ 5592355 h 5883295"/>
              <a:gd name="connsiteX10" fmla="*/ 211551 w 11227442"/>
              <a:gd name="connsiteY10" fmla="*/ 128350 h 5883295"/>
              <a:gd name="connsiteX11" fmla="*/ 138754 w 11227442"/>
              <a:gd name="connsiteY11" fmla="*/ 201147 h 5883295"/>
              <a:gd name="connsiteX12" fmla="*/ 211551 w 11227442"/>
              <a:gd name="connsiteY12" fmla="*/ 273944 h 5883295"/>
              <a:gd name="connsiteX13" fmla="*/ 284348 w 11227442"/>
              <a:gd name="connsiteY13" fmla="*/ 201147 h 5883295"/>
              <a:gd name="connsiteX14" fmla="*/ 211551 w 11227442"/>
              <a:gd name="connsiteY14" fmla="*/ 128350 h 5883295"/>
              <a:gd name="connsiteX15" fmla="*/ 11005446 w 11227442"/>
              <a:gd name="connsiteY15" fmla="*/ 110367 h 5883295"/>
              <a:gd name="connsiteX16" fmla="*/ 10923594 w 11227442"/>
              <a:gd name="connsiteY16" fmla="*/ 192219 h 5883295"/>
              <a:gd name="connsiteX17" fmla="*/ 11005446 w 11227442"/>
              <a:gd name="connsiteY17" fmla="*/ 274071 h 5883295"/>
              <a:gd name="connsiteX18" fmla="*/ 11087298 w 11227442"/>
              <a:gd name="connsiteY18" fmla="*/ 192219 h 5883295"/>
              <a:gd name="connsiteX19" fmla="*/ 11005446 w 11227442"/>
              <a:gd name="connsiteY19" fmla="*/ 110367 h 5883295"/>
              <a:gd name="connsiteX20" fmla="*/ 0 w 11227442"/>
              <a:gd name="connsiteY20" fmla="*/ 0 h 5883295"/>
              <a:gd name="connsiteX21" fmla="*/ 11227442 w 11227442"/>
              <a:gd name="connsiteY21" fmla="*/ 0 h 5883295"/>
              <a:gd name="connsiteX22" fmla="*/ 11227442 w 11227442"/>
              <a:gd name="connsiteY22" fmla="*/ 5883295 h 5883295"/>
              <a:gd name="connsiteX23" fmla="*/ 0 w 11227442"/>
              <a:gd name="connsiteY23" fmla="*/ 5883295 h 58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27442" h="5883295">
                <a:moveTo>
                  <a:pt x="11005446" y="5592355"/>
                </a:moveTo>
                <a:cubicBezTo>
                  <a:pt x="10960240" y="5592355"/>
                  <a:pt x="10923594" y="5629001"/>
                  <a:pt x="10923594" y="5674207"/>
                </a:cubicBezTo>
                <a:cubicBezTo>
                  <a:pt x="10923594" y="5719413"/>
                  <a:pt x="10960240" y="5756059"/>
                  <a:pt x="11005446" y="5756059"/>
                </a:cubicBezTo>
                <a:cubicBezTo>
                  <a:pt x="11050652" y="5756059"/>
                  <a:pt x="11087298" y="5719413"/>
                  <a:pt x="11087298" y="5674207"/>
                </a:cubicBezTo>
                <a:cubicBezTo>
                  <a:pt x="11087298" y="5629001"/>
                  <a:pt x="11050652" y="5592355"/>
                  <a:pt x="11005446" y="5592355"/>
                </a:cubicBezTo>
                <a:close/>
                <a:moveTo>
                  <a:pt x="211551" y="5592355"/>
                </a:moveTo>
                <a:cubicBezTo>
                  <a:pt x="166344" y="5592355"/>
                  <a:pt x="129698" y="5629001"/>
                  <a:pt x="129698" y="5674207"/>
                </a:cubicBezTo>
                <a:cubicBezTo>
                  <a:pt x="129698" y="5719413"/>
                  <a:pt x="166344" y="5756059"/>
                  <a:pt x="211551" y="5756059"/>
                </a:cubicBezTo>
                <a:cubicBezTo>
                  <a:pt x="256756" y="5756059"/>
                  <a:pt x="293402" y="5719413"/>
                  <a:pt x="293402" y="5674207"/>
                </a:cubicBezTo>
                <a:cubicBezTo>
                  <a:pt x="293402" y="5629001"/>
                  <a:pt x="256756" y="5592355"/>
                  <a:pt x="211551" y="5592355"/>
                </a:cubicBezTo>
                <a:close/>
                <a:moveTo>
                  <a:pt x="211551" y="128350"/>
                </a:moveTo>
                <a:cubicBezTo>
                  <a:pt x="171346" y="128350"/>
                  <a:pt x="138754" y="160942"/>
                  <a:pt x="138754" y="201147"/>
                </a:cubicBezTo>
                <a:cubicBezTo>
                  <a:pt x="138754" y="241352"/>
                  <a:pt x="171346" y="273944"/>
                  <a:pt x="211551" y="273944"/>
                </a:cubicBezTo>
                <a:cubicBezTo>
                  <a:pt x="251756" y="273944"/>
                  <a:pt x="284348" y="241352"/>
                  <a:pt x="284348" y="201147"/>
                </a:cubicBezTo>
                <a:cubicBezTo>
                  <a:pt x="284348" y="160942"/>
                  <a:pt x="251756" y="128350"/>
                  <a:pt x="211551" y="128350"/>
                </a:cubicBezTo>
                <a:close/>
                <a:moveTo>
                  <a:pt x="11005446" y="110367"/>
                </a:moveTo>
                <a:cubicBezTo>
                  <a:pt x="10960240" y="110367"/>
                  <a:pt x="10923594" y="147013"/>
                  <a:pt x="10923594" y="192219"/>
                </a:cubicBezTo>
                <a:cubicBezTo>
                  <a:pt x="10923594" y="237425"/>
                  <a:pt x="10960240" y="274071"/>
                  <a:pt x="11005446" y="274071"/>
                </a:cubicBezTo>
                <a:cubicBezTo>
                  <a:pt x="11050652" y="274071"/>
                  <a:pt x="11087298" y="237425"/>
                  <a:pt x="11087298" y="192219"/>
                </a:cubicBezTo>
                <a:cubicBezTo>
                  <a:pt x="11087298" y="147013"/>
                  <a:pt x="11050652" y="110367"/>
                  <a:pt x="11005446" y="110367"/>
                </a:cubicBezTo>
                <a:close/>
                <a:moveTo>
                  <a:pt x="0" y="0"/>
                </a:moveTo>
                <a:lnTo>
                  <a:pt x="11227442" y="0"/>
                </a:lnTo>
                <a:lnTo>
                  <a:pt x="11227442" y="5883295"/>
                </a:lnTo>
                <a:lnTo>
                  <a:pt x="0" y="5883295"/>
                </a:lnTo>
                <a:close/>
              </a:path>
            </a:pathLst>
          </a:custGeom>
          <a:blipFill dpi="0" rotWithShape="1">
            <a:blip r:embed="rId4">
              <a:alphaModFix amt="86000"/>
              <a:duotone>
                <a:schemeClr val="bg2">
                  <a:shade val="45000"/>
                  <a:satMod val="135000"/>
                </a:schemeClr>
                <a:prstClr val="white"/>
              </a:duotone>
            </a:blip>
            <a:srcRect/>
            <a:tile tx="0" ty="0" sx="90000" sy="100000" flip="none" algn="ctr"/>
          </a:blipFill>
          <a:ln w="6350">
            <a:gradFill>
              <a:gsLst>
                <a:gs pos="0">
                  <a:schemeClr val="bg1">
                    <a:alpha val="55000"/>
                  </a:schemeClr>
                </a:gs>
                <a:gs pos="74000">
                  <a:schemeClr val="bg1">
                    <a:alpha val="40000"/>
                  </a:schemeClr>
                </a:gs>
                <a:gs pos="82000">
                  <a:schemeClr val="bg1">
                    <a:alpha val="88000"/>
                  </a:schemeClr>
                </a:gs>
                <a:gs pos="100000">
                  <a:schemeClr val="bg1">
                    <a:alpha val="0"/>
                  </a:schemeClr>
                </a:gs>
              </a:gsLst>
              <a:lin ang="5400000" scaled="1"/>
            </a:grad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F79AD72-D7F9-447F-8319-0CD06D3937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597" y="564162"/>
            <a:ext cx="8280588" cy="5728876"/>
            <a:chOff x="568797" y="564162"/>
            <a:chExt cx="11040784" cy="5728876"/>
          </a:xfrm>
        </p:grpSpPr>
        <p:sp>
          <p:nvSpPr>
            <p:cNvPr id="20" name="Donut 20">
              <a:extLst>
                <a:ext uri="{FF2B5EF4-FFF2-40B4-BE49-F238E27FC236}">
                  <a16:creationId xmlns:a16="http://schemas.microsoft.com/office/drawing/2014/main" id="{CBD35041-A658-481E-9DE1-81F9647B8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6">
              <a:extLst>
                <a:ext uri="{FF2B5EF4-FFF2-40B4-BE49-F238E27FC236}">
                  <a16:creationId xmlns:a16="http://schemas.microsoft.com/office/drawing/2014/main" id="{29E65BD7-9348-48B1-9F61-5FE048F43C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7">
              <a:extLst>
                <a:ext uri="{FF2B5EF4-FFF2-40B4-BE49-F238E27FC236}">
                  <a16:creationId xmlns:a16="http://schemas.microsoft.com/office/drawing/2014/main" id="{9A22153D-C655-4F9A-84E6-042F3CF3D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8">
              <a:extLst>
                <a:ext uri="{FF2B5EF4-FFF2-40B4-BE49-F238E27FC236}">
                  <a16:creationId xmlns:a16="http://schemas.microsoft.com/office/drawing/2014/main" id="{A51A1B2A-98EF-44B2-8DB4-E39FDF2FEE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71FA9174-10F2-1B17-2A95-0F4EBF213FE5}"/>
              </a:ext>
            </a:extLst>
          </p:cNvPr>
          <p:cNvSpPr>
            <a:spLocks noGrp="1"/>
          </p:cNvSpPr>
          <p:nvPr>
            <p:ph type="title"/>
          </p:nvPr>
        </p:nvSpPr>
        <p:spPr>
          <a:xfrm>
            <a:off x="971551" y="982132"/>
            <a:ext cx="7200897" cy="1303867"/>
          </a:xfrm>
        </p:spPr>
        <p:txBody>
          <a:bodyPr>
            <a:normAutofit/>
          </a:bodyPr>
          <a:lstStyle/>
          <a:p>
            <a:r>
              <a:rPr lang="en-US" dirty="0"/>
              <a:t>Sonya Massey </a:t>
            </a:r>
          </a:p>
        </p:txBody>
      </p:sp>
      <p:cxnSp>
        <p:nvCxnSpPr>
          <p:cNvPr id="25" name="Straight Connector 24">
            <a:extLst>
              <a:ext uri="{FF2B5EF4-FFF2-40B4-BE49-F238E27FC236}">
                <a16:creationId xmlns:a16="http://schemas.microsoft.com/office/drawing/2014/main" id="{10747161-D3DE-4C9A-B2B1-642EF7285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CAE9F92-19F2-4E36-3FCA-18CB2A8D6E16}"/>
              </a:ext>
            </a:extLst>
          </p:cNvPr>
          <p:cNvSpPr>
            <a:spLocks noGrp="1"/>
          </p:cNvSpPr>
          <p:nvPr>
            <p:ph idx="1"/>
          </p:nvPr>
        </p:nvSpPr>
        <p:spPr>
          <a:xfrm>
            <a:off x="971550" y="2556932"/>
            <a:ext cx="7200897" cy="3318936"/>
          </a:xfrm>
        </p:spPr>
        <p:txBody>
          <a:bodyPr>
            <a:normAutofit lnSpcReduction="10000"/>
          </a:bodyPr>
          <a:lstStyle/>
          <a:p>
            <a:r>
              <a:rPr lang="en-US" dirty="0"/>
              <a:t>Ultimate Expression of Power &amp; Hate</a:t>
            </a:r>
          </a:p>
          <a:p>
            <a:pPr lvl="1"/>
            <a:r>
              <a:rPr lang="en-US" dirty="0"/>
              <a:t>Springfield, Il – National Headlines</a:t>
            </a:r>
          </a:p>
          <a:p>
            <a:pPr lvl="1"/>
            <a:r>
              <a:rPr lang="en-US" dirty="0"/>
              <a:t>Black woman who called the police fearing she had an intruder</a:t>
            </a:r>
          </a:p>
          <a:p>
            <a:pPr lvl="1"/>
            <a:r>
              <a:rPr lang="en-US" dirty="0"/>
              <a:t>No signs of an intruder, police were about to leave. One of the officers wanted to question her about a headlight on her car that was broken. They came into the house.</a:t>
            </a:r>
          </a:p>
          <a:p>
            <a:pPr lvl="1"/>
            <a:r>
              <a:rPr lang="en-US" dirty="0"/>
              <a:t>After a few minutes, Sonya Massey was shot 3 times, one shot in the face after saying to the officer, “I rebuke you in the name of Jesus”</a:t>
            </a:r>
          </a:p>
          <a:p>
            <a:pPr lvl="1"/>
            <a:endParaRPr lang="en-US" dirty="0"/>
          </a:p>
        </p:txBody>
      </p:sp>
    </p:spTree>
    <p:extLst>
      <p:ext uri="{BB962C8B-B14F-4D97-AF65-F5344CB8AC3E}">
        <p14:creationId xmlns:p14="http://schemas.microsoft.com/office/powerpoint/2010/main" val="158829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714081" y="954756"/>
            <a:ext cx="2047810" cy="4946003"/>
          </a:xfrm>
        </p:spPr>
        <p:txBody>
          <a:bodyPr>
            <a:normAutofit/>
          </a:bodyPr>
          <a:lstStyle/>
          <a:p>
            <a:r>
              <a:rPr lang="en-US">
                <a:solidFill>
                  <a:srgbClr val="FFFFFF"/>
                </a:solidFill>
              </a:rPr>
              <a:t>Enough Is Enough</a:t>
            </a:r>
          </a:p>
        </p:txBody>
      </p:sp>
      <p:sp>
        <p:nvSpPr>
          <p:cNvPr id="34" name="Rectangle 33">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3862770" y="469900"/>
            <a:ext cx="4465222" cy="5405968"/>
          </a:xfrm>
        </p:spPr>
        <p:txBody>
          <a:bodyPr anchor="ctr">
            <a:normAutofit/>
          </a:bodyPr>
          <a:lstStyle/>
          <a:p>
            <a:r>
              <a:rPr lang="en-US" sz="3200" b="0" i="0" u="none" strike="noStrike" dirty="0">
                <a:solidFill>
                  <a:schemeClr val="tx1"/>
                </a:solidFill>
                <a:effectLst/>
                <a:latin typeface="system-ui"/>
              </a:rPr>
              <a:t>I mean that in 2 ways: </a:t>
            </a:r>
          </a:p>
          <a:p>
            <a:pPr marL="0" indent="0">
              <a:buNone/>
            </a:pPr>
            <a:r>
              <a:rPr lang="en-US" b="0" i="0" u="none" strike="noStrike" dirty="0">
                <a:solidFill>
                  <a:schemeClr val="tx1"/>
                </a:solidFill>
                <a:effectLst/>
                <a:latin typeface="system-ui"/>
              </a:rPr>
              <a:t>	1) The angry version</a:t>
            </a:r>
          </a:p>
          <a:p>
            <a:pPr marL="0" indent="0">
              <a:buNone/>
            </a:pPr>
            <a:r>
              <a:rPr lang="en-US" dirty="0">
                <a:solidFill>
                  <a:schemeClr val="tx1"/>
                </a:solidFill>
                <a:latin typeface="system-ui"/>
              </a:rPr>
              <a:t>	2) The logical version</a:t>
            </a:r>
            <a:endParaRPr lang="en-US" dirty="0">
              <a:solidFill>
                <a:schemeClr val="tx1"/>
              </a:solidFill>
            </a:endParaRPr>
          </a:p>
        </p:txBody>
      </p:sp>
    </p:spTree>
    <p:extLst>
      <p:ext uri="{BB962C8B-B14F-4D97-AF65-F5344CB8AC3E}">
        <p14:creationId xmlns:p14="http://schemas.microsoft.com/office/powerpoint/2010/main" val="424649007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30" name="Straight Connector 29">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6441B39E-9CEC-491F-9A5D-487DED644F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6009967" y="1041401"/>
            <a:ext cx="2309255" cy="2345264"/>
          </a:xfrm>
        </p:spPr>
        <p:txBody>
          <a:bodyPr vert="horz" lIns="91440" tIns="45720" rIns="91440" bIns="45720" rtlCol="0" anchor="b">
            <a:normAutofit/>
          </a:bodyPr>
          <a:lstStyle/>
          <a:p>
            <a:r>
              <a:rPr lang="en-US" sz="5400"/>
              <a:t>David’s Greed</a:t>
            </a:r>
          </a:p>
        </p:txBody>
      </p: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5999573" y="3657596"/>
            <a:ext cx="2319649" cy="1933463"/>
          </a:xfrm>
        </p:spPr>
        <p:txBody>
          <a:bodyPr vert="horz" lIns="91440" tIns="45720" rIns="91440" bIns="45720" rtlCol="0" anchor="t">
            <a:normAutofit/>
          </a:bodyPr>
          <a:lstStyle/>
          <a:p>
            <a:pPr marL="0" indent="0" algn="ctr">
              <a:buNone/>
            </a:pPr>
            <a:r>
              <a:rPr lang="en-US" sz="2100">
                <a:solidFill>
                  <a:schemeClr val="tx1"/>
                </a:solidFill>
              </a:rPr>
              <a:t>II Samuel 11 &amp; 12</a:t>
            </a:r>
          </a:p>
        </p:txBody>
      </p:sp>
      <p:sp>
        <p:nvSpPr>
          <p:cNvPr id="34" name="Rectangle 33">
            <a:extLst>
              <a:ext uri="{FF2B5EF4-FFF2-40B4-BE49-F238E27FC236}">
                <a16:creationId xmlns:a16="http://schemas.microsoft.com/office/drawing/2014/main" id="{15572A79-1801-44EB-BDC2-BAEE6B473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482409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29C49F-B7FD-54FC-F43A-6CE85F221B7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99153" y="1410208"/>
            <a:ext cx="3858780" cy="3858780"/>
          </a:xfrm>
          <a:prstGeom prst="rect">
            <a:avLst/>
          </a:prstGeom>
        </p:spPr>
      </p:pic>
      <p:cxnSp>
        <p:nvCxnSpPr>
          <p:cNvPr id="55" name="Straight Connector 35">
            <a:extLst>
              <a:ext uri="{FF2B5EF4-FFF2-40B4-BE49-F238E27FC236}">
                <a16:creationId xmlns:a16="http://schemas.microsoft.com/office/drawing/2014/main" id="{7FD37111-10AC-4926-81AC-9AD3968FD1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9573" y="3509772"/>
            <a:ext cx="2306233"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1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118365</TotalTime>
  <Words>2045</Words>
  <Application>Microsoft Macintosh PowerPoint</Application>
  <PresentationFormat>On-screen Show (4:3)</PresentationFormat>
  <Paragraphs>135</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Garamond</vt:lpstr>
      <vt:lpstr>system-ui</vt:lpstr>
      <vt:lpstr>Times New Roman</vt:lpstr>
      <vt:lpstr>Organic</vt:lpstr>
      <vt:lpstr>PowerPoint Presentation</vt:lpstr>
      <vt:lpstr>PowerPoint Presentation</vt:lpstr>
      <vt:lpstr>PowerPoint Presentation</vt:lpstr>
      <vt:lpstr>Reparations Movement</vt:lpstr>
      <vt:lpstr>PowerPoint Presentation</vt:lpstr>
      <vt:lpstr>VP Kamala Harris</vt:lpstr>
      <vt:lpstr>Sonya Massey </vt:lpstr>
      <vt:lpstr>Enough Is Enough</vt:lpstr>
      <vt:lpstr>David’s Greed</vt:lpstr>
      <vt:lpstr>An Interesting Parallel</vt:lpstr>
      <vt:lpstr>The Top 1%</vt:lpstr>
      <vt:lpstr>PowerPoint Presentation</vt:lpstr>
      <vt:lpstr>The Results of the 1%ers Greed</vt:lpstr>
      <vt:lpstr>The Results of the 1%ers Greed</vt:lpstr>
      <vt:lpstr>Ephesians 4: 14-16</vt:lpstr>
      <vt:lpstr>PowerPoint Presentation</vt:lpstr>
      <vt:lpstr>God’s Provision</vt:lpstr>
      <vt:lpstr>Can’t Take It With You</vt:lpstr>
      <vt:lpstr>Ephesians 4: 1-6</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Jeffrey Trask</cp:lastModifiedBy>
  <cp:revision>374</cp:revision>
  <cp:lastPrinted>2024-06-22T18:27:04Z</cp:lastPrinted>
  <dcterms:created xsi:type="dcterms:W3CDTF">2016-05-13T13:48:14Z</dcterms:created>
  <dcterms:modified xsi:type="dcterms:W3CDTF">2024-08-03T17:46:47Z</dcterms:modified>
</cp:coreProperties>
</file>