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90" r:id="rId14"/>
    <p:sldId id="283" r:id="rId15"/>
    <p:sldId id="288" r:id="rId16"/>
    <p:sldId id="285" r:id="rId17"/>
    <p:sldId id="265" r:id="rId18"/>
    <p:sldId id="266" r:id="rId19"/>
    <p:sldId id="281" r:id="rId20"/>
    <p:sldId id="296" r:id="rId21"/>
    <p:sldId id="286" r:id="rId22"/>
    <p:sldId id="289" r:id="rId23"/>
    <p:sldId id="292" r:id="rId24"/>
    <p:sldId id="293" r:id="rId25"/>
    <p:sldId id="291" r:id="rId26"/>
    <p:sldId id="297" r:id="rId27"/>
    <p:sldId id="269" r:id="rId28"/>
    <p:sldId id="271" r:id="rId29"/>
    <p:sldId id="273" r:id="rId30"/>
    <p:sldId id="272" r:id="rId31"/>
    <p:sldId id="274" r:id="rId32"/>
    <p:sldId id="287" r:id="rId33"/>
    <p:sldId id="275" r:id="rId34"/>
    <p:sldId id="276" r:id="rId35"/>
    <p:sldId id="277" r:id="rId36"/>
    <p:sldId id="278" r:id="rId37"/>
    <p:sldId id="279" r:id="rId38"/>
    <p:sldId id="280" r:id="rId39"/>
    <p:sldId id="282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BDC68-56A6-5F80-67DB-E2173B116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7E677-FDB2-D35C-6743-D8E05DAFE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42029-D731-7EE7-7DEF-3A4FCC13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AE2BD-3C7E-B2D5-C8E2-8AEE6E6B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6BE5E-0689-66E9-36CF-A636BFAF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1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A0819-0976-897B-77CB-7F0462B43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8FFEE-BF0B-E299-6337-1A0A58BEF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4B6BC-1EC1-C8F9-2153-1C45FDF7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C403B-28D0-BACC-17BE-AC751AB3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0921D-E6DE-F4D2-6C08-68171F8B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7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3E8458-9510-613D-F5BE-5F9BBD598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318D5-73A2-9933-DD14-C764EB4A0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07F4F-C741-2198-1416-86883FB47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0B08C-5883-2E7B-87FC-C2A4A7E6B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F7697-BE11-60F4-389F-5B634092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C24AC-DC62-A20F-FFD9-726AABE1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F8DB3-0AF6-8C17-D0B9-19F756939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6FC52-BC9C-A6FE-C693-968CB19DE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FB2A9-5188-6D67-7794-A01B89A6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D0879-410F-5B71-32E3-2BA73BA6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9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9C87-8C41-AED1-4DAF-78A232EF3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D27BA-E8FD-9067-2210-1830C6DDD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1D690-4FC0-A7EC-8F2C-184D96A9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2A30F-9139-5E28-7FEC-F9C65502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BEA7-C27C-5613-7AE3-92DC66D6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5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E5E79-F194-97A2-942A-F04F3835D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DE47E-83E7-E5D8-0E63-A361EA2FD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568F1-103C-4664-EC00-B44404DA0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E0012-C261-A30F-E6DB-91718BBF7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1F1D8-DE76-1C34-E64F-3C739B1A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66245-B326-A36A-C382-B33B2575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43062-56A6-4B72-DDE4-D261A83E7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2ABEE-B3EE-46B2-3A1E-554FD8684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F7D15-3474-C0CB-3548-FFB743739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B81A0F-A328-F8EF-CC7D-1F0976ACC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165FEC-08D3-72CB-1ED0-DBCA32423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BD8A6-B831-E82C-788B-904858FD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4F6FC1-B560-7E0B-F377-56EB75088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B6D625-3ABE-AD2D-35F9-B0B504A0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9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1F2C-7ABF-DF46-0075-F96F8558D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B6A5E-1CEC-4798-4F79-72DF0844F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5DE66-D9D9-1ACF-D8BA-632D96939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1C4FE-7310-B216-6643-C6830BD7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0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1E13F6-839F-6981-B156-E3324404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E98CC-1EB0-9DF7-1573-03064E16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48F0F-C562-8A2D-1124-0D55FA43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CDB2-92D4-A2BD-87F3-E3AC691A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352CB-D297-BD1C-4340-A9F740073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1CFFB-4C69-6263-3B82-758F8386E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25219-96FD-81A8-21CB-5A8F6824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91DA7-3A99-C73E-4D53-F1BEAE4D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B9C0A-0FC2-6F70-25D7-9A5D8597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BDE81-E225-B3C5-F398-4AF33735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9A448C-9D10-0093-317D-E64137F14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488F1-C76F-3AB3-EDD5-8361BC544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2FBB3-0089-477D-5894-3DD4D4EF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425B0-1D4C-C380-D116-175320347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DAAF3-0C9E-F321-422C-665476F2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1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C8411C-D3F4-E5BB-128D-011C0DD3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4493-E6E9-97D1-D169-5C66A7322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89C66-D812-1EBC-1FA6-813FC7562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57F50-1D74-4FDD-A3C4-A926F91A93C9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C453C-8021-393B-E3BC-389FC450B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CF84B-6BF2-0103-B165-8DA5729D0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5C06-2198-41C6-B916-3E789053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2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6E3FD5-59FC-A290-96C7-0ACF62A2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THEME:  Choosing Between . . 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CBDEB-683A-01E3-F8E6-B49A5B26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SURVIVAL SKILLS/DEFENSES</a:t>
            </a:r>
          </a:p>
          <a:p>
            <a:pPr marL="0" indent="0" algn="ctr">
              <a:buNone/>
            </a:pPr>
            <a:r>
              <a:rPr lang="en-US" sz="5400" dirty="0"/>
              <a:t>we have developed </a:t>
            </a:r>
          </a:p>
          <a:p>
            <a:pPr marL="0" indent="0" algn="ctr">
              <a:buNone/>
            </a:pPr>
            <a:r>
              <a:rPr lang="en-US" sz="5400" dirty="0"/>
              <a:t>or </a:t>
            </a:r>
          </a:p>
          <a:p>
            <a:pPr marL="0" indent="0" algn="ctr">
              <a:buNone/>
            </a:pPr>
            <a:r>
              <a:rPr lang="en-US" sz="5400" dirty="0"/>
              <a:t>TRANSFORMATION?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1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PLAYING THE VICTIM 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ITS ALWAYS SOMEONE ELSE’S FAULT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POOR ME/POOR US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3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CONSTANT DISTRACTIONS</a:t>
            </a:r>
          </a:p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HIDING FROM THE EMPTINESS 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(too much -- TV, Movies, Games, Hobbies,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etc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920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ADDICTIONS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DEADEN THE PAIN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Drugs, Alcohol, Food, Pornography, Buying,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7335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ALWAYS READY TO BE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ANGRY</a:t>
            </a:r>
          </a:p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IF SOMEONE CROSSES ME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536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4CEA7-0F85-973E-CC74-34552098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61655-0252-5979-67E8-7B04B22A6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LWAYS NEEDING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“</a:t>
            </a: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WIN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– To “</a:t>
            </a: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 RIGHT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ORDER TO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FEEL GOOD ABOUT MYSELF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24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4C4A-3DFF-1030-84DB-BEE56002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934D1-A8A4-0F59-A358-526EA5470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ALWAYS NEED </a:t>
            </a: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MORE MONEY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/RESOURCES</a:t>
            </a:r>
          </a:p>
          <a:p>
            <a:pPr marL="0" indent="0" algn="ctr">
              <a:buNone/>
            </a:pP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ENOUGH IS </a:t>
            </a: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NEVER ENOUGH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BE SAFE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08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4CEA7-0F85-973E-CC74-34552098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61655-0252-5979-67E8-7B04B22A6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ALWAYS </a:t>
            </a: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AGREEABLE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ORDER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</a:t>
            </a: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AVOID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CONFLICT and ARGUMENTS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(includes “consent” by </a:t>
            </a:r>
            <a:r>
              <a:rPr lang="en-US" sz="40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silence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79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BEING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BETTER THAN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OTHERS</a:t>
            </a:r>
          </a:p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(individuals or groups)</a:t>
            </a:r>
          </a:p>
          <a:p>
            <a:pPr marL="0" indent="0" algn="ctr">
              <a:buNone/>
            </a:pP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BEING THE BEST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686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JUST 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TRY HARDER</a:t>
            </a:r>
          </a:p>
          <a:p>
            <a:pPr marL="0" indent="0" algn="ctr">
              <a:buNone/>
            </a:pPr>
            <a:endParaRPr lang="en-US" sz="4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(many situations cannot be fixed by just doing what we have been doing—more and harder)</a:t>
            </a:r>
          </a:p>
          <a:p>
            <a:pPr marL="0" indent="0">
              <a:buNone/>
            </a:pP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6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DIFFICULTY ADMITTING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MY PERSONAL WEAKNESSES, MISTAKES, and FAILURES TO ANYONE ELSE </a:t>
            </a:r>
          </a:p>
          <a:p>
            <a:pPr marL="0" indent="0">
              <a:buNone/>
            </a:pPr>
            <a:endParaRPr lang="en-US" sz="44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PERHAPS EVEN TO MYSELF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1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BD84-1D03-880B-D513-5593BBA4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BEING CLEAR ABOUT THE </a:t>
            </a:r>
            <a:r>
              <a:rPr lang="en-US" b="1" u="sng" dirty="0"/>
              <a:t>GOAL</a:t>
            </a:r>
            <a:r>
              <a:rPr lang="en-US" dirty="0"/>
              <a:t> (1)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B3BA8-E396-4E17-A46C-23F5B7A6C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Honesty</a:t>
            </a:r>
            <a:r>
              <a:rPr lang="en-US" sz="3600" dirty="0"/>
              <a:t> - Most of us have developed at least </a:t>
            </a:r>
            <a:r>
              <a:rPr lang="en-US" sz="3600" u="sng" dirty="0"/>
              <a:t>2 or 3</a:t>
            </a:r>
            <a:r>
              <a:rPr lang="en-US" sz="3600" dirty="0"/>
              <a:t> of these skills/defenses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b="1" dirty="0"/>
              <a:t>NOT</a:t>
            </a:r>
            <a:r>
              <a:rPr lang="en-US" sz="3600" dirty="0"/>
              <a:t> TO MAKE YOU FEEL BAD ABOUT YOURSELF</a:t>
            </a:r>
          </a:p>
          <a:p>
            <a:pPr marL="0" indent="0">
              <a:buNone/>
            </a:pPr>
            <a:r>
              <a:rPr lang="en-US" sz="3600" dirty="0"/>
              <a:t>Often These Defenses/Skills Were </a:t>
            </a:r>
            <a:r>
              <a:rPr lang="en-US" sz="3600" i="1" u="sng" dirty="0"/>
              <a:t>Done To Us</a:t>
            </a:r>
            <a:r>
              <a:rPr lang="en-US" sz="3600" u="sng" dirty="0"/>
              <a:t> </a:t>
            </a:r>
            <a:r>
              <a:rPr lang="en-US" sz="3600" dirty="0"/>
              <a:t>Before We Even Knew What Was Happening 	</a:t>
            </a:r>
          </a:p>
          <a:p>
            <a:pPr marL="0" indent="0">
              <a:buNone/>
            </a:pPr>
            <a:r>
              <a:rPr lang="en-US" sz="3600" dirty="0"/>
              <a:t>    --Environments of ---abuse,  terror, violent anger, </a:t>
            </a:r>
          </a:p>
          <a:p>
            <a:pPr marL="0" indent="0">
              <a:buNone/>
            </a:pPr>
            <a:r>
              <a:rPr lang="en-US" sz="3600" dirty="0"/>
              <a:t>      super controlling, prejudices,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7790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GETTING WHAT WE WANT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BY USING:</a:t>
            </a:r>
          </a:p>
          <a:p>
            <a:pPr marL="0" indent="0">
              <a:buNone/>
            </a:pPr>
            <a:r>
              <a:rPr lang="en-US" sz="44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-Good Looks          	-A Way with Words</a:t>
            </a:r>
          </a:p>
          <a:p>
            <a:pPr marL="0" indent="0"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-Intellect		</a:t>
            </a:r>
            <a:r>
              <a:rPr lang="en-US" sz="44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	-Sexual Magnetism</a:t>
            </a:r>
          </a:p>
          <a:p>
            <a:pPr marL="0" indent="0"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-Social Status		-Physical </a:t>
            </a:r>
            <a:r>
              <a:rPr lang="en-US" sz="44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Prowess</a:t>
            </a: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4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-Money				-Quick Thinking</a:t>
            </a:r>
          </a:p>
          <a:p>
            <a:pPr marL="0" indent="0"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-etc.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61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CF79-11B6-E9DF-15A4-D764ED2EF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(17, 18, 19, 20 . . 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8D898-70A3-2173-0B13-6D1108C30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ANY YOU WANT TO ADD?</a:t>
            </a:r>
          </a:p>
        </p:txBody>
      </p:sp>
    </p:spTree>
    <p:extLst>
      <p:ext uri="{BB962C8B-B14F-4D97-AF65-F5344CB8AC3E}">
        <p14:creationId xmlns:p14="http://schemas.microsoft.com/office/powerpoint/2010/main" val="1384090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8C06F-4A42-20E5-CEA4-BE3FBBA04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FACING UP </a:t>
            </a:r>
            <a:r>
              <a:rPr lang="en-US" dirty="0"/>
              <a:t>TO OUR DILEMMA               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842A0-0DC4-6B8A-6E2D-A4889C28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 all have developed </a:t>
            </a:r>
            <a:r>
              <a:rPr lang="en-US" sz="3200" b="1" dirty="0"/>
              <a:t>some</a:t>
            </a:r>
            <a:r>
              <a:rPr lang="en-US" sz="3200" dirty="0"/>
              <a:t> of these “skills”/”defenses”</a:t>
            </a:r>
          </a:p>
          <a:p>
            <a:r>
              <a:rPr lang="en-US" sz="3200" dirty="0"/>
              <a:t>They </a:t>
            </a:r>
            <a:r>
              <a:rPr lang="en-US" sz="3200" b="1" dirty="0"/>
              <a:t>may have been necessary </a:t>
            </a:r>
            <a:r>
              <a:rPr lang="en-US" sz="3200" dirty="0"/>
              <a:t>for you </a:t>
            </a:r>
            <a:r>
              <a:rPr lang="en-US" sz="3200" b="1" dirty="0"/>
              <a:t>to survive</a:t>
            </a:r>
          </a:p>
          <a:p>
            <a:r>
              <a:rPr lang="en-US" sz="3200" dirty="0"/>
              <a:t>They often seem to </a:t>
            </a:r>
            <a:r>
              <a:rPr lang="en-US" sz="3200" b="1" dirty="0"/>
              <a:t>make life easier</a:t>
            </a:r>
            <a:r>
              <a:rPr lang="en-US" sz="3200" dirty="0"/>
              <a:t> in this bent and broken world – so we keep choosing them</a:t>
            </a:r>
          </a:p>
          <a:p>
            <a:r>
              <a:rPr lang="en-US" sz="3200" dirty="0"/>
              <a:t>These are </a:t>
            </a:r>
            <a:r>
              <a:rPr lang="en-US" sz="3200" b="1" dirty="0"/>
              <a:t>almost impossible to change</a:t>
            </a:r>
            <a:r>
              <a:rPr lang="en-US" sz="3200" dirty="0"/>
              <a:t> just by trying harder</a:t>
            </a:r>
          </a:p>
          <a:p>
            <a:r>
              <a:rPr lang="en-US" sz="3200" dirty="0"/>
              <a:t>All of these are noted as destructive in the Bible – </a:t>
            </a:r>
            <a:r>
              <a:rPr lang="en-US" sz="3200" b="1" dirty="0"/>
              <a:t>keeping us from maturing</a:t>
            </a:r>
            <a:r>
              <a:rPr lang="en-US" sz="3200" dirty="0"/>
              <a:t> into the mature humans God wants us to be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05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1FF58-D488-2D12-6C00-5F1B65FC0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FACING UP</a:t>
            </a:r>
            <a:r>
              <a:rPr lang="en-US" dirty="0"/>
              <a:t> TO OUR DILEMMA            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433D-3097-D18F-0954-A00E7B1F8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Really Face Up To Your Survival Skills. You May Find Yourself Asking What Jesus’ Followers Asked As They Watched Jesus Confront A Good Man With His Key Survival Defense—</a:t>
            </a:r>
            <a:r>
              <a:rPr lang="en-US" u="sng" dirty="0"/>
              <a:t>RESOURCES AND STATUS</a:t>
            </a:r>
            <a:r>
              <a:rPr lang="en-US" dirty="0"/>
              <a:t>. Someone Jesus “loved!” (Mark 10:21)</a:t>
            </a:r>
          </a:p>
          <a:p>
            <a:endParaRPr lang="en-US" dirty="0"/>
          </a:p>
          <a:p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“They were greatly astounded and said to one another, “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Then who can be saved/liberated/healed/made whole?”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(Mark 10:26)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09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89E92-1977-BAED-0336-017B4C18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FACING UP </a:t>
            </a:r>
            <a:r>
              <a:rPr lang="en-US" dirty="0"/>
              <a:t>TO OUR DILEMMA            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6F12-2AED-B65D-00E6-27C86E432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And,  If You Listen Really Closely For The Spirit Of God Whispering To You About Your “Survival Skills/Defenses,” </a:t>
            </a:r>
            <a:r>
              <a:rPr lang="en-US" sz="3600" u="sng" dirty="0"/>
              <a:t>You Might Hear Jesus Say Again</a:t>
            </a:r>
            <a:r>
              <a:rPr lang="en-US" sz="3600" dirty="0"/>
              <a:t>: </a:t>
            </a:r>
          </a:p>
          <a:p>
            <a:endParaRPr lang="en-US" sz="3600" dirty="0"/>
          </a:p>
          <a:p>
            <a:r>
              <a:rPr lang="en-US" sz="3600" dirty="0"/>
              <a:t>“</a:t>
            </a:r>
            <a:r>
              <a:rPr lang="en-US" sz="3600" dirty="0">
                <a:effectLst/>
                <a:latin typeface="Arial" panose="020B0604020202020204" pitchFamily="34" charset="0"/>
              </a:rPr>
              <a:t>“For </a:t>
            </a:r>
            <a:r>
              <a:rPr lang="en-US" sz="3600" dirty="0">
                <a:latin typeface="Arial" panose="020B0604020202020204" pitchFamily="34" charset="0"/>
              </a:rPr>
              <a:t>human</a:t>
            </a:r>
            <a:r>
              <a:rPr lang="en-US" sz="3600" dirty="0">
                <a:effectLst/>
                <a:latin typeface="Arial" panose="020B0604020202020204" pitchFamily="34" charset="0"/>
              </a:rPr>
              <a:t>s it is </a:t>
            </a:r>
            <a:r>
              <a:rPr lang="en-US" sz="3600" b="1" dirty="0">
                <a:effectLst/>
                <a:latin typeface="Arial" panose="020B0604020202020204" pitchFamily="34" charset="0"/>
              </a:rPr>
              <a:t>impossible, but</a:t>
            </a:r>
            <a:r>
              <a:rPr lang="en-US" sz="3600" dirty="0">
                <a:effectLst/>
                <a:latin typeface="Arial" panose="020B0604020202020204" pitchFamily="34" charset="0"/>
              </a:rPr>
              <a:t> not for God; for God all things are possible.”</a:t>
            </a:r>
            <a:r>
              <a:rPr lang="en-US" sz="3600" dirty="0"/>
              <a:t>”      </a:t>
            </a:r>
            <a:r>
              <a:rPr lang="en-US" dirty="0">
                <a:latin typeface="Arial" panose="020B0604020202020204" pitchFamily="34" charset="0"/>
              </a:rPr>
              <a:t>(Mark 10:27)</a:t>
            </a:r>
            <a:endParaRPr lang="en-US" dirty="0"/>
          </a:p>
          <a:p>
            <a:endParaRPr lang="en-US" sz="3600" dirty="0"/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</a:rPr>
              <a:t>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83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5A3E-0ABC-FF0E-75AD-79E614DF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FACING UP </a:t>
            </a:r>
            <a:r>
              <a:rPr lang="en-US" dirty="0"/>
              <a:t>TO OUR DILEMMA             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73AE0-4C80-0A24-D33F-BA89AB08D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God Wants Us To </a:t>
            </a:r>
            <a:r>
              <a:rPr lang="en-US" sz="3200" b="1" dirty="0"/>
              <a:t>Acknowledge</a:t>
            </a:r>
            <a:r>
              <a:rPr lang="en-US" sz="3200" dirty="0"/>
              <a:t> that these Defenses Can Prevent Us From Maturing Into The Humans God Wants Us To Be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Not To Condemn Us, B</a:t>
            </a:r>
            <a:r>
              <a:rPr lang="en-US" sz="3200" b="1" dirty="0"/>
              <a:t>ut As The First Step Toward Letting God Do The Impossible – Transform Us </a:t>
            </a:r>
            <a:r>
              <a:rPr lang="en-US" sz="3200" dirty="0"/>
              <a:t>Step By Step Into Mature Humans Who More Fully Reflect The Image Of God</a:t>
            </a:r>
          </a:p>
        </p:txBody>
      </p:sp>
    </p:spTree>
    <p:extLst>
      <p:ext uri="{BB962C8B-B14F-4D97-AF65-F5344CB8AC3E}">
        <p14:creationId xmlns:p14="http://schemas.microsoft.com/office/powerpoint/2010/main" val="2066665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BD84-1D03-880B-D513-5593BBA4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BEING CLEAR ABOUT THE GOAL (2)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B3BA8-E396-4E17-A46C-23F5B7A6C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GOAL:</a:t>
            </a:r>
          </a:p>
          <a:p>
            <a:r>
              <a:rPr lang="en-US" sz="3600" b="1" dirty="0"/>
              <a:t>Truth</a:t>
            </a:r>
            <a:r>
              <a:rPr lang="en-US" sz="3600" dirty="0"/>
              <a:t> (“confession”) and </a:t>
            </a:r>
            <a:r>
              <a:rPr lang="en-US" sz="3600" b="1" dirty="0"/>
              <a:t>Tears</a:t>
            </a:r>
            <a:r>
              <a:rPr lang="en-US" sz="3600" dirty="0"/>
              <a:t> (“lament”) are the first steps toward </a:t>
            </a:r>
          </a:p>
          <a:p>
            <a:r>
              <a:rPr lang="en-US" sz="3600" b="1" dirty="0"/>
              <a:t>Turning</a:t>
            </a:r>
            <a:r>
              <a:rPr lang="en-US" sz="3600" dirty="0"/>
              <a:t> (“repenting”), </a:t>
            </a:r>
          </a:p>
          <a:p>
            <a:r>
              <a:rPr lang="en-US" sz="3600" b="1" dirty="0"/>
              <a:t>Trusting</a:t>
            </a:r>
            <a:r>
              <a:rPr lang="en-US" sz="3600" dirty="0"/>
              <a:t> (“Faith”), and </a:t>
            </a:r>
          </a:p>
          <a:p>
            <a:r>
              <a:rPr lang="en-US" sz="3600" b="1" dirty="0"/>
              <a:t>Transformation</a:t>
            </a:r>
            <a:r>
              <a:rPr lang="en-US" sz="3600" dirty="0"/>
              <a:t> (“New Birth”)</a:t>
            </a:r>
          </a:p>
        </p:txBody>
      </p:sp>
    </p:spTree>
    <p:extLst>
      <p:ext uri="{BB962C8B-B14F-4D97-AF65-F5344CB8AC3E}">
        <p14:creationId xmlns:p14="http://schemas.microsoft.com/office/powerpoint/2010/main" val="326693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125F5-A767-F6E2-951F-A717499D1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GOD’S GOAL: </a:t>
            </a:r>
            <a:r>
              <a:rPr lang="en-US" b="1" dirty="0"/>
              <a:t>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5F6FE-5A4D-D27C-F07A-C8510BC53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There Are </a:t>
            </a:r>
            <a:r>
              <a:rPr lang="en-US" sz="4000" b="1" dirty="0"/>
              <a:t>Many Images </a:t>
            </a:r>
            <a:r>
              <a:rPr lang="en-US" sz="4000" dirty="0"/>
              <a:t>In The New Testament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Describing How </a:t>
            </a:r>
            <a:r>
              <a:rPr lang="en-US" sz="4000" b="1" dirty="0"/>
              <a:t>God Wants to Liberate </a:t>
            </a:r>
            <a:r>
              <a:rPr lang="en-US" sz="4000" dirty="0"/>
              <a:t>Us From Our Survival Skills  --Wants to </a:t>
            </a:r>
            <a:r>
              <a:rPr lang="en-US" sz="4000" b="1" dirty="0"/>
              <a:t>Transform Us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-I Wish There Was Time To Talk About Each</a:t>
            </a:r>
          </a:p>
        </p:txBody>
      </p:sp>
    </p:spTree>
    <p:extLst>
      <p:ext uri="{BB962C8B-B14F-4D97-AF65-F5344CB8AC3E}">
        <p14:creationId xmlns:p14="http://schemas.microsoft.com/office/powerpoint/2010/main" val="3385644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521C9-2D2A-C77D-934A-AAADFC48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NT IMAGES of HOW </a:t>
            </a:r>
            <a:r>
              <a:rPr lang="en-US" sz="3200" u="sng" dirty="0"/>
              <a:t>GOD DOES WHAT WE CANNOT</a:t>
            </a:r>
            <a:r>
              <a:rPr lang="en-US" sz="3200" dirty="0"/>
              <a:t> -- LIBERATES US FROM OUR SURVIVAL SKILLS               (A)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12165-8D66-7C9B-4873-D4C3A2074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1. THE </a:t>
            </a:r>
            <a:r>
              <a:rPr lang="en-US" sz="4000" b="1" dirty="0"/>
              <a:t>OLD LIFE MUST DIE </a:t>
            </a:r>
            <a:r>
              <a:rPr lang="en-US" sz="4000" dirty="0"/>
              <a:t>AND </a:t>
            </a:r>
            <a:r>
              <a:rPr lang="en-US" sz="4000" b="1" dirty="0"/>
              <a:t>A NEW LIFE BE RESURRECTED BY GOD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2. “</a:t>
            </a:r>
            <a:r>
              <a:rPr lang="en-US" sz="4000" b="1" dirty="0"/>
              <a:t>NEW BIRTH</a:t>
            </a:r>
            <a:r>
              <a:rPr lang="en-US" sz="4000" dirty="0"/>
              <a:t>” – </a:t>
            </a:r>
            <a:r>
              <a:rPr lang="en-US" sz="4000" b="1" dirty="0"/>
              <a:t>BECOMING A “CHILD”</a:t>
            </a:r>
            <a:r>
              <a:rPr lang="en-US" sz="4000" dirty="0"/>
              <a:t> OF GOD BY THE EMPOWERING SPIRIT OF GOD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4352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521C9-2D2A-C77D-934A-AAADFC48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NT IMAGES of HOW </a:t>
            </a:r>
            <a:r>
              <a:rPr lang="en-US" sz="3200" u="sng" dirty="0"/>
              <a:t>GOD DOES WHAT WE CANNOT</a:t>
            </a:r>
            <a:r>
              <a:rPr lang="en-US" sz="3200" dirty="0"/>
              <a:t> -- LIBERATES US FROM OUR SURVIVAL SKILLS               (B)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12165-8D66-7C9B-4873-D4C3A2074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3. LET </a:t>
            </a:r>
            <a:r>
              <a:rPr lang="en-US" sz="4000" b="1" dirty="0"/>
              <a:t>GOD “ADOPT” US </a:t>
            </a:r>
            <a:r>
              <a:rPr lang="en-US" sz="4000" dirty="0"/>
              <a:t>INTO </a:t>
            </a:r>
          </a:p>
          <a:p>
            <a:pPr marL="0" indent="0" algn="ctr">
              <a:buNone/>
            </a:pPr>
            <a:r>
              <a:rPr lang="en-US" sz="4000" dirty="0"/>
              <a:t>GOD’S FOREVER FAMILY—then spend our lifetime learning to live like a child of God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4. LET GOD MAKE US A </a:t>
            </a:r>
            <a:r>
              <a:rPr lang="en-US" sz="4000" b="1" dirty="0"/>
              <a:t>“NEW CREATION” </a:t>
            </a:r>
            <a:r>
              <a:rPr lang="en-US" sz="4000" dirty="0"/>
              <a:t>– Continue bringing out the </a:t>
            </a:r>
            <a:r>
              <a:rPr lang="en-US" sz="4000" i="1" dirty="0"/>
              <a:t>potential</a:t>
            </a:r>
            <a:r>
              <a:rPr lang="en-US" sz="4000" dirty="0"/>
              <a:t> of our humanity</a:t>
            </a:r>
          </a:p>
        </p:txBody>
      </p:sp>
    </p:spTree>
    <p:extLst>
      <p:ext uri="{BB962C8B-B14F-4D97-AF65-F5344CB8AC3E}">
        <p14:creationId xmlns:p14="http://schemas.microsoft.com/office/powerpoint/2010/main" val="123535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BD84-1D03-880B-D513-5593BBA4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BEING CLEAR ABOUT THE </a:t>
            </a:r>
            <a:r>
              <a:rPr lang="en-US" b="1" u="sng" dirty="0"/>
              <a:t>GOAL</a:t>
            </a:r>
            <a:r>
              <a:rPr lang="en-US" dirty="0"/>
              <a:t> (2)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B3BA8-E396-4E17-A46C-23F5B7A6C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GOAL IS:</a:t>
            </a:r>
          </a:p>
          <a:p>
            <a:r>
              <a:rPr lang="en-US" sz="3600" b="1" dirty="0"/>
              <a:t>Truth</a:t>
            </a:r>
            <a:r>
              <a:rPr lang="en-US" sz="3600" dirty="0"/>
              <a:t> (“confession”) and </a:t>
            </a:r>
            <a:r>
              <a:rPr lang="en-US" sz="3600" b="1" dirty="0"/>
              <a:t>Tears</a:t>
            </a:r>
            <a:r>
              <a:rPr lang="en-US" sz="3600" dirty="0"/>
              <a:t> (“lament”) are the first steps toward </a:t>
            </a:r>
          </a:p>
          <a:p>
            <a:r>
              <a:rPr lang="en-US" sz="3600" b="1" dirty="0"/>
              <a:t>Turning</a:t>
            </a:r>
            <a:r>
              <a:rPr lang="en-US" sz="3600" dirty="0"/>
              <a:t> (“repenting”), </a:t>
            </a:r>
          </a:p>
          <a:p>
            <a:r>
              <a:rPr lang="en-US" sz="3600" b="1" dirty="0"/>
              <a:t>Trusting</a:t>
            </a:r>
            <a:r>
              <a:rPr lang="en-US" sz="3600" dirty="0"/>
              <a:t> (“Faith”), and </a:t>
            </a:r>
          </a:p>
          <a:p>
            <a:r>
              <a:rPr lang="en-US" sz="3600" b="1" dirty="0"/>
              <a:t>Transformation</a:t>
            </a:r>
            <a:r>
              <a:rPr lang="en-US" sz="3600" dirty="0"/>
              <a:t> (“New Birth”)</a:t>
            </a:r>
          </a:p>
        </p:txBody>
      </p:sp>
    </p:spTree>
    <p:extLst>
      <p:ext uri="{BB962C8B-B14F-4D97-AF65-F5344CB8AC3E}">
        <p14:creationId xmlns:p14="http://schemas.microsoft.com/office/powerpoint/2010/main" val="2900631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D7913-F668-1537-498F-607AC559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NT IMAGES of HOW </a:t>
            </a:r>
            <a:r>
              <a:rPr lang="en-US" sz="3200" u="sng" dirty="0"/>
              <a:t>GOD DOES WHAT WE CANNOT </a:t>
            </a:r>
            <a:r>
              <a:rPr lang="en-US" sz="3200" dirty="0"/>
              <a:t>-- LIBERATES US FROM OUR SURVIVAL SKILLS               (C)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C7BBA-3312-D1BC-27EE-86FA6484F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 PROCESS OF </a:t>
            </a:r>
            <a:r>
              <a:rPr lang="en-US" sz="4000" b="1" dirty="0"/>
              <a:t>ONGOING TRANSFORMATION </a:t>
            </a:r>
            <a:r>
              <a:rPr lang="en-US" sz="4000" dirty="0"/>
              <a:t>INTO THE POTENIAL GOD SEES IN US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-not by “trying harder” with our old defenses, but by “presenting ourselves daily” for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583566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DA1C-D66E-D9C5-1F73-32E04B071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</a:t>
            </a:r>
            <a:r>
              <a:rPr lang="en-US" b="1" dirty="0"/>
              <a:t>DAILY PRESENTING </a:t>
            </a:r>
            <a:r>
              <a:rPr lang="en-US" dirty="0"/>
              <a:t>- The Transforming Image that I Do Want to Talk about for a few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C399E-82B0-5116-AF7C-EBA702F6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“Therefore, I beg you, brothers and sisters, in view of God's mercy, to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present your bodies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 sacrifices – living, holy and pleasing to God -- this is your most reasonable way of serving God.   {2} Do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 continue conforming any longer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the pattern of this present culture, but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continue being transformed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renewing of your mind.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Then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you will be able to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prove by continual testing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God's will is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—the </a:t>
            </a:r>
            <a:r>
              <a:rPr lang="en-US" sz="32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good, the pleasing and the mature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.” (Romans 12:1-2).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11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2192-B2A7-98E9-ECC2-58A0D02C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an </a:t>
            </a:r>
            <a:r>
              <a:rPr lang="en-US" b="1" dirty="0"/>
              <a:t>ongoing process of </a:t>
            </a:r>
            <a:r>
              <a:rPr lang="en-US" b="1" u="sng" dirty="0"/>
              <a:t>choosing</a:t>
            </a:r>
            <a:r>
              <a:rPr lang="en-US" b="1" dirty="0"/>
              <a:t> to “present for growth”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25CD-473F-4C28-094B-9EFBB0D47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“Present” “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continue being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transformed”  “quit being conformed,”  “prove by continual testing”</a:t>
            </a:r>
          </a:p>
          <a:p>
            <a:endParaRPr lang="en-US" sz="36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NOTE: This is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ongoing presenting, and ongoing </a:t>
            </a:r>
            <a:r>
              <a:rPr lang="en-US" sz="36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testing by experience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learn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what is </a:t>
            </a: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what </a:t>
            </a: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pleases God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 what lets us </a:t>
            </a: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mature as humans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the image of God.      </a:t>
            </a: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Conforming is the default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970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B4EA-8E81-2FBE-7948-96FA5769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A735B-23B3-724A-BDB0-AE5355E0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After 60+ years, I am </a:t>
            </a: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still learning (too slowly I am sure) 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do better at this “presenting daily” and “proving by continual testing” !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Does it work – am I being transformed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becoming new person?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1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1C4FB-3BAE-81F6-88BB-B508A0FD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 AM HONEST </a:t>
            </a:r>
            <a:r>
              <a:rPr lang="en-US" b="1" i="1" u="sng" dirty="0"/>
              <a:t>LOOKING </a:t>
            </a:r>
            <a:r>
              <a:rPr lang="en-US" b="1" dirty="0"/>
              <a:t>AT ME/ AT US</a:t>
            </a:r>
            <a:r>
              <a:rPr lang="en-US" dirty="0"/>
              <a:t>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AD64E-A372-3429-67B8-099CAE62F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can </a:t>
            </a: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begin to doubt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whether God is doing this new thing in me, in you, and in us as a community, or not!!!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(I suspect you can begin to doubt it also.)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Paul summarized </a:t>
            </a:r>
            <a:r>
              <a:rPr lang="en-US" sz="3600" i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his frustration with the habits that were deeply ingrained in his instinctive responses to situations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“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Miserable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human that I am, who can deliver me from this body of death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.” (Romans 7:24)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805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24B25-D26A-052C-E123-C7F86AE0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ALSO IF I AM HONEST </a:t>
            </a:r>
            <a:r>
              <a:rPr lang="en-US" dirty="0"/>
              <a:t>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B686C-7960-4344-45E9-716796667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Anyone know how Paul finished that thought?</a:t>
            </a:r>
          </a:p>
          <a:p>
            <a:pPr marL="0" indent="0"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282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24B25-D26A-052C-E123-C7F86AE0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ALSO IF I AM HONEST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B686C-7960-4344-45E9-716796667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same way that I want to finish the thought (Romans 7:25-8:1ff)</a:t>
            </a:r>
          </a:p>
          <a:p>
            <a:pPr marL="0" indent="0">
              <a:buNone/>
            </a:pP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“But, thanks be to God, by means of our Lord Jesus the Messiah (God is not condemning me and is delivering me)!”</a:t>
            </a:r>
          </a:p>
          <a:p>
            <a:pPr marL="0" indent="0">
              <a:buNone/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024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BFE3-5467-171B-538A-D5F9954AE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Paul long ago as a Jesus follower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4DD0B-4ACC-2FFF-616C-53BE5DDF0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lthough you and I are </a:t>
            </a: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 yet </a:t>
            </a:r>
            <a:r>
              <a:rPr lang="en-US" sz="3600" i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all</a:t>
            </a: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we should be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marL="0" indent="0"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are </a:t>
            </a: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also no longer what we were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marL="0" indent="0" algn="ctr"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 what we were going to become left on our own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marL="0" indent="0">
              <a:buNone/>
            </a:pPr>
            <a:endParaRPr lang="en-US" sz="36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881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00BB-AE81-A3D5-148A-B1D024FC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15BD4-55A0-2192-224D-031212E3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The Wall that let me not cry for 70+ years was cracking for decades, then God broke it as my wife Donna was dying – and, I now </a:t>
            </a:r>
            <a:r>
              <a:rPr lang="en-US" sz="3600" b="1" dirty="0"/>
              <a:t>cry fairly often</a:t>
            </a:r>
            <a:r>
              <a:rPr lang="en-US" sz="3600" dirty="0"/>
              <a:t>. </a:t>
            </a:r>
          </a:p>
          <a:p>
            <a:r>
              <a:rPr lang="en-US" sz="3600" dirty="0"/>
              <a:t>And, I actually can </a:t>
            </a:r>
            <a:r>
              <a:rPr lang="en-US" sz="3600" b="1" dirty="0"/>
              <a:t>feel my guilt</a:t>
            </a:r>
            <a:r>
              <a:rPr lang="en-US" sz="3600" dirty="0"/>
              <a:t> for my past failures more than ever before. (Not in an unhealthy way, in a healthy way that lets me take it to God.) </a:t>
            </a:r>
          </a:p>
          <a:p>
            <a:r>
              <a:rPr lang="en-US" sz="3600" dirty="0"/>
              <a:t>And, I </a:t>
            </a:r>
            <a:r>
              <a:rPr lang="en-US" sz="3600" b="1" dirty="0"/>
              <a:t>let emotions in</a:t>
            </a:r>
            <a:r>
              <a:rPr lang="en-US" sz="3600" dirty="0"/>
              <a:t> more than ever before.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		-Long way to go, but I have come a long way</a:t>
            </a:r>
          </a:p>
        </p:txBody>
      </p:sp>
    </p:spTree>
    <p:extLst>
      <p:ext uri="{BB962C8B-B14F-4D97-AF65-F5344CB8AC3E}">
        <p14:creationId xmlns:p14="http://schemas.microsoft.com/office/powerpoint/2010/main" val="1445914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43BB6-E22E-AD20-F483-EFE392F70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JESUS INVITES US TO GOD’S TABLE</a:t>
            </a:r>
            <a:r>
              <a:rPr lang="en-US" sz="3200" dirty="0"/>
              <a:t>: </a:t>
            </a:r>
            <a:r>
              <a:rPr lang="en-US" sz="3200" b="1" dirty="0"/>
              <a:t>LET’S </a:t>
            </a:r>
            <a:r>
              <a:rPr lang="en-US" sz="3200" b="1" i="1" dirty="0"/>
              <a:t>PRESENT OURSELVES </a:t>
            </a:r>
            <a:r>
              <a:rPr lang="en-US" sz="3200" b="1" dirty="0"/>
              <a:t>FOR </a:t>
            </a:r>
            <a:r>
              <a:rPr lang="en-US" sz="3200" b="1" i="1" dirty="0"/>
              <a:t>TRANSFORMING</a:t>
            </a:r>
            <a:r>
              <a:rPr lang="en-US" sz="3200" b="1" dirty="0"/>
              <a:t> </a:t>
            </a:r>
            <a:r>
              <a:rPr lang="en-US" sz="3200" dirty="0"/>
              <a:t>RATHER THAN CONFORMING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0142F-D95A-574F-8561-C1D1F327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“Therefore, I beg you, brothers and sisters, in view of God's mercy, to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present your bodies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 sacrifices – living, holy and pleasing to God -- this is your most reasonable way of serving God.   {2} Do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 continue conforming any longer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the pattern of this present culture, but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continue being transformed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renewing of your mind.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Then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you will be able to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prove by continual testing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God's will is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—the </a:t>
            </a:r>
            <a:r>
              <a:rPr lang="en-US" sz="32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good, the pleasing and the mature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.” (Romans 12:1-2).  </a:t>
            </a:r>
            <a:endParaRPr lang="en-US" sz="3200" dirty="0"/>
          </a:p>
          <a:p>
            <a:pPr marL="0" indent="0"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9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6E3FD5-59FC-A290-96C7-0ACF62A2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(1)  - starting with one of my big ones!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CBDEB-683A-01E3-F8E6-B49A5B26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AVOIDING EMOTIONAL RISKS BY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BUILDING INTERIOR WALLS TO PROTECT OURSELVES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Personal: (crying/hurting, guilt feelings, blocking emotional invasiveness)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87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AVOIDING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FACTS &amp; QUESTIONS 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MIGHT 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RESHAPE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SOME OF MY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BELIEFS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(Social, Political, Religious, Scientific, </a:t>
            </a:r>
          </a:p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Moral, Status, Prejudices) 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LOW EXPECTATIONS OF RELATIONSHIPS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-AVOIDING BEING DISAPPOINTED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-FEAR OF TRUSTING ANYONE (INCLUDING GOD) VERY FAR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3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LOW SELF-ESTEEM 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LOW EXPECTATIONS of MYSELF</a:t>
            </a:r>
          </a:p>
          <a:p>
            <a:pPr marL="0" indent="0" algn="ctr">
              <a:buNone/>
            </a:pPr>
            <a:endParaRPr lang="en-US" sz="4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(I can’t fail if I already know I am a failure)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9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HYPER-ALERTNESS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ALL THAT CAN GO WRONG</a:t>
            </a:r>
          </a:p>
          <a:p>
            <a:pPr marL="0" indent="0" algn="ctr">
              <a:buNone/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CONSTANT ANXIETY, WORRY, and FEARFULNESS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9227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33CA-51F2-47EE-ED79-60427348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SURVIVAL SKILLS WE DEVELOP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9C34-950F-9A05-B056-63F691EB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CAREFUL</a:t>
            </a:r>
            <a:r>
              <a:rPr lang="en-US" sz="4000" dirty="0"/>
              <a:t> and </a:t>
            </a:r>
            <a:r>
              <a:rPr lang="en-US" sz="4000" b="1" dirty="0"/>
              <a:t>CONDITIONAL LOVING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ONLY RISKING WHAT </a:t>
            </a:r>
            <a:r>
              <a:rPr lang="en-US" sz="4000" b="1" dirty="0"/>
              <a:t>SEEMS VERY SAFE</a:t>
            </a:r>
            <a:r>
              <a:rPr lang="en-US" sz="4000" dirty="0"/>
              <a:t> </a:t>
            </a:r>
          </a:p>
          <a:p>
            <a:pPr marL="0" indent="0" algn="ctr">
              <a:buNone/>
            </a:pPr>
            <a:r>
              <a:rPr lang="en-US" sz="4000" dirty="0"/>
              <a:t>IN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75734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1841</Words>
  <Application>Microsoft Office PowerPoint</Application>
  <PresentationFormat>Widescreen</PresentationFormat>
  <Paragraphs>197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Office Theme</vt:lpstr>
      <vt:lpstr>THEME:  Choosing Between . . . </vt:lpstr>
      <vt:lpstr>BEING CLEAR ABOUT THE GOAL (1) </vt:lpstr>
      <vt:lpstr>BEING CLEAR ABOUT THE GOAL (2) </vt:lpstr>
      <vt:lpstr>SOME OF THE SURVIVAL SKILLS WE DEVELOP (1)  - starting with one of my big ones!</vt:lpstr>
      <vt:lpstr>SOME OF THE SURVIVAL SKILLS WE DEVELOP (2)</vt:lpstr>
      <vt:lpstr>SOME OF THE SURVIVAL SKILLS WE DEVELOP (3)</vt:lpstr>
      <vt:lpstr>SOME OF THE SURVIVAL SKILLS WE DEVELOP (4)</vt:lpstr>
      <vt:lpstr>SOME OF THE SURVIVAL SKILLS WE DEVELOP (5)</vt:lpstr>
      <vt:lpstr>SOME OF THE SURVIVAL SKILLS WE DEVELOP (6)</vt:lpstr>
      <vt:lpstr>SOME OF THE SURVIVAL SKILLS WE DEVELOP (7)</vt:lpstr>
      <vt:lpstr>SOME OF THE SURVIVAL SKILLS WE DEVELOP (8)</vt:lpstr>
      <vt:lpstr>SOME OF THE SURVIVAL SKILLS WE DEVELOP (9)</vt:lpstr>
      <vt:lpstr>SOME OF THE SURVIVAL SKILLS WE DEVELOP (10)</vt:lpstr>
      <vt:lpstr>SOME OF THE SURVIVAL SKILLS WE DEVELOP (11)</vt:lpstr>
      <vt:lpstr>SOME OF THE SURVIVAL SKILLS WE DEVELOP (12)</vt:lpstr>
      <vt:lpstr>SOME OF THE SURVIVAL SKILLS WE DEVELOP (13)</vt:lpstr>
      <vt:lpstr>SOME OF THE SURVIVAL SKILLS WE DEVELOP (14)</vt:lpstr>
      <vt:lpstr>SOME OF THE SURVIVAL SKILLS WE DEVELOP (15)</vt:lpstr>
      <vt:lpstr>SOME OF THE SURVIVAL SKILLS WE DEVELOP (16)</vt:lpstr>
      <vt:lpstr>SOME OF THE SURVIVAL SKILLS WE DEVELOP (17)</vt:lpstr>
      <vt:lpstr>SOME OF THE SURVIVAL SKILLS WE DEVELOP (17, 18, 19, 20 . . .)</vt:lpstr>
      <vt:lpstr>FACING UP TO OUR DILEMMA                (1)</vt:lpstr>
      <vt:lpstr>FACING UP TO OUR DILEMMA             (2)</vt:lpstr>
      <vt:lpstr>FACING UP TO OUR DILEMMA             (3)</vt:lpstr>
      <vt:lpstr>FACING UP TO OUR DILEMMA              (4)</vt:lpstr>
      <vt:lpstr>BEING CLEAR ABOUT THE GOAL (2) </vt:lpstr>
      <vt:lpstr>GOD’S GOAL: TRANSFORMATION</vt:lpstr>
      <vt:lpstr>NT IMAGES of HOW GOD DOES WHAT WE CANNOT -- LIBERATES US FROM OUR SURVIVAL SKILLS               (A)</vt:lpstr>
      <vt:lpstr>NT IMAGES of HOW GOD DOES WHAT WE CANNOT -- LIBERATES US FROM OUR SURVIVAL SKILLS               (B)</vt:lpstr>
      <vt:lpstr>NT IMAGES of HOW GOD DOES WHAT WE CANNOT -- LIBERATES US FROM OUR SURVIVAL SKILLS               (C)</vt:lpstr>
      <vt:lpstr>5. DAILY PRESENTING - The Transforming Image that I Do Want to Talk about for a few minutes</vt:lpstr>
      <vt:lpstr>This is an ongoing process of choosing to “present for growth”</vt:lpstr>
      <vt:lpstr>PowerPoint Presentation</vt:lpstr>
      <vt:lpstr>IF I AM HONEST LOOKING AT ME/ AT US . . . </vt:lpstr>
      <vt:lpstr>BUT ALSO IF I AM HONEST . . .</vt:lpstr>
      <vt:lpstr>BUT ALSO IF I AM HONEST . . .</vt:lpstr>
      <vt:lpstr>Like Paul long ago as a Jesus follower . . .</vt:lpstr>
      <vt:lpstr>PERSONAL EXAMPLES:</vt:lpstr>
      <vt:lpstr>JESUS INVITES US TO GOD’S TABLE: LET’S PRESENT OURSELVES FOR TRANSFORMING RATHER THAN CONFORMING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 Simkins</dc:creator>
  <cp:lastModifiedBy>Ron Simkins</cp:lastModifiedBy>
  <cp:revision>18</cp:revision>
  <dcterms:created xsi:type="dcterms:W3CDTF">2024-09-02T17:01:58Z</dcterms:created>
  <dcterms:modified xsi:type="dcterms:W3CDTF">2024-09-07T17:46:41Z</dcterms:modified>
</cp:coreProperties>
</file>