
<file path=[Content_Types].xml><?xml version="1.0" encoding="utf-8"?>
<Types xmlns="http://schemas.openxmlformats.org/package/2006/content-types">
  <Default Extension="jpeg" ContentType="image/jpeg"/>
  <Default Extension="jpg" ContentType="image/jpeg"/>
  <Default Extension="jpg!d"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0" r:id="rId1"/>
  </p:sldMasterIdLst>
  <p:notesMasterIdLst>
    <p:notesMasterId r:id="rId16"/>
  </p:notesMasterIdLst>
  <p:sldIdLst>
    <p:sldId id="670" r:id="rId2"/>
    <p:sldId id="632" r:id="rId3"/>
    <p:sldId id="677" r:id="rId4"/>
    <p:sldId id="629" r:id="rId5"/>
    <p:sldId id="672" r:id="rId6"/>
    <p:sldId id="628" r:id="rId7"/>
    <p:sldId id="624" r:id="rId8"/>
    <p:sldId id="625" r:id="rId9"/>
    <p:sldId id="678" r:id="rId10"/>
    <p:sldId id="671" r:id="rId11"/>
    <p:sldId id="633" r:id="rId12"/>
    <p:sldId id="679" r:id="rId13"/>
    <p:sldId id="681" r:id="rId14"/>
    <p:sldId id="615" r:id="rId15"/>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ffrey Trask" initials="JT" lastIdx="8" clrIdx="0">
    <p:extLst>
      <p:ext uri="{19B8F6BF-5375-455C-9EA6-DF929625EA0E}">
        <p15:presenceInfo xmlns:p15="http://schemas.microsoft.com/office/powerpoint/2012/main" userId="f21af94da9129c8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765" autoAdjust="0"/>
    <p:restoredTop sz="63605" autoAdjust="0"/>
  </p:normalViewPr>
  <p:slideViewPr>
    <p:cSldViewPr snapToGrid="0">
      <p:cViewPr varScale="1">
        <p:scale>
          <a:sx n="79" d="100"/>
          <a:sy n="79" d="100"/>
        </p:scale>
        <p:origin x="1608" y="184"/>
      </p:cViewPr>
      <p:guideLst/>
    </p:cSldViewPr>
  </p:slideViewPr>
  <p:notesTextViewPr>
    <p:cViewPr>
      <p:scale>
        <a:sx n="1" d="1"/>
        <a:sy n="1" d="1"/>
      </p:scale>
      <p:origin x="0" y="0"/>
    </p:cViewPr>
  </p:notesTextViewPr>
  <p:notesViewPr>
    <p:cSldViewPr snapToGrid="0">
      <p:cViewPr varScale="1">
        <p:scale>
          <a:sx n="42" d="100"/>
          <a:sy n="42" d="100"/>
        </p:scale>
        <p:origin x="2646" y="4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6435"/>
          </a:xfrm>
          <a:prstGeom prst="rect">
            <a:avLst/>
          </a:prstGeom>
        </p:spPr>
        <p:txBody>
          <a:bodyPr vert="horz" lIns="93156" tIns="46578" rIns="93156" bIns="46578" rtlCol="0"/>
          <a:lstStyle>
            <a:lvl1pPr algn="l">
              <a:defRPr sz="1200"/>
            </a:lvl1pPr>
          </a:lstStyle>
          <a:p>
            <a:endParaRPr lang="en-US" dirty="0"/>
          </a:p>
        </p:txBody>
      </p:sp>
      <p:sp>
        <p:nvSpPr>
          <p:cNvPr id="3" name="Date Placeholder 2"/>
          <p:cNvSpPr>
            <a:spLocks noGrp="1"/>
          </p:cNvSpPr>
          <p:nvPr>
            <p:ph type="dt" idx="1"/>
          </p:nvPr>
        </p:nvSpPr>
        <p:spPr>
          <a:xfrm>
            <a:off x="3970940" y="0"/>
            <a:ext cx="3037840" cy="466435"/>
          </a:xfrm>
          <a:prstGeom prst="rect">
            <a:avLst/>
          </a:prstGeom>
        </p:spPr>
        <p:txBody>
          <a:bodyPr vert="horz" lIns="93156" tIns="46578" rIns="93156" bIns="46578" rtlCol="0"/>
          <a:lstStyle>
            <a:lvl1pPr algn="r">
              <a:defRPr sz="1200"/>
            </a:lvl1pPr>
          </a:lstStyle>
          <a:p>
            <a:fld id="{A56EE534-B2DF-4659-89CA-B4A70BA27638}" type="datetimeFigureOut">
              <a:rPr lang="en-US" smtClean="0"/>
              <a:t>9/13/24</a:t>
            </a:fld>
            <a:endParaRPr lang="en-US" dirty="0"/>
          </a:p>
        </p:txBody>
      </p:sp>
      <p:sp>
        <p:nvSpPr>
          <p:cNvPr id="4" name="Slide Image Placeholder 3"/>
          <p:cNvSpPr>
            <a:spLocks noGrp="1" noRot="1" noChangeAspect="1"/>
          </p:cNvSpPr>
          <p:nvPr>
            <p:ph type="sldImg" idx="2"/>
          </p:nvPr>
        </p:nvSpPr>
        <p:spPr>
          <a:xfrm>
            <a:off x="1412875" y="1162050"/>
            <a:ext cx="4184650" cy="3138488"/>
          </a:xfrm>
          <a:prstGeom prst="rect">
            <a:avLst/>
          </a:prstGeom>
          <a:noFill/>
          <a:ln w="12700">
            <a:solidFill>
              <a:prstClr val="black"/>
            </a:solidFill>
          </a:ln>
        </p:spPr>
        <p:txBody>
          <a:bodyPr vert="horz" lIns="93156" tIns="46578" rIns="93156" bIns="46578" rtlCol="0" anchor="ctr"/>
          <a:lstStyle/>
          <a:p>
            <a:endParaRPr lang="en-US" dirty="0"/>
          </a:p>
        </p:txBody>
      </p:sp>
      <p:sp>
        <p:nvSpPr>
          <p:cNvPr id="5" name="Notes Placeholder 4"/>
          <p:cNvSpPr>
            <a:spLocks noGrp="1"/>
          </p:cNvSpPr>
          <p:nvPr>
            <p:ph type="body" sz="quarter" idx="3"/>
          </p:nvPr>
        </p:nvSpPr>
        <p:spPr>
          <a:xfrm>
            <a:off x="701040" y="4473893"/>
            <a:ext cx="5608320" cy="3660458"/>
          </a:xfrm>
          <a:prstGeom prst="rect">
            <a:avLst/>
          </a:prstGeom>
        </p:spPr>
        <p:txBody>
          <a:bodyPr vert="horz" lIns="93156" tIns="46578" rIns="93156" bIns="4657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969"/>
            <a:ext cx="3037840" cy="466434"/>
          </a:xfrm>
          <a:prstGeom prst="rect">
            <a:avLst/>
          </a:prstGeom>
        </p:spPr>
        <p:txBody>
          <a:bodyPr vert="horz" lIns="93156" tIns="46578" rIns="93156" bIns="46578"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40" y="8829969"/>
            <a:ext cx="3037840" cy="466434"/>
          </a:xfrm>
          <a:prstGeom prst="rect">
            <a:avLst/>
          </a:prstGeom>
        </p:spPr>
        <p:txBody>
          <a:bodyPr vert="horz" lIns="93156" tIns="46578" rIns="93156" bIns="46578" rtlCol="0" anchor="b"/>
          <a:lstStyle>
            <a:lvl1pPr algn="r">
              <a:defRPr sz="1200"/>
            </a:lvl1pPr>
          </a:lstStyle>
          <a:p>
            <a:fld id="{FA0DC3DB-0B10-4F5D-8078-2DEAC5D24F75}" type="slidenum">
              <a:rPr lang="en-US" smtClean="0"/>
              <a:t>‹#›</a:t>
            </a:fld>
            <a:endParaRPr lang="en-US" dirty="0"/>
          </a:p>
        </p:txBody>
      </p:sp>
    </p:spTree>
    <p:extLst>
      <p:ext uri="{BB962C8B-B14F-4D97-AF65-F5344CB8AC3E}">
        <p14:creationId xmlns:p14="http://schemas.microsoft.com/office/powerpoint/2010/main" val="10564617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Words Matter – Research for Child Development</a:t>
            </a:r>
          </a:p>
          <a:p>
            <a:endParaRPr lang="en-US" dirty="0"/>
          </a:p>
          <a:p>
            <a:r>
              <a:rPr lang="en-US" b="0" i="0" u="none" strike="noStrike" dirty="0">
                <a:solidFill>
                  <a:srgbClr val="1F1F1F"/>
                </a:solidFill>
                <a:effectLst/>
                <a:latin typeface="Google Sans"/>
              </a:rPr>
              <a:t>A parent's word choice can be powerful in </a:t>
            </a:r>
            <a:r>
              <a:rPr lang="en-US" b="0" i="0" u="none" strike="noStrike" dirty="0">
                <a:solidFill>
                  <a:srgbClr val="040C28"/>
                </a:solidFill>
                <a:effectLst/>
                <a:latin typeface="Google Sans"/>
              </a:rPr>
              <a:t>shaping a child's view of themselves, fostering their self-esteem and helping them relate to their surroundings</a:t>
            </a:r>
          </a:p>
          <a:p>
            <a:endParaRPr lang="en-US" b="0" i="0" u="none" strike="noStrike" dirty="0">
              <a:solidFill>
                <a:srgbClr val="040C28"/>
              </a:solidFill>
              <a:effectLst/>
              <a:latin typeface="Google Sans"/>
            </a:endParaRPr>
          </a:p>
          <a:p>
            <a:r>
              <a:rPr lang="en-US" b="0" i="0" u="none" strike="noStrike" dirty="0">
                <a:solidFill>
                  <a:srgbClr val="040C28"/>
                </a:solidFill>
                <a:effectLst/>
                <a:latin typeface="Google Sans"/>
              </a:rPr>
              <a:t>What you say to and around a child has a tremendous impact on how they see themselves and who they become. </a:t>
            </a:r>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1</a:t>
            </a:fld>
            <a:endParaRPr lang="en-US" dirty="0"/>
          </a:p>
        </p:txBody>
      </p:sp>
    </p:spTree>
    <p:extLst>
      <p:ext uri="{BB962C8B-B14F-4D97-AF65-F5344CB8AC3E}">
        <p14:creationId xmlns:p14="http://schemas.microsoft.com/office/powerpoint/2010/main" val="21719582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b="0" i="0" u="none" strike="noStrike" dirty="0">
                <a:solidFill>
                  <a:srgbClr val="000000"/>
                </a:solidFill>
                <a:effectLst/>
                <a:latin typeface="Times New Roman" panose="02020603050405020304" pitchFamily="18" charset="0"/>
              </a:rPr>
              <a:t>Mark 8:31-33. Then he began to teach them that the Son of Man must undergo great suffering, and be rejected by the elders, the chief priests, and the scribes, and be killed, and after three days rise again. He said all this quite openly. And Peter took him aside and began to rebuke him. But turning and looking at his disciples, he rebuked Peter and said, “Get behind me, Satan! For you are setting your mind not on divine things but on human things.”</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10</a:t>
            </a:fld>
            <a:endParaRPr lang="en-US" dirty="0"/>
          </a:p>
        </p:txBody>
      </p:sp>
    </p:spTree>
    <p:extLst>
      <p:ext uri="{BB962C8B-B14F-4D97-AF65-F5344CB8AC3E}">
        <p14:creationId xmlns:p14="http://schemas.microsoft.com/office/powerpoint/2010/main" val="7531862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Dangerous Words: Bad Intentions</a:t>
            </a:r>
          </a:p>
          <a:p>
            <a:r>
              <a:rPr lang="en-US" dirty="0"/>
              <a:t>I won’t begin to get into all the harm that have been done through words</a:t>
            </a:r>
          </a:p>
          <a:p>
            <a:endParaRPr lang="en-US" dirty="0"/>
          </a:p>
          <a:p>
            <a:r>
              <a:rPr lang="en-US" dirty="0"/>
              <a:t>I was thinking about Ron’s teaching with all the examples of how we defend ourselves. This is one of the reasons. Words that are used to attack create resistance, defenses, and survival strategies. </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11</a:t>
            </a:fld>
            <a:endParaRPr lang="en-US" dirty="0"/>
          </a:p>
        </p:txBody>
      </p:sp>
    </p:spTree>
    <p:extLst>
      <p:ext uri="{BB962C8B-B14F-4D97-AF65-F5344CB8AC3E}">
        <p14:creationId xmlns:p14="http://schemas.microsoft.com/office/powerpoint/2010/main" val="7480606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Disappointment, Destruction, Pain, Hurt, Despair, etc.</a:t>
            </a:r>
          </a:p>
          <a:p>
            <a:endParaRPr lang="en-US" dirty="0"/>
          </a:p>
          <a:p>
            <a:r>
              <a:rPr lang="en-US" dirty="0"/>
              <a:t>We have all seen it. Whether we did ourselves, was done to us, or both, we have witnessed the destructive nature of our words.</a:t>
            </a:r>
          </a:p>
          <a:p>
            <a:endParaRPr lang="en-US" dirty="0"/>
          </a:p>
          <a:p>
            <a:r>
              <a:rPr lang="en-US" dirty="0"/>
              <a:t>Thankfully, we have a God that can raise us and others out the ashes and bring forth new life. While words cannot be unsaid, other words can help mend what was broken and rebuild what was destroyed</a:t>
            </a:r>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12</a:t>
            </a:fld>
            <a:endParaRPr lang="en-US" dirty="0"/>
          </a:p>
        </p:txBody>
      </p:sp>
    </p:spTree>
    <p:extLst>
      <p:ext uri="{BB962C8B-B14F-4D97-AF65-F5344CB8AC3E}">
        <p14:creationId xmlns:p14="http://schemas.microsoft.com/office/powerpoint/2010/main" val="20627300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we do better?</a:t>
            </a:r>
          </a:p>
          <a:p>
            <a:endParaRPr lang="en-US" dirty="0"/>
          </a:p>
          <a:p>
            <a:r>
              <a:rPr lang="en-US" dirty="0"/>
              <a:t>Works towards seeing beyond yourself. Instead of pretending, protecting, or promoting, use words to help, heal, and restore</a:t>
            </a:r>
          </a:p>
          <a:p>
            <a:endParaRPr lang="en-US" dirty="0"/>
          </a:p>
          <a:p>
            <a:r>
              <a:rPr lang="en-US" b="0" i="0" u="none" strike="noStrike" dirty="0">
                <a:solidFill>
                  <a:srgbClr val="000000"/>
                </a:solidFill>
                <a:effectLst/>
                <a:latin typeface="Times New Roman" panose="02020603050405020304" pitchFamily="18" charset="0"/>
              </a:rPr>
              <a:t>Mark 8: He called the crowd with his disciples, and said to them, “If any want to become my followers, let them deny themselves and take up their cross and follow me. For those who want to save their life will lose it, and those who lose their life for my sake, and for the sake of the gospel, will save it.</a:t>
            </a:r>
          </a:p>
          <a:p>
            <a:endParaRPr lang="en-US" b="0" i="0" u="none" strike="noStrike" dirty="0">
              <a:solidFill>
                <a:srgbClr val="000000"/>
              </a:solidFill>
              <a:effectLst/>
              <a:latin typeface="Times New Roman" panose="02020603050405020304" pitchFamily="18" charset="0"/>
            </a:endParaRPr>
          </a:p>
          <a:p>
            <a:r>
              <a:rPr lang="en-US" b="0" i="0" u="none" strike="noStrike" dirty="0">
                <a:solidFill>
                  <a:srgbClr val="000000"/>
                </a:solidFill>
                <a:effectLst/>
                <a:latin typeface="Times New Roman" panose="02020603050405020304" pitchFamily="18" charset="0"/>
              </a:rPr>
              <a:t>Peter only saw the Jesus that was going to save the people, liberate them, and even rule in its stead. Peter would eventually learn that it is not about taking but giving</a:t>
            </a:r>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13</a:t>
            </a:fld>
            <a:endParaRPr lang="en-US" dirty="0"/>
          </a:p>
        </p:txBody>
      </p:sp>
    </p:spTree>
    <p:extLst>
      <p:ext uri="{BB962C8B-B14F-4D97-AF65-F5344CB8AC3E}">
        <p14:creationId xmlns:p14="http://schemas.microsoft.com/office/powerpoint/2010/main" val="17114197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14</a:t>
            </a:fld>
            <a:endParaRPr lang="en-US" dirty="0"/>
          </a:p>
        </p:txBody>
      </p:sp>
    </p:spTree>
    <p:extLst>
      <p:ext uri="{BB962C8B-B14F-4D97-AF65-F5344CB8AC3E}">
        <p14:creationId xmlns:p14="http://schemas.microsoft.com/office/powerpoint/2010/main" val="8014835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3E4855"/>
                </a:solidFill>
                <a:effectLst/>
                <a:latin typeface="Outfit"/>
              </a:rPr>
              <a:t>Studies show that when teachers were told that certain students had ‘limited intelligence,’ these students performed worse than other students whose teachers were not similarly informed. But when teachers were informed that these same students had exceptional abilities, the students showed marked improvement in their scores.</a:t>
            </a:r>
          </a:p>
          <a:p>
            <a:endParaRPr lang="en-US" b="0" i="0" u="none" strike="noStrike" dirty="0">
              <a:solidFill>
                <a:srgbClr val="3E4855"/>
              </a:solidFill>
              <a:effectLst/>
              <a:latin typeface="Outfit"/>
            </a:endParaRPr>
          </a:p>
          <a:p>
            <a:r>
              <a:rPr lang="en-US" b="0" i="0" u="none" strike="noStrike" dirty="0">
                <a:solidFill>
                  <a:srgbClr val="3E4855"/>
                </a:solidFill>
                <a:effectLst/>
                <a:latin typeface="Outfit"/>
              </a:rPr>
              <a:t>No proof… just words</a:t>
            </a:r>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2</a:t>
            </a:fld>
            <a:endParaRPr lang="en-US" dirty="0"/>
          </a:p>
        </p:txBody>
      </p:sp>
    </p:spTree>
    <p:extLst>
      <p:ext uri="{BB962C8B-B14F-4D97-AF65-F5344CB8AC3E}">
        <p14:creationId xmlns:p14="http://schemas.microsoft.com/office/powerpoint/2010/main" val="4283006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3E4855"/>
                </a:solidFill>
                <a:effectLst/>
                <a:latin typeface="Outfit"/>
              </a:rPr>
              <a:t>We have taken words to a whole other level in social media</a:t>
            </a:r>
          </a:p>
          <a:p>
            <a:endParaRPr lang="en-US" b="0" i="0" u="none" strike="noStrike" dirty="0">
              <a:solidFill>
                <a:srgbClr val="3E4855"/>
              </a:solidFill>
              <a:effectLst/>
              <a:latin typeface="Outfit"/>
            </a:endParaRPr>
          </a:p>
          <a:p>
            <a:r>
              <a:rPr lang="en-US" b="0" i="0" u="none" strike="noStrike" dirty="0">
                <a:solidFill>
                  <a:srgbClr val="3E4855"/>
                </a:solidFill>
                <a:effectLst/>
                <a:latin typeface="Outfit"/>
              </a:rPr>
              <a:t>It is influencing how people think about almost anything</a:t>
            </a:r>
          </a:p>
          <a:p>
            <a:endParaRPr lang="en-US" b="0" i="0" u="none" strike="noStrike" dirty="0">
              <a:solidFill>
                <a:srgbClr val="3E4855"/>
              </a:solidFill>
              <a:effectLst/>
              <a:latin typeface="Outfit"/>
            </a:endParaRPr>
          </a:p>
          <a:p>
            <a:r>
              <a:rPr lang="en-US" b="0" i="0" u="none" strike="noStrike" dirty="0">
                <a:solidFill>
                  <a:srgbClr val="3E4855"/>
                </a:solidFill>
                <a:effectLst/>
                <a:latin typeface="Outfit"/>
              </a:rPr>
              <a:t>Still occurs with traditional media outlets but it’s at a whole new level</a:t>
            </a:r>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3</a:t>
            </a:fld>
            <a:endParaRPr lang="en-US" dirty="0"/>
          </a:p>
        </p:txBody>
      </p:sp>
    </p:spTree>
    <p:extLst>
      <p:ext uri="{BB962C8B-B14F-4D97-AF65-F5344CB8AC3E}">
        <p14:creationId xmlns:p14="http://schemas.microsoft.com/office/powerpoint/2010/main" val="18318544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r>
              <a:rPr lang="en-US" dirty="0"/>
              <a:t>People are often deemed guilty or not guilty not based on the truth, but on how well their lawyer can speak and convince the judge and jury that they are right. Typically, the more money you spend on a good attorney, the more likely you are to get favor.</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4</a:t>
            </a:fld>
            <a:endParaRPr lang="en-US" dirty="0"/>
          </a:p>
        </p:txBody>
      </p:sp>
    </p:spTree>
    <p:extLst>
      <p:ext uri="{BB962C8B-B14F-4D97-AF65-F5344CB8AC3E}">
        <p14:creationId xmlns:p14="http://schemas.microsoft.com/office/powerpoint/2010/main" val="16667961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have any debates if words did not matter?</a:t>
            </a:r>
          </a:p>
          <a:p>
            <a:endParaRPr lang="en-US" dirty="0"/>
          </a:p>
          <a:p>
            <a:r>
              <a:rPr lang="en-US" dirty="0"/>
              <a:t>While I have this slide up, I want to provide an example of words mattering. </a:t>
            </a:r>
          </a:p>
          <a:p>
            <a:endParaRPr lang="en-US" dirty="0"/>
          </a:p>
          <a:p>
            <a:r>
              <a:rPr lang="en-US" dirty="0"/>
              <a:t>The US lost 1,219,487 million people to Covid. Highest in the world by far. We have about 320,000,000 people in the US</a:t>
            </a:r>
          </a:p>
          <a:p>
            <a:r>
              <a:rPr lang="en-US" dirty="0"/>
              <a:t>That is 17.4% of the world’s deaths from Covid while the US makes up 5% of the world’s population</a:t>
            </a:r>
          </a:p>
          <a:p>
            <a:endParaRPr lang="en-US" dirty="0"/>
          </a:p>
          <a:p>
            <a:r>
              <a:rPr lang="en-US" dirty="0"/>
              <a:t>Brazil 711.380</a:t>
            </a:r>
          </a:p>
          <a:p>
            <a:r>
              <a:rPr lang="en-US" dirty="0"/>
              <a:t>India 533,570. They have 1.2 billion people (The US had more than double the deaths with about ¼ of the population of India)</a:t>
            </a:r>
          </a:p>
          <a:p>
            <a:r>
              <a:rPr lang="en-US" dirty="0"/>
              <a:t>Russia 402,756</a:t>
            </a:r>
          </a:p>
          <a:p>
            <a:endParaRPr lang="en-US" dirty="0"/>
          </a:p>
          <a:p>
            <a:r>
              <a:rPr lang="en-US" dirty="0"/>
              <a:t>The words from the US leadership at the time associated with how to think about, address, and protect oneself against Covid led many to not take it seriously. </a:t>
            </a:r>
          </a:p>
          <a:p>
            <a:endParaRPr lang="en-US" dirty="0"/>
          </a:p>
          <a:p>
            <a:r>
              <a:rPr lang="en-US" dirty="0"/>
              <a:t>Words contributed to hundreds of thousands of needless deaths</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5</a:t>
            </a:fld>
            <a:endParaRPr lang="en-US" dirty="0"/>
          </a:p>
        </p:txBody>
      </p:sp>
    </p:spTree>
    <p:extLst>
      <p:ext uri="{BB962C8B-B14F-4D97-AF65-F5344CB8AC3E}">
        <p14:creationId xmlns:p14="http://schemas.microsoft.com/office/powerpoint/2010/main" val="13404331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And God SAID, let there be light</a:t>
            </a:r>
          </a:p>
          <a:p>
            <a:endParaRPr lang="en-US" dirty="0"/>
          </a:p>
          <a:p>
            <a:r>
              <a:rPr lang="en-US" dirty="0"/>
              <a:t>Why did God have to say it when it was just God. I can understand that later when talking to Adam and Eve, or Noah, or Moses, etc.</a:t>
            </a:r>
          </a:p>
          <a:p>
            <a:endParaRPr lang="en-US" dirty="0"/>
          </a:p>
          <a:p>
            <a:r>
              <a:rPr lang="en-US" dirty="0"/>
              <a:t>But why not say, God THOUGHT, let there be light</a:t>
            </a:r>
          </a:p>
          <a:p>
            <a:endParaRPr lang="en-US" dirty="0"/>
          </a:p>
          <a:p>
            <a:r>
              <a:rPr lang="en-US" dirty="0"/>
              <a:t>Our very belief systems are built upon words. Not any other apparent form or displays. Words have created religions, built countries, started wars, and countless other things</a:t>
            </a:r>
          </a:p>
        </p:txBody>
      </p:sp>
      <p:sp>
        <p:nvSpPr>
          <p:cNvPr id="4" name="Slide Number Placeholder 3"/>
          <p:cNvSpPr>
            <a:spLocks noGrp="1"/>
          </p:cNvSpPr>
          <p:nvPr>
            <p:ph type="sldNum" sz="quarter" idx="5"/>
          </p:nvPr>
        </p:nvSpPr>
        <p:spPr/>
        <p:txBody>
          <a:bodyPr/>
          <a:lstStyle/>
          <a:p>
            <a:fld id="{FA0DC3DB-0B10-4F5D-8078-2DEAC5D24F75}" type="slidenum">
              <a:rPr lang="en-US" smtClean="0"/>
              <a:t>6</a:t>
            </a:fld>
            <a:endParaRPr lang="en-US" dirty="0"/>
          </a:p>
        </p:txBody>
      </p:sp>
    </p:spTree>
    <p:extLst>
      <p:ext uri="{BB962C8B-B14F-4D97-AF65-F5344CB8AC3E}">
        <p14:creationId xmlns:p14="http://schemas.microsoft.com/office/powerpoint/2010/main" val="19083902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effectLst/>
                <a:latin typeface="system-ui"/>
              </a:rPr>
              <a:t>James 3: 3-6</a:t>
            </a:r>
          </a:p>
          <a:p>
            <a:endParaRPr lang="en-US" b="1" baseline="30000" dirty="0">
              <a:effectLst/>
              <a:latin typeface="system-ui"/>
            </a:endParaRPr>
          </a:p>
          <a:p>
            <a:r>
              <a:rPr lang="en-US" b="1" baseline="30000" dirty="0">
                <a:effectLst/>
                <a:latin typeface="system-ui"/>
              </a:rPr>
              <a:t>3 </a:t>
            </a:r>
            <a:r>
              <a:rPr lang="en-US" dirty="0"/>
              <a:t>When we put bits into the mouths of horses to make them obey us, we can turn the whole animal. </a:t>
            </a:r>
            <a:r>
              <a:rPr lang="en-US" b="1" baseline="30000" dirty="0">
                <a:effectLst/>
                <a:latin typeface="system-ui"/>
              </a:rPr>
              <a:t>4 </a:t>
            </a:r>
            <a:r>
              <a:rPr lang="en-US" dirty="0"/>
              <a:t>Or take ships as an example. Although they are so large and are driven by strong winds, they are steered by a very small rudder wherever the pilot wants to go. </a:t>
            </a:r>
            <a:r>
              <a:rPr lang="en-US" b="1" baseline="30000" dirty="0">
                <a:effectLst/>
                <a:latin typeface="system-ui"/>
              </a:rPr>
              <a:t>5 </a:t>
            </a:r>
            <a:r>
              <a:rPr lang="en-US" dirty="0"/>
              <a:t>Likewise, the tongue is a small part of the body, but it makes great boasts. Consider what a great forest is set on fire by a small spark. </a:t>
            </a:r>
            <a:r>
              <a:rPr lang="en-US" b="1" baseline="30000" dirty="0">
                <a:effectLst/>
                <a:latin typeface="system-ui"/>
              </a:rPr>
              <a:t>6 </a:t>
            </a:r>
            <a:r>
              <a:rPr lang="en-US" dirty="0"/>
              <a:t>The tongue also is a fire, a world of evil among the parts of the body. It corrupts the whole body, sets the whole course of one’s life on fire, and is itself set on fire by hell.</a:t>
            </a:r>
            <a:br>
              <a:rPr lang="en-US" dirty="0"/>
            </a:br>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7</a:t>
            </a:fld>
            <a:endParaRPr lang="en-US" dirty="0"/>
          </a:p>
        </p:txBody>
      </p:sp>
    </p:spTree>
    <p:extLst>
      <p:ext uri="{BB962C8B-B14F-4D97-AF65-F5344CB8AC3E}">
        <p14:creationId xmlns:p14="http://schemas.microsoft.com/office/powerpoint/2010/main" val="39269988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with no intention to follow through</a:t>
            </a:r>
          </a:p>
          <a:p>
            <a:endParaRPr lang="en-US" dirty="0"/>
          </a:p>
          <a:p>
            <a:r>
              <a:rPr lang="en-US" dirty="0"/>
              <a:t>This country has had many missed opportunities to live by the words people in this country cherishes and even boasts about – freedom, equality, justice.</a:t>
            </a:r>
          </a:p>
          <a:p>
            <a:endParaRPr lang="en-US" dirty="0"/>
          </a:p>
          <a:p>
            <a:r>
              <a:rPr lang="en-US" dirty="0"/>
              <a:t>Even the star bangled banner original words revealed this country’s willingness to live up to its word</a:t>
            </a:r>
          </a:p>
          <a:p>
            <a:endParaRPr lang="en-US" dirty="0"/>
          </a:p>
          <a:p>
            <a:r>
              <a:rPr lang="en-US" b="0" i="0" u="none" strike="noStrike" dirty="0">
                <a:solidFill>
                  <a:srgbClr val="202122"/>
                </a:solidFill>
                <a:effectLst/>
                <a:latin typeface="Arial" panose="020B0604020202020204" pitchFamily="34" charset="0"/>
              </a:rPr>
              <a:t>“No refuge could save the hireling and slave,</a:t>
            </a:r>
            <a:br>
              <a:rPr lang="en-US" dirty="0"/>
            </a:br>
            <a:r>
              <a:rPr lang="en-US" b="0" i="0" u="none" strike="noStrike" dirty="0">
                <a:solidFill>
                  <a:srgbClr val="202122"/>
                </a:solidFill>
                <a:effectLst/>
                <a:latin typeface="Arial" panose="020B0604020202020204" pitchFamily="34" charset="0"/>
              </a:rPr>
              <a:t>From the terror of flight, or the gloom of the grave,”</a:t>
            </a:r>
            <a:endParaRPr lang="en-US" dirty="0"/>
          </a:p>
          <a:p>
            <a:endParaRPr lang="en-US" dirty="0"/>
          </a:p>
          <a:p>
            <a:r>
              <a:rPr lang="en-US" b="0" i="0" u="none" strike="noStrike" dirty="0">
                <a:solidFill>
                  <a:srgbClr val="000000"/>
                </a:solidFill>
                <a:effectLst/>
                <a:latin typeface="Times New Roman" panose="02020603050405020304" pitchFamily="18" charset="0"/>
              </a:rPr>
              <a:t>One of my frustrations in my DEI, racial justice, reparations work</a:t>
            </a:r>
          </a:p>
          <a:p>
            <a:endParaRPr lang="en-US" b="0" i="0" u="none" strike="noStrike" dirty="0">
              <a:solidFill>
                <a:srgbClr val="000000"/>
              </a:solidFill>
              <a:effectLst/>
              <a:latin typeface="Times New Roman" panose="02020603050405020304" pitchFamily="18" charset="0"/>
            </a:endParaRPr>
          </a:p>
          <a:p>
            <a:r>
              <a:rPr lang="en-US" b="0" i="0" u="none" strike="noStrike" dirty="0">
                <a:solidFill>
                  <a:srgbClr val="000000"/>
                </a:solidFill>
                <a:effectLst/>
                <a:latin typeface="Times New Roman" panose="02020603050405020304" pitchFamily="18" charset="0"/>
              </a:rPr>
              <a:t>Whether academic institutions, churches, businesses, the government, or people, it is fascinating how many proclamations, resolutions, commitments, or statements exist that indicate how diversity, racial equality, equity, and/or justice are promoted without a single measure showing follow through </a:t>
            </a:r>
            <a:endParaRPr lang="en-US" dirty="0"/>
          </a:p>
          <a:p>
            <a:r>
              <a:rPr lang="en-US" dirty="0"/>
              <a:t>So important to go beyond talk. If faith without works is dead, then talk without works is really dead</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8</a:t>
            </a:fld>
            <a:endParaRPr lang="en-US" dirty="0"/>
          </a:p>
        </p:txBody>
      </p:sp>
    </p:spTree>
    <p:extLst>
      <p:ext uri="{BB962C8B-B14F-4D97-AF65-F5344CB8AC3E}">
        <p14:creationId xmlns:p14="http://schemas.microsoft.com/office/powerpoint/2010/main" val="32253446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r>
              <a:rPr lang="en-US" dirty="0"/>
              <a:t>Let your Yay be Yay and your Nay be Nay</a:t>
            </a:r>
          </a:p>
          <a:p>
            <a:endParaRPr lang="en-US" dirty="0"/>
          </a:p>
          <a:p>
            <a:r>
              <a:rPr lang="en-US" dirty="0"/>
              <a:t>Years with FAITH trying to fundraise. Funny how words with actions matter.</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9</a:t>
            </a:fld>
            <a:endParaRPr lang="en-US" dirty="0"/>
          </a:p>
        </p:txBody>
      </p:sp>
    </p:spTree>
    <p:extLst>
      <p:ext uri="{BB962C8B-B14F-4D97-AF65-F5344CB8AC3E}">
        <p14:creationId xmlns:p14="http://schemas.microsoft.com/office/powerpoint/2010/main" val="507519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S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1921934" y="1811863"/>
            <a:ext cx="5308866" cy="1515533"/>
          </a:xfrm>
        </p:spPr>
        <p:txBody>
          <a:bodyPr anchor="b">
            <a:noAutofit/>
          </a:bodyPr>
          <a:lstStyle>
            <a:lvl1pPr algn="ct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1921934" y="3598327"/>
            <a:ext cx="5308866" cy="1377651"/>
          </a:xfrm>
        </p:spPr>
        <p:txBody>
          <a:bodyPr anchor="t">
            <a:normAutofit/>
          </a:bodyPr>
          <a:lstStyle>
            <a:lvl1pPr marL="0" indent="0" algn="ctr">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6065417" y="5054602"/>
            <a:ext cx="673276" cy="279400"/>
          </a:xfrm>
        </p:spPr>
        <p:txBody>
          <a:bodyPr/>
          <a:lstStyle/>
          <a:p>
            <a:fld id="{1EF7995E-1408-4D66-AAD8-A833F2784BFC}" type="datetimeFigureOut">
              <a:rPr lang="en-US" smtClean="0"/>
              <a:t>9/13/24</a:t>
            </a:fld>
            <a:endParaRPr lang="en-US" dirty="0"/>
          </a:p>
        </p:txBody>
      </p:sp>
      <p:sp>
        <p:nvSpPr>
          <p:cNvPr id="5" name="Footer Placeholder 4"/>
          <p:cNvSpPr>
            <a:spLocks noGrp="1"/>
          </p:cNvSpPr>
          <p:nvPr>
            <p:ph type="ftr" sz="quarter" idx="11"/>
          </p:nvPr>
        </p:nvSpPr>
        <p:spPr>
          <a:xfrm>
            <a:off x="1921934" y="5054602"/>
            <a:ext cx="4064860" cy="279400"/>
          </a:xfrm>
        </p:spPr>
        <p:txBody>
          <a:bodyPr/>
          <a:lstStyle/>
          <a:p>
            <a:endParaRPr lang="en-US" dirty="0"/>
          </a:p>
        </p:txBody>
      </p:sp>
      <p:sp>
        <p:nvSpPr>
          <p:cNvPr id="6" name="Slide Number Placeholder 5"/>
          <p:cNvSpPr>
            <a:spLocks noGrp="1"/>
          </p:cNvSpPr>
          <p:nvPr>
            <p:ph type="sldNum" sz="quarter" idx="12"/>
          </p:nvPr>
        </p:nvSpPr>
        <p:spPr>
          <a:xfrm>
            <a:off x="6817317" y="5054602"/>
            <a:ext cx="413483" cy="279400"/>
          </a:xfrm>
        </p:spPr>
        <p:txBody>
          <a:bodyPr/>
          <a:lstStyle/>
          <a:p>
            <a:fld id="{6CC5F581-0382-4344-9A36-DBD7E805ECE0}" type="slidenum">
              <a:rPr lang="en-US" smtClean="0"/>
              <a:t>‹#›</a:t>
            </a:fld>
            <a:endParaRPr lang="en-US" dirty="0"/>
          </a:p>
        </p:txBody>
      </p:sp>
      <p:cxnSp>
        <p:nvCxnSpPr>
          <p:cNvPr id="15" name="Straight Connector 14"/>
          <p:cNvCxnSpPr/>
          <p:nvPr/>
        </p:nvCxnSpPr>
        <p:spPr>
          <a:xfrm>
            <a:off x="2019825" y="3471329"/>
            <a:ext cx="511308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464034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6" y="4815415"/>
            <a:ext cx="6798734"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26260" y="1032933"/>
            <a:ext cx="7091482" cy="3361269"/>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76866" y="5382153"/>
            <a:ext cx="6798734" cy="493712"/>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EF7995E-1408-4D66-AAD8-A833F2784BFC}" type="datetimeFigureOut">
              <a:rPr lang="en-US" smtClean="0"/>
              <a:t>9/13/24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CC5F581-0382-4344-9A36-DBD7E805ECE0}" type="slidenum">
              <a:rPr lang="en-US" smtClean="0"/>
              <a:t>‹#›</a:t>
            </a:fld>
            <a:endParaRPr lang="en-US" dirty="0"/>
          </a:p>
        </p:txBody>
      </p:sp>
    </p:spTree>
    <p:extLst>
      <p:ext uri="{BB962C8B-B14F-4D97-AF65-F5344CB8AC3E}">
        <p14:creationId xmlns:p14="http://schemas.microsoft.com/office/powerpoint/2010/main" val="29147786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6" y="906873"/>
            <a:ext cx="6798734" cy="309786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76865" y="4275666"/>
            <a:ext cx="6798736" cy="1600202"/>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F7995E-1408-4D66-AAD8-A833F2784BFC}" type="datetimeFigureOut">
              <a:rPr lang="en-US" smtClean="0"/>
              <a:t>9/13/24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dirty="0"/>
          </a:p>
        </p:txBody>
      </p:sp>
      <p:cxnSp>
        <p:nvCxnSpPr>
          <p:cNvPr id="15" name="Straight Connector 14"/>
          <p:cNvCxnSpPr/>
          <p:nvPr/>
        </p:nvCxnSpPr>
        <p:spPr>
          <a:xfrm>
            <a:off x="1278465" y="4140199"/>
            <a:ext cx="660642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982907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34333" y="982132"/>
            <a:ext cx="6400250"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00200" y="3352799"/>
            <a:ext cx="5892798" cy="651933"/>
          </a:xfrm>
        </p:spPr>
        <p:txBody>
          <a:bodyPr anchor="ctr">
            <a:normAutofit/>
          </a:bodyPr>
          <a:lstStyle>
            <a:lvl1pPr marL="0" indent="0" algn="r">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76863" y="4343400"/>
            <a:ext cx="6798738"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F7995E-1408-4D66-AAD8-A833F2784BFC}" type="datetimeFigureOut">
              <a:rPr lang="en-US" smtClean="0"/>
              <a:t>9/13/24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dirty="0"/>
          </a:p>
        </p:txBody>
      </p:sp>
      <p:sp>
        <p:nvSpPr>
          <p:cNvPr id="14" name="TextBox 13"/>
          <p:cNvSpPr txBox="1"/>
          <p:nvPr/>
        </p:nvSpPr>
        <p:spPr>
          <a:xfrm>
            <a:off x="849969" y="905362"/>
            <a:ext cx="457319" cy="584776"/>
          </a:xfrm>
          <a:prstGeom prst="rect">
            <a:avLst/>
          </a:prstGeom>
        </p:spPr>
        <p:txBody>
          <a:bodyPr vert="horz" lIns="91440" tIns="45720" rIns="91440" bIns="45720" rtlCol="0" anchor="ctr">
            <a:noAutofit/>
          </a:bodyPr>
          <a:lstStyle/>
          <a:p>
            <a:pPr lvl="0"/>
            <a:r>
              <a:rPr lang="en-US" sz="7200" dirty="0">
                <a:solidFill>
                  <a:schemeClr val="tx1"/>
                </a:solidFill>
                <a:effectLst/>
              </a:rPr>
              <a:t>“</a:t>
            </a:r>
          </a:p>
        </p:txBody>
      </p:sp>
      <p:sp>
        <p:nvSpPr>
          <p:cNvPr id="15" name="TextBox 14"/>
          <p:cNvSpPr txBox="1"/>
          <p:nvPr/>
        </p:nvSpPr>
        <p:spPr>
          <a:xfrm>
            <a:off x="7633503" y="2827870"/>
            <a:ext cx="457319" cy="584776"/>
          </a:xfrm>
          <a:prstGeom prst="rect">
            <a:avLst/>
          </a:prstGeom>
        </p:spPr>
        <p:txBody>
          <a:bodyPr vert="horz" lIns="91440" tIns="45720" rIns="91440" bIns="45720" rtlCol="0" anchor="ctr">
            <a:noAutofit/>
          </a:bodyPr>
          <a:lstStyle/>
          <a:p>
            <a:pPr lvl="0" algn="r"/>
            <a:r>
              <a:rPr lang="en-US" sz="7200" dirty="0">
                <a:solidFill>
                  <a:schemeClr val="tx1"/>
                </a:solidFill>
                <a:effectLst/>
              </a:rPr>
              <a:t>”</a:t>
            </a:r>
          </a:p>
        </p:txBody>
      </p:sp>
      <p:cxnSp>
        <p:nvCxnSpPr>
          <p:cNvPr id="19" name="Straight Connector 18"/>
          <p:cNvCxnSpPr/>
          <p:nvPr/>
        </p:nvCxnSpPr>
        <p:spPr>
          <a:xfrm>
            <a:off x="1278466" y="4140199"/>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122683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76869" y="3308581"/>
            <a:ext cx="679872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76868" y="4777381"/>
            <a:ext cx="6798730" cy="8604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F7995E-1408-4D66-AAD8-A833F2784BFC}" type="datetimeFigureOut">
              <a:rPr lang="en-US" smtClean="0"/>
              <a:t>9/13/24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dirty="0"/>
          </a:p>
        </p:txBody>
      </p:sp>
    </p:spTree>
    <p:extLst>
      <p:ext uri="{BB962C8B-B14F-4D97-AF65-F5344CB8AC3E}">
        <p14:creationId xmlns:p14="http://schemas.microsoft.com/office/powerpoint/2010/main" val="33267610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09416" y="982132"/>
            <a:ext cx="632516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4" name="Text Placeholder 2"/>
          <p:cNvSpPr>
            <a:spLocks noGrp="1"/>
          </p:cNvSpPr>
          <p:nvPr>
            <p:ph type="body" idx="13"/>
          </p:nvPr>
        </p:nvSpPr>
        <p:spPr>
          <a:xfrm>
            <a:off x="1176868" y="3639312"/>
            <a:ext cx="6798730" cy="886968"/>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176865" y="4529667"/>
            <a:ext cx="6798736" cy="13462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F7995E-1408-4D66-AAD8-A833F2784BFC}" type="datetimeFigureOut">
              <a:rPr lang="en-US" smtClean="0"/>
              <a:t>9/13/24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dirty="0"/>
          </a:p>
        </p:txBody>
      </p:sp>
      <p:sp>
        <p:nvSpPr>
          <p:cNvPr id="12" name="TextBox 11"/>
          <p:cNvSpPr txBox="1"/>
          <p:nvPr/>
        </p:nvSpPr>
        <p:spPr>
          <a:xfrm>
            <a:off x="878060" y="896895"/>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7649796" y="2607728"/>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278466" y="342900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245497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76865" y="982131"/>
            <a:ext cx="6798734" cy="2294467"/>
          </a:xfrm>
        </p:spPr>
        <p:txBody>
          <a:bodyPr vert="horz" lIns="91440" tIns="45720" rIns="91440" bIns="45720" rtlCol="0" anchor="ctr">
            <a:normAutofit/>
          </a:bodyPr>
          <a:lstStyle>
            <a:lvl1pPr>
              <a:defRPr lang="en-US" sz="3200" b="0" dirty="0"/>
            </a:lvl1pPr>
          </a:lstStyle>
          <a:p>
            <a:pPr marL="0" lvl="0"/>
            <a:r>
              <a:rPr lang="en-US"/>
              <a:t>Click to edit Master title style</a:t>
            </a:r>
            <a:endParaRPr lang="en-US" dirty="0"/>
          </a:p>
        </p:txBody>
      </p:sp>
      <p:sp>
        <p:nvSpPr>
          <p:cNvPr id="11" name="Text Placeholder 2"/>
          <p:cNvSpPr>
            <a:spLocks noGrp="1"/>
          </p:cNvSpPr>
          <p:nvPr>
            <p:ph type="body" idx="13"/>
          </p:nvPr>
        </p:nvSpPr>
        <p:spPr>
          <a:xfrm>
            <a:off x="1176868" y="3566160"/>
            <a:ext cx="6798730" cy="905256"/>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176866" y="4470400"/>
            <a:ext cx="6798734" cy="1405467"/>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F7995E-1408-4D66-AAD8-A833F2784BFC}" type="datetimeFigureOut">
              <a:rPr lang="en-US" smtClean="0"/>
              <a:t>9/13/24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dirty="0"/>
          </a:p>
        </p:txBody>
      </p:sp>
      <p:cxnSp>
        <p:nvCxnSpPr>
          <p:cNvPr id="15" name="Straight Connector 14"/>
          <p:cNvCxnSpPr/>
          <p:nvPr/>
        </p:nvCxnSpPr>
        <p:spPr>
          <a:xfrm>
            <a:off x="1278469" y="3429000"/>
            <a:ext cx="6606421"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36701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176865" y="2490135"/>
            <a:ext cx="6798736" cy="338573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EF7995E-1408-4D66-AAD8-A833F2784BFC}" type="datetimeFigureOut">
              <a:rPr lang="en-US" smtClean="0"/>
              <a:t>9/13/24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dirty="0"/>
          </a:p>
        </p:txBody>
      </p:sp>
      <p:cxnSp>
        <p:nvCxnSpPr>
          <p:cNvPr id="14" name="Straight Connector 13"/>
          <p:cNvCxnSpPr/>
          <p:nvPr/>
        </p:nvCxnSpPr>
        <p:spPr>
          <a:xfrm>
            <a:off x="1278466" y="2354670"/>
            <a:ext cx="660642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292972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56667" y="906873"/>
            <a:ext cx="1618930" cy="496899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76867" y="906873"/>
            <a:ext cx="4915509" cy="496899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EF7995E-1408-4D66-AAD8-A833F2784BFC}" type="datetimeFigureOut">
              <a:rPr lang="en-US" smtClean="0"/>
              <a:t>9/13/24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dirty="0"/>
          </a:p>
        </p:txBody>
      </p:sp>
      <p:cxnSp>
        <p:nvCxnSpPr>
          <p:cNvPr id="14" name="Straight Connector 13"/>
          <p:cNvCxnSpPr/>
          <p:nvPr/>
        </p:nvCxnSpPr>
        <p:spPr>
          <a:xfrm>
            <a:off x="6245512" y="906873"/>
            <a:ext cx="0" cy="4968993"/>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8774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278466" y="2354670"/>
            <a:ext cx="6595533"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EF7995E-1408-4D66-AAD8-A833F2784BFC}" type="datetimeFigureOut">
              <a:rPr lang="en-US" smtClean="0"/>
              <a:t>9/13/24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dirty="0"/>
          </a:p>
        </p:txBody>
      </p:sp>
    </p:spTree>
    <p:extLst>
      <p:ext uri="{BB962C8B-B14F-4D97-AF65-F5344CB8AC3E}">
        <p14:creationId xmlns:p14="http://schemas.microsoft.com/office/powerpoint/2010/main" val="3704025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78465" y="1641413"/>
            <a:ext cx="6595534" cy="1822514"/>
          </a:xfrm>
        </p:spPr>
        <p:txBody>
          <a:bodyPr anchor="b">
            <a:normAutofit/>
          </a:bodyPr>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78465" y="3734859"/>
            <a:ext cx="6595534" cy="1090015"/>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F7995E-1408-4D66-AAD8-A833F2784BFC}" type="datetimeFigureOut">
              <a:rPr lang="en-US" smtClean="0"/>
              <a:t>9/13/24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dirty="0"/>
          </a:p>
        </p:txBody>
      </p:sp>
      <p:cxnSp>
        <p:nvCxnSpPr>
          <p:cNvPr id="31" name="Straight Connector 30"/>
          <p:cNvCxnSpPr/>
          <p:nvPr/>
        </p:nvCxnSpPr>
        <p:spPr>
          <a:xfrm>
            <a:off x="1278466" y="3599392"/>
            <a:ext cx="659553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31743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79576" y="2487168"/>
            <a:ext cx="3337560" cy="344728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5152" y="2487168"/>
            <a:ext cx="3337560" cy="344728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EF7995E-1408-4D66-AAD8-A833F2784BFC}" type="datetimeFigureOut">
              <a:rPr lang="en-US" smtClean="0"/>
              <a:t>9/13/24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CC5F581-0382-4344-9A36-DBD7E805ECE0}" type="slidenum">
              <a:rPr lang="en-US" smtClean="0"/>
              <a:t>‹#›</a:t>
            </a:fld>
            <a:endParaRPr lang="en-US" dirty="0"/>
          </a:p>
        </p:txBody>
      </p:sp>
    </p:spTree>
    <p:extLst>
      <p:ext uri="{BB962C8B-B14F-4D97-AF65-F5344CB8AC3E}">
        <p14:creationId xmlns:p14="http://schemas.microsoft.com/office/powerpoint/2010/main" val="19849780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76868"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76868" y="3243262"/>
            <a:ext cx="3337560" cy="270662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1832"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1832" y="3243262"/>
            <a:ext cx="3337560" cy="270662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EF7995E-1408-4D66-AAD8-A833F2784BFC}" type="datetimeFigureOut">
              <a:rPr lang="en-US" smtClean="0"/>
              <a:t>9/13/24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CC5F581-0382-4344-9A36-DBD7E805ECE0}" type="slidenum">
              <a:rPr lang="en-US" smtClean="0"/>
              <a:t>‹#›</a:t>
            </a:fld>
            <a:endParaRPr lang="en-US" dirty="0"/>
          </a:p>
        </p:txBody>
      </p:sp>
      <p:cxnSp>
        <p:nvCxnSpPr>
          <p:cNvPr id="41" name="Straight Connector 40"/>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345709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76865" y="915337"/>
            <a:ext cx="6798735" cy="1303867"/>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EF7995E-1408-4D66-AAD8-A833F2784BFC}" type="datetimeFigureOut">
              <a:rPr lang="en-US" smtClean="0"/>
              <a:t>9/13/24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CC5F581-0382-4344-9A36-DBD7E805ECE0}" type="slidenum">
              <a:rPr lang="en-US" smtClean="0"/>
              <a:t>‹#›</a:t>
            </a:fld>
            <a:endParaRPr lang="en-US" dirty="0"/>
          </a:p>
        </p:txBody>
      </p:sp>
      <p:cxnSp>
        <p:nvCxnSpPr>
          <p:cNvPr id="14" name="Straight Connector 13"/>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874389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F7995E-1408-4D66-AAD8-A833F2784BFC}" type="datetimeFigureOut">
              <a:rPr lang="en-US" smtClean="0"/>
              <a:t>9/13/24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CC5F581-0382-4344-9A36-DBD7E805ECE0}" type="slidenum">
              <a:rPr lang="en-US" smtClean="0"/>
              <a:t>‹#›</a:t>
            </a:fld>
            <a:endParaRPr lang="en-US" dirty="0"/>
          </a:p>
        </p:txBody>
      </p:sp>
    </p:spTree>
    <p:extLst>
      <p:ext uri="{BB962C8B-B14F-4D97-AF65-F5344CB8AC3E}">
        <p14:creationId xmlns:p14="http://schemas.microsoft.com/office/powerpoint/2010/main" val="2306322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388534"/>
            <a:ext cx="2536798"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4120062" y="982132"/>
            <a:ext cx="3855539"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76865" y="3031065"/>
            <a:ext cx="2536798"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EF7995E-1408-4D66-AAD8-A833F2784BFC}" type="datetimeFigureOut">
              <a:rPr lang="en-US" smtClean="0"/>
              <a:t>9/13/24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CC5F581-0382-4344-9A36-DBD7E805ECE0}" type="slidenum">
              <a:rPr lang="en-US" smtClean="0"/>
              <a:t>‹#›</a:t>
            </a:fld>
            <a:endParaRPr lang="en-US" dirty="0"/>
          </a:p>
        </p:txBody>
      </p:sp>
      <p:cxnSp>
        <p:nvCxnSpPr>
          <p:cNvPr id="16" name="Straight Connector 15"/>
          <p:cNvCxnSpPr/>
          <p:nvPr/>
        </p:nvCxnSpPr>
        <p:spPr>
          <a:xfrm>
            <a:off x="1278466" y="2912533"/>
            <a:ext cx="233359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23165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883832"/>
            <a:ext cx="3632202" cy="1371600"/>
          </a:xfrm>
        </p:spPr>
        <p:txBody>
          <a:bodyPr anchor="b">
            <a:normAutofit/>
          </a:bodyPr>
          <a:lstStyle>
            <a:lvl1pPr algn="ctr">
              <a:defRPr sz="24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5183069" y="1032933"/>
            <a:ext cx="2929463" cy="4792136"/>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76865" y="3255432"/>
            <a:ext cx="3632201" cy="182880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EF7995E-1408-4D66-AAD8-A833F2784BFC}" type="datetimeFigureOut">
              <a:rPr lang="en-US" smtClean="0"/>
              <a:t>9/13/24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CC5F581-0382-4344-9A36-DBD7E805ECE0}" type="slidenum">
              <a:rPr lang="en-US" smtClean="0"/>
              <a:t>‹#›</a:t>
            </a:fld>
            <a:endParaRPr lang="en-US" dirty="0"/>
          </a:p>
        </p:txBody>
      </p:sp>
    </p:spTree>
    <p:extLst>
      <p:ext uri="{BB962C8B-B14F-4D97-AF65-F5344CB8AC3E}">
        <p14:creationId xmlns:p14="http://schemas.microsoft.com/office/powerpoint/2010/main" val="26103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SD-PanelContent-GrommetsCombined.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1176866" y="915337"/>
            <a:ext cx="6798734"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76865" y="2490135"/>
            <a:ext cx="6798736" cy="3444997"/>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356670" y="5960533"/>
            <a:ext cx="1148283"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1EF7995E-1408-4D66-AAD8-A833F2784BFC}" type="datetimeFigureOut">
              <a:rPr lang="en-US" smtClean="0"/>
              <a:t>9/13/24</a:t>
            </a:fld>
            <a:endParaRPr lang="en-US" dirty="0"/>
          </a:p>
        </p:txBody>
      </p:sp>
      <p:sp>
        <p:nvSpPr>
          <p:cNvPr id="5" name="Footer Placeholder 4"/>
          <p:cNvSpPr>
            <a:spLocks noGrp="1"/>
          </p:cNvSpPr>
          <p:nvPr>
            <p:ph type="ftr" sz="quarter" idx="3"/>
          </p:nvPr>
        </p:nvSpPr>
        <p:spPr>
          <a:xfrm>
            <a:off x="1176865" y="5960533"/>
            <a:ext cx="5104667"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7580091" y="5960533"/>
            <a:ext cx="39551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CC5F581-0382-4344-9A36-DBD7E805ECE0}" type="slidenum">
              <a:rPr lang="en-US" smtClean="0"/>
              <a:t>‹#›</a:t>
            </a:fld>
            <a:endParaRPr lang="en-US" dirty="0"/>
          </a:p>
        </p:txBody>
      </p:sp>
    </p:spTree>
    <p:extLst>
      <p:ext uri="{BB962C8B-B14F-4D97-AF65-F5344CB8AC3E}">
        <p14:creationId xmlns:p14="http://schemas.microsoft.com/office/powerpoint/2010/main" val="3564150013"/>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 id="2147483767" r:id="rId17"/>
  </p:sldLayoutIdLst>
  <p:txStyles>
    <p:titleStyle>
      <a:lvl1pPr algn="ctr" defTabSz="457200" rtl="0" eaLnBrk="1" latinLnBrk="0" hangingPunct="1">
        <a:spcBef>
          <a:spcPct val="0"/>
        </a:spcBef>
        <a:buNone/>
        <a:defRPr sz="40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hyperlink" Target="https://commons.wikimedia.org/wiki/File:Flemish_Denial_of_Saint_Peter.jpg" TargetMode="External"/><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hyperlink" Target="https://pxhere.com/en/photo/1555255" TargetMode="External"/><Relationship Id="rId4" Type="http://schemas.openxmlformats.org/officeDocument/2006/relationships/image" Target="../media/image21.jpg!d"/></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hyperlink" Target="https://www.peakpx.com/444714/gray-ashes" TargetMode="External"/><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hyperlink" Target="https://creativecommons.org/licenses/by-sa/3.0/" TargetMode="External"/><Relationship Id="rId5" Type="http://schemas.openxmlformats.org/officeDocument/2006/relationships/hyperlink" Target="https://commons.wikimedia.org/wiki/File:Sunrise,_Kauai.jpg" TargetMode="External"/><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hyperlink" Target="https://daemonica.org/wiki/Abraham_Lincoln"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4.jpg"/><Relationship Id="rId5" Type="http://schemas.openxmlformats.org/officeDocument/2006/relationships/image" Target="../media/image16.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hyperlink" Target="https://commons.wikimedia.org/wiki/File:Elementary_classroom_in_Alaska.jpg" TargetMode="External"/><Relationship Id="rId4" Type="http://schemas.openxmlformats.org/officeDocument/2006/relationships/image" Target="../media/image9.jp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hyperlink" Target="https://www.maschavandeweer.nl/2018/01/social-media-update/" TargetMode="External"/><Relationship Id="rId4" Type="http://schemas.openxmlformats.org/officeDocument/2006/relationships/image" Target="../media/image10.jpg"/></Relationships>
</file>

<file path=ppt/slides/_rels/slide4.xml.rels><?xml version="1.0" encoding="UTF-8" standalone="yes"?>
<Relationships xmlns="http://schemas.openxmlformats.org/package/2006/relationships"><Relationship Id="rId8" Type="http://schemas.openxmlformats.org/officeDocument/2006/relationships/hyperlink" Target="https://creativecommons.org/licenses/by/3.0/" TargetMode="External"/><Relationship Id="rId3" Type="http://schemas.openxmlformats.org/officeDocument/2006/relationships/image" Target="../media/image5.jpeg"/><Relationship Id="rId7" Type="http://schemas.openxmlformats.org/officeDocument/2006/relationships/hyperlink" Target="https://www.flickr.com/photos/kneoh/14931652922/"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hyperlink" Target="https://pixabay.com/en/word-cloud-words-tag-cloud-679935/"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hyperlink" Target="https://www.flickr.com/photos/hyku/3579219567" TargetMode="External"/><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hyperlink" Target="https://en.wikipedia.org/wiki/Treaty_of_Versailles" TargetMode="External"/><Relationship Id="rId5" Type="http://schemas.openxmlformats.org/officeDocument/2006/relationships/image" Target="../media/image19.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grpSp>
        <p:nvGrpSpPr>
          <p:cNvPr id="52" name="Group 51">
            <a:extLst>
              <a:ext uri="{FF2B5EF4-FFF2-40B4-BE49-F238E27FC236}">
                <a16:creationId xmlns:a16="http://schemas.microsoft.com/office/drawing/2014/main" id="{5066F8AE-A5C7-4B3E-B1DA-D0B624059BE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53" name="Picture 52">
              <a:extLst>
                <a:ext uri="{FF2B5EF4-FFF2-40B4-BE49-F238E27FC236}">
                  <a16:creationId xmlns:a16="http://schemas.microsoft.com/office/drawing/2014/main" id="{F78E901E-6697-44E3-9533-1457FA4F048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54" name="Rectangle 53">
              <a:extLst>
                <a:ext uri="{FF2B5EF4-FFF2-40B4-BE49-F238E27FC236}">
                  <a16:creationId xmlns:a16="http://schemas.microsoft.com/office/drawing/2014/main" id="{C515452A-514A-4763-9932-37302A8D6D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55" name="Picture 54">
              <a:extLst>
                <a:ext uri="{FF2B5EF4-FFF2-40B4-BE49-F238E27FC236}">
                  <a16:creationId xmlns:a16="http://schemas.microsoft.com/office/drawing/2014/main" id="{D0EC146D-CF08-4B34-ADEB-2F0296F98A1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56" name="Picture 55">
              <a:extLst>
                <a:ext uri="{FF2B5EF4-FFF2-40B4-BE49-F238E27FC236}">
                  <a16:creationId xmlns:a16="http://schemas.microsoft.com/office/drawing/2014/main" id="{E1FBA240-87AB-400A-9292-7DC6F3E5521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useBgFill="1">
        <p:nvSpPr>
          <p:cNvPr id="58" name="Rectangle 57">
            <a:extLst>
              <a:ext uri="{FF2B5EF4-FFF2-40B4-BE49-F238E27FC236}">
                <a16:creationId xmlns:a16="http://schemas.microsoft.com/office/drawing/2014/main" id="{F733538D-5433-42E7-AA08-DC5FDEDA4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two children lying on a bed&#10;&#10;Description automatically generated">
            <a:extLst>
              <a:ext uri="{FF2B5EF4-FFF2-40B4-BE49-F238E27FC236}">
                <a16:creationId xmlns:a16="http://schemas.microsoft.com/office/drawing/2014/main" id="{F6869EF3-5842-07D2-CC50-953D0F729637}"/>
              </a:ext>
            </a:extLst>
          </p:cNvPr>
          <p:cNvPicPr>
            <a:picLocks noChangeAspect="1"/>
          </p:cNvPicPr>
          <p:nvPr/>
        </p:nvPicPr>
        <p:blipFill>
          <a:blip r:embed="rId6">
            <a:extLst>
              <a:ext uri="{28A0092B-C50C-407E-A947-70E740481C1C}">
                <a14:useLocalDpi xmlns:a14="http://schemas.microsoft.com/office/drawing/2010/main" val="0"/>
              </a:ext>
            </a:extLst>
          </a:blip>
          <a:srcRect t="1262" b="6995"/>
          <a:stretch/>
        </p:blipFill>
        <p:spPr>
          <a:xfrm>
            <a:off x="20" y="10"/>
            <a:ext cx="9143980" cy="6857990"/>
          </a:xfrm>
          <a:prstGeom prst="rect">
            <a:avLst/>
          </a:prstGeom>
        </p:spPr>
      </p:pic>
    </p:spTree>
    <p:extLst>
      <p:ext uri="{BB962C8B-B14F-4D97-AF65-F5344CB8AC3E}">
        <p14:creationId xmlns:p14="http://schemas.microsoft.com/office/powerpoint/2010/main" val="36509383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FDF8837B-BAE2-489A-8F93-69216307D5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ainting of a group of men&#10;&#10;Description automatically generated">
            <a:extLst>
              <a:ext uri="{FF2B5EF4-FFF2-40B4-BE49-F238E27FC236}">
                <a16:creationId xmlns:a16="http://schemas.microsoft.com/office/drawing/2014/main" id="{4C19EF6A-877C-066E-44F8-A6AC531E4C65}"/>
              </a:ext>
            </a:extLst>
          </p:cNvPr>
          <p:cNvPicPr>
            <a:picLocks noChangeAspect="1"/>
          </p:cNvPicPr>
          <p:nvPr/>
        </p:nvPicPr>
        <p:blipFill>
          <a:blip r:embed="rId4">
            <a:alphaModFix amt="50000"/>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2333"/>
          <a:stretch/>
        </p:blipFill>
        <p:spPr>
          <a:xfrm>
            <a:off x="20" y="10"/>
            <a:ext cx="9143980" cy="6857990"/>
          </a:xfrm>
          <a:prstGeom prst="rect">
            <a:avLst/>
          </a:prstGeom>
        </p:spPr>
      </p:pic>
      <p:sp>
        <p:nvSpPr>
          <p:cNvPr id="2" name="Title 1">
            <a:extLst>
              <a:ext uri="{FF2B5EF4-FFF2-40B4-BE49-F238E27FC236}">
                <a16:creationId xmlns:a16="http://schemas.microsoft.com/office/drawing/2014/main" id="{2086B34D-B410-1E6C-27CC-1118EE2DD6CE}"/>
              </a:ext>
            </a:extLst>
          </p:cNvPr>
          <p:cNvSpPr>
            <a:spLocks noGrp="1"/>
          </p:cNvSpPr>
          <p:nvPr>
            <p:ph type="ctrTitle"/>
          </p:nvPr>
        </p:nvSpPr>
        <p:spPr>
          <a:xfrm>
            <a:off x="2019298" y="1871131"/>
            <a:ext cx="5111752" cy="1515533"/>
          </a:xfrm>
        </p:spPr>
        <p:txBody>
          <a:bodyPr>
            <a:normAutofit fontScale="90000"/>
          </a:bodyPr>
          <a:lstStyle/>
          <a:p>
            <a:r>
              <a:rPr lang="en-US" dirty="0">
                <a:solidFill>
                  <a:srgbClr val="FFFFFF"/>
                </a:solidFill>
              </a:rPr>
              <a:t>Dangerous Words: Good Intentions</a:t>
            </a:r>
          </a:p>
        </p:txBody>
      </p:sp>
      <p:cxnSp>
        <p:nvCxnSpPr>
          <p:cNvPr id="25" name="Straight Connector 24">
            <a:extLst>
              <a:ext uri="{FF2B5EF4-FFF2-40B4-BE49-F238E27FC236}">
                <a16:creationId xmlns:a16="http://schemas.microsoft.com/office/drawing/2014/main" id="{B48BEE9B-A2F4-4BF3-9EAD-16E1A7FC2DC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774949" y="3510608"/>
            <a:ext cx="384048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94271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F733538D-5433-42E7-AA08-DC5FDEDA4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up of a fire&#10;&#10;Description automatically generated">
            <a:extLst>
              <a:ext uri="{FF2B5EF4-FFF2-40B4-BE49-F238E27FC236}">
                <a16:creationId xmlns:a16="http://schemas.microsoft.com/office/drawing/2014/main" id="{0B43FD8C-EF36-15A9-5E7B-6153740ED617}"/>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p:blipFill>
        <p:spPr>
          <a:xfrm>
            <a:off x="20" y="10"/>
            <a:ext cx="9143980" cy="6857990"/>
          </a:xfrm>
          <a:prstGeom prst="rect">
            <a:avLst/>
          </a:prstGeom>
        </p:spPr>
      </p:pic>
    </p:spTree>
    <p:extLst>
      <p:ext uri="{BB962C8B-B14F-4D97-AF65-F5344CB8AC3E}">
        <p14:creationId xmlns:p14="http://schemas.microsoft.com/office/powerpoint/2010/main" val="33558680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DF8837B-BAE2-489A-8F93-69216307D5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le of ash and smoke&#10;&#10;Description automatically generated">
            <a:extLst>
              <a:ext uri="{FF2B5EF4-FFF2-40B4-BE49-F238E27FC236}">
                <a16:creationId xmlns:a16="http://schemas.microsoft.com/office/drawing/2014/main" id="{D69BE0CD-9BAF-75F3-CE08-E5AC9DA41893}"/>
              </a:ext>
            </a:extLst>
          </p:cNvPr>
          <p:cNvPicPr>
            <a:picLocks noChangeAspect="1"/>
          </p:cNvPicPr>
          <p:nvPr/>
        </p:nvPicPr>
        <p:blipFill>
          <a:blip r:embed="rId4">
            <a:alphaModFix amt="50000"/>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r="11334"/>
          <a:stretch/>
        </p:blipFill>
        <p:spPr>
          <a:xfrm>
            <a:off x="20" y="10"/>
            <a:ext cx="9143980" cy="6857990"/>
          </a:xfrm>
          <a:prstGeom prst="rect">
            <a:avLst/>
          </a:prstGeom>
        </p:spPr>
      </p:pic>
      <p:sp>
        <p:nvSpPr>
          <p:cNvPr id="2" name="Title 1">
            <a:extLst>
              <a:ext uri="{FF2B5EF4-FFF2-40B4-BE49-F238E27FC236}">
                <a16:creationId xmlns:a16="http://schemas.microsoft.com/office/drawing/2014/main" id="{2086B34D-B410-1E6C-27CC-1118EE2DD6CE}"/>
              </a:ext>
            </a:extLst>
          </p:cNvPr>
          <p:cNvSpPr>
            <a:spLocks noGrp="1"/>
          </p:cNvSpPr>
          <p:nvPr>
            <p:ph type="ctrTitle"/>
          </p:nvPr>
        </p:nvSpPr>
        <p:spPr>
          <a:xfrm>
            <a:off x="2019298" y="1871131"/>
            <a:ext cx="5111752" cy="1515533"/>
          </a:xfrm>
        </p:spPr>
        <p:txBody>
          <a:bodyPr>
            <a:normAutofit/>
          </a:bodyPr>
          <a:lstStyle/>
          <a:p>
            <a:pPr>
              <a:lnSpc>
                <a:spcPct val="90000"/>
              </a:lnSpc>
            </a:pPr>
            <a:r>
              <a:rPr lang="en-US" dirty="0">
                <a:solidFill>
                  <a:srgbClr val="FFFFFF"/>
                </a:solidFill>
              </a:rPr>
              <a:t>Outcome of Words Without God</a:t>
            </a:r>
          </a:p>
        </p:txBody>
      </p:sp>
      <p:cxnSp>
        <p:nvCxnSpPr>
          <p:cNvPr id="12" name="Straight Connector 11">
            <a:extLst>
              <a:ext uri="{FF2B5EF4-FFF2-40B4-BE49-F238E27FC236}">
                <a16:creationId xmlns:a16="http://schemas.microsoft.com/office/drawing/2014/main" id="{B48BEE9B-A2F4-4BF3-9EAD-16E1A7FC2DC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774949" y="3510608"/>
            <a:ext cx="384048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77912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p:nvSpPr>
          <p:cNvPr id="49" name="Rectangle 20">
            <a:extLst>
              <a:ext uri="{FF2B5EF4-FFF2-40B4-BE49-F238E27FC236}">
                <a16:creationId xmlns:a16="http://schemas.microsoft.com/office/drawing/2014/main" id="{FDF8837B-BAE2-489A-8F93-69216307D5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sunset over trees and clouds&#10;&#10;Description automatically generated">
            <a:extLst>
              <a:ext uri="{FF2B5EF4-FFF2-40B4-BE49-F238E27FC236}">
                <a16:creationId xmlns:a16="http://schemas.microsoft.com/office/drawing/2014/main" id="{6B3D57C7-E07E-963C-0C4D-C9932AEFFF8C}"/>
              </a:ext>
            </a:extLst>
          </p:cNvPr>
          <p:cNvPicPr>
            <a:picLocks noChangeAspect="1"/>
          </p:cNvPicPr>
          <p:nvPr/>
        </p:nvPicPr>
        <p:blipFill>
          <a:blip r:embed="rId4">
            <a:alphaModFix amt="50000"/>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p:blipFill>
        <p:spPr>
          <a:xfrm>
            <a:off x="20" y="10"/>
            <a:ext cx="9143980" cy="6857990"/>
          </a:xfrm>
          <a:prstGeom prst="rect">
            <a:avLst/>
          </a:prstGeom>
        </p:spPr>
      </p:pic>
      <p:sp>
        <p:nvSpPr>
          <p:cNvPr id="4" name="Title 3">
            <a:extLst>
              <a:ext uri="{FF2B5EF4-FFF2-40B4-BE49-F238E27FC236}">
                <a16:creationId xmlns:a16="http://schemas.microsoft.com/office/drawing/2014/main" id="{2525047D-15FB-549D-28AE-DB28FBB8AC2B}"/>
              </a:ext>
            </a:extLst>
          </p:cNvPr>
          <p:cNvSpPr>
            <a:spLocks noGrp="1"/>
          </p:cNvSpPr>
          <p:nvPr>
            <p:ph type="ctrTitle"/>
          </p:nvPr>
        </p:nvSpPr>
        <p:spPr>
          <a:xfrm>
            <a:off x="2019298" y="1871131"/>
            <a:ext cx="5111752" cy="1515533"/>
          </a:xfrm>
        </p:spPr>
        <p:txBody>
          <a:bodyPr>
            <a:normAutofit/>
          </a:bodyPr>
          <a:lstStyle/>
          <a:p>
            <a:r>
              <a:rPr lang="en-US" dirty="0">
                <a:solidFill>
                  <a:srgbClr val="FFFFFF"/>
                </a:solidFill>
              </a:rPr>
              <a:t>Out of the Ashes</a:t>
            </a:r>
          </a:p>
        </p:txBody>
      </p:sp>
      <p:cxnSp>
        <p:nvCxnSpPr>
          <p:cNvPr id="50" name="Straight Connector 22">
            <a:extLst>
              <a:ext uri="{FF2B5EF4-FFF2-40B4-BE49-F238E27FC236}">
                <a16:creationId xmlns:a16="http://schemas.microsoft.com/office/drawing/2014/main" id="{B48BEE9B-A2F4-4BF3-9EAD-16E1A7FC2DC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774949" y="3510608"/>
            <a:ext cx="384048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58F16F60-78BE-A67D-F447-70C836C47BD4}"/>
              </a:ext>
            </a:extLst>
          </p:cNvPr>
          <p:cNvSpPr txBox="1"/>
          <p:nvPr/>
        </p:nvSpPr>
        <p:spPr>
          <a:xfrm>
            <a:off x="6806502" y="6657945"/>
            <a:ext cx="2337498"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5" tooltip="https://commons.wikimedia.org/wiki/File:Sunrise,_Kauai.jpg">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6"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132423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D5E3CF8B-6090-4FFC-B9BE-6FF60AEE4B7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9141618" cy="6856214"/>
          </a:xfrm>
          <a:prstGeom prst="rect">
            <a:avLst/>
          </a:prstGeom>
        </p:spPr>
      </p:pic>
      <p:cxnSp>
        <p:nvCxnSpPr>
          <p:cNvPr id="60" name="Straight Connector 59">
            <a:extLst>
              <a:ext uri="{FF2B5EF4-FFF2-40B4-BE49-F238E27FC236}">
                <a16:creationId xmlns:a16="http://schemas.microsoft.com/office/drawing/2014/main" id="{F444405B-FBD8-46A8-84D6-CE72780146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019299" y="3522131"/>
            <a:ext cx="5111751"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62" name="Rectangle 61">
            <a:extLst>
              <a:ext uri="{FF2B5EF4-FFF2-40B4-BE49-F238E27FC236}">
                <a16:creationId xmlns:a16="http://schemas.microsoft.com/office/drawing/2014/main" id="{12AFC438-F6F0-402A-A8DF-36F353D16C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4" name="Picture 63">
            <a:extLst>
              <a:ext uri="{FF2B5EF4-FFF2-40B4-BE49-F238E27FC236}">
                <a16:creationId xmlns:a16="http://schemas.microsoft.com/office/drawing/2014/main" id="{1AD5EA59-0D2E-4F11-AC75-7C28D1CB5E8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9141618" cy="6856214"/>
          </a:xfrm>
          <a:prstGeom prst="rect">
            <a:avLst/>
          </a:prstGeom>
        </p:spPr>
      </p:pic>
      <p:sp>
        <p:nvSpPr>
          <p:cNvPr id="13" name="Title 12">
            <a:extLst>
              <a:ext uri="{FF2B5EF4-FFF2-40B4-BE49-F238E27FC236}">
                <a16:creationId xmlns:a16="http://schemas.microsoft.com/office/drawing/2014/main" id="{0022C046-E129-59B7-A9F5-A5C8F2EC4E18}"/>
              </a:ext>
            </a:extLst>
          </p:cNvPr>
          <p:cNvSpPr>
            <a:spLocks noGrp="1"/>
          </p:cNvSpPr>
          <p:nvPr>
            <p:ph type="title"/>
          </p:nvPr>
        </p:nvSpPr>
        <p:spPr>
          <a:xfrm>
            <a:off x="804200" y="1041401"/>
            <a:ext cx="4896013" cy="2345264"/>
          </a:xfrm>
        </p:spPr>
        <p:txBody>
          <a:bodyPr vert="horz" lIns="91440" tIns="45720" rIns="91440" bIns="45720" rtlCol="0" anchor="b">
            <a:normAutofit/>
          </a:bodyPr>
          <a:lstStyle/>
          <a:p>
            <a:r>
              <a:rPr lang="en-US" sz="5400" dirty="0"/>
              <a:t>I AM THE WAY</a:t>
            </a:r>
          </a:p>
        </p:txBody>
      </p:sp>
      <p:cxnSp>
        <p:nvCxnSpPr>
          <p:cNvPr id="66" name="Straight Connector 65">
            <a:extLst>
              <a:ext uri="{FF2B5EF4-FFF2-40B4-BE49-F238E27FC236}">
                <a16:creationId xmlns:a16="http://schemas.microsoft.com/office/drawing/2014/main" id="{3AA42474-0F0B-4040-9A8A-57C83267C3F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31033" y="3541181"/>
            <a:ext cx="4869180" cy="0"/>
          </a:xfrm>
          <a:prstGeom prst="line">
            <a:avLst/>
          </a:prstGeom>
        </p:spPr>
        <p:style>
          <a:lnRef idx="2">
            <a:schemeClr val="accent1"/>
          </a:lnRef>
          <a:fillRef idx="0">
            <a:schemeClr val="accent1"/>
          </a:fillRef>
          <a:effectRef idx="1">
            <a:schemeClr val="accent1"/>
          </a:effectRef>
          <a:fontRef idx="minor">
            <a:schemeClr val="tx1"/>
          </a:fontRef>
        </p:style>
      </p:cxnSp>
      <p:pic>
        <p:nvPicPr>
          <p:cNvPr id="10" name="Picture 9" descr="A person holding a lamb&#10;&#10;Description automatically generated">
            <a:extLst>
              <a:ext uri="{FF2B5EF4-FFF2-40B4-BE49-F238E27FC236}">
                <a16:creationId xmlns:a16="http://schemas.microsoft.com/office/drawing/2014/main" id="{B61EA25E-D488-6CC8-D5D6-43D8B6AC1F95}"/>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9272" r="26307" b="-1"/>
          <a:stretch/>
        </p:blipFill>
        <p:spPr>
          <a:xfrm>
            <a:off x="6057899" y="1041400"/>
            <a:ext cx="2294404" cy="4775200"/>
          </a:xfrm>
          <a:prstGeom prst="rect">
            <a:avLst/>
          </a:prstGeom>
          <a:ln w="57150" cmpd="thickThin">
            <a:solidFill>
              <a:schemeClr val="tx1">
                <a:lumMod val="50000"/>
                <a:lumOff val="50000"/>
              </a:schemeClr>
            </a:solidFill>
            <a:miter lim="800000"/>
          </a:ln>
        </p:spPr>
      </p:pic>
    </p:spTree>
    <p:extLst>
      <p:ext uri="{BB962C8B-B14F-4D97-AF65-F5344CB8AC3E}">
        <p14:creationId xmlns:p14="http://schemas.microsoft.com/office/powerpoint/2010/main" val="24481005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F733538D-5433-42E7-AA08-DC5FDEDA4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assroom with tables and chairs&#10;&#10;Description automatically generated">
            <a:extLst>
              <a:ext uri="{FF2B5EF4-FFF2-40B4-BE49-F238E27FC236}">
                <a16:creationId xmlns:a16="http://schemas.microsoft.com/office/drawing/2014/main" id="{3DA0C633-4586-4F06-B461-E7BBEF3E8AAA}"/>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p:blipFill>
        <p:spPr>
          <a:xfrm>
            <a:off x="20" y="10"/>
            <a:ext cx="9143980" cy="6857990"/>
          </a:xfrm>
          <a:prstGeom prst="rect">
            <a:avLst/>
          </a:prstGeom>
        </p:spPr>
      </p:pic>
    </p:spTree>
    <p:extLst>
      <p:ext uri="{BB962C8B-B14F-4D97-AF65-F5344CB8AC3E}">
        <p14:creationId xmlns:p14="http://schemas.microsoft.com/office/powerpoint/2010/main" val="18290718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733538D-5433-42E7-AA08-DC5FDEDA4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up of a smart phone&#10;&#10;Description automatically generated">
            <a:extLst>
              <a:ext uri="{FF2B5EF4-FFF2-40B4-BE49-F238E27FC236}">
                <a16:creationId xmlns:a16="http://schemas.microsoft.com/office/drawing/2014/main" id="{D744734C-1FF1-FC6C-6F59-255A478B0F60}"/>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61" r="3271" b="-1"/>
          <a:stretch/>
        </p:blipFill>
        <p:spPr>
          <a:xfrm>
            <a:off x="20" y="10"/>
            <a:ext cx="9143980" cy="6857990"/>
          </a:xfrm>
          <a:prstGeom prst="rect">
            <a:avLst/>
          </a:prstGeom>
        </p:spPr>
      </p:pic>
    </p:spTree>
    <p:extLst>
      <p:ext uri="{BB962C8B-B14F-4D97-AF65-F5344CB8AC3E}">
        <p14:creationId xmlns:p14="http://schemas.microsoft.com/office/powerpoint/2010/main" val="39391932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grpSp>
        <p:nvGrpSpPr>
          <p:cNvPr id="41" name="Group 40">
            <a:extLst>
              <a:ext uri="{FF2B5EF4-FFF2-40B4-BE49-F238E27FC236}">
                <a16:creationId xmlns:a16="http://schemas.microsoft.com/office/drawing/2014/main" id="{5066F8AE-A5C7-4B3E-B1DA-D0B624059BE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42" name="Picture 41">
              <a:extLst>
                <a:ext uri="{FF2B5EF4-FFF2-40B4-BE49-F238E27FC236}">
                  <a16:creationId xmlns:a16="http://schemas.microsoft.com/office/drawing/2014/main" id="{F78E901E-6697-44E3-9533-1457FA4F048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43" name="Rectangle 42">
              <a:extLst>
                <a:ext uri="{FF2B5EF4-FFF2-40B4-BE49-F238E27FC236}">
                  <a16:creationId xmlns:a16="http://schemas.microsoft.com/office/drawing/2014/main" id="{C515452A-514A-4763-9932-37302A8D6D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44" name="Picture 43">
              <a:extLst>
                <a:ext uri="{FF2B5EF4-FFF2-40B4-BE49-F238E27FC236}">
                  <a16:creationId xmlns:a16="http://schemas.microsoft.com/office/drawing/2014/main" id="{D0EC146D-CF08-4B34-ADEB-2F0296F98A1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45" name="Picture 44">
              <a:extLst>
                <a:ext uri="{FF2B5EF4-FFF2-40B4-BE49-F238E27FC236}">
                  <a16:creationId xmlns:a16="http://schemas.microsoft.com/office/drawing/2014/main" id="{E1FBA240-87AB-400A-9292-7DC6F3E5521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useBgFill="1">
        <p:nvSpPr>
          <p:cNvPr id="47" name="Rectangle 46">
            <a:extLst>
              <a:ext uri="{FF2B5EF4-FFF2-40B4-BE49-F238E27FC236}">
                <a16:creationId xmlns:a16="http://schemas.microsoft.com/office/drawing/2014/main" id="{F733538D-5433-42E7-AA08-DC5FDEDA4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court room with a few flags&#10;&#10;Description automatically generated">
            <a:extLst>
              <a:ext uri="{FF2B5EF4-FFF2-40B4-BE49-F238E27FC236}">
                <a16:creationId xmlns:a16="http://schemas.microsoft.com/office/drawing/2014/main" id="{07DCBCE2-454E-F37D-A1E7-6E91EE8DE475}"/>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a:stretch/>
        </p:blipFill>
        <p:spPr>
          <a:xfrm>
            <a:off x="20" y="10"/>
            <a:ext cx="9143980" cy="6857990"/>
          </a:xfrm>
          <a:prstGeom prst="rect">
            <a:avLst/>
          </a:prstGeom>
        </p:spPr>
      </p:pic>
      <p:sp>
        <p:nvSpPr>
          <p:cNvPr id="6" name="TextBox 5">
            <a:extLst>
              <a:ext uri="{FF2B5EF4-FFF2-40B4-BE49-F238E27FC236}">
                <a16:creationId xmlns:a16="http://schemas.microsoft.com/office/drawing/2014/main" id="{60F4ECB2-1EAA-6C84-B97D-33932B155300}"/>
              </a:ext>
            </a:extLst>
          </p:cNvPr>
          <p:cNvSpPr txBox="1"/>
          <p:nvPr/>
        </p:nvSpPr>
        <p:spPr>
          <a:xfrm>
            <a:off x="6939550" y="6657945"/>
            <a:ext cx="2204450"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7" tooltip="https://www.flickr.com/photos/kneoh/14931652922/">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8"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Tree>
    <p:extLst>
      <p:ext uri="{BB962C8B-B14F-4D97-AF65-F5344CB8AC3E}">
        <p14:creationId xmlns:p14="http://schemas.microsoft.com/office/powerpoint/2010/main" val="15882948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grpSp>
        <p:nvGrpSpPr>
          <p:cNvPr id="1042" name="Group 1041">
            <a:extLst>
              <a:ext uri="{FF2B5EF4-FFF2-40B4-BE49-F238E27FC236}">
                <a16:creationId xmlns:a16="http://schemas.microsoft.com/office/drawing/2014/main" id="{5066F8AE-A5C7-4B3E-B1DA-D0B624059BE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1043" name="Picture 1042">
              <a:extLst>
                <a:ext uri="{FF2B5EF4-FFF2-40B4-BE49-F238E27FC236}">
                  <a16:creationId xmlns:a16="http://schemas.microsoft.com/office/drawing/2014/main" id="{F78E901E-6697-44E3-9533-1457FA4F048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044" name="Rectangle 1043">
              <a:extLst>
                <a:ext uri="{FF2B5EF4-FFF2-40B4-BE49-F238E27FC236}">
                  <a16:creationId xmlns:a16="http://schemas.microsoft.com/office/drawing/2014/main" id="{C515452A-514A-4763-9932-37302A8D6D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045" name="Picture 1044">
              <a:extLst>
                <a:ext uri="{FF2B5EF4-FFF2-40B4-BE49-F238E27FC236}">
                  <a16:creationId xmlns:a16="http://schemas.microsoft.com/office/drawing/2014/main" id="{D0EC146D-CF08-4B34-ADEB-2F0296F98A1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046" name="Picture 1045">
              <a:extLst>
                <a:ext uri="{FF2B5EF4-FFF2-40B4-BE49-F238E27FC236}">
                  <a16:creationId xmlns:a16="http://schemas.microsoft.com/office/drawing/2014/main" id="{E1FBA240-87AB-400A-9292-7DC6F3E5521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useBgFill="1">
        <p:nvSpPr>
          <p:cNvPr id="1048" name="Rectangle 1047">
            <a:extLst>
              <a:ext uri="{FF2B5EF4-FFF2-40B4-BE49-F238E27FC236}">
                <a16:creationId xmlns:a16="http://schemas.microsoft.com/office/drawing/2014/main" id="{F733538D-5433-42E7-AA08-DC5FDEDA4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a:extLst>
              <a:ext uri="{FF2B5EF4-FFF2-40B4-BE49-F238E27FC236}">
                <a16:creationId xmlns:a16="http://schemas.microsoft.com/office/drawing/2014/main" id="{4F0CD369-2CAF-D903-5589-15168F459F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473" r="8526" b="-1"/>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14834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pic>
        <p:nvPicPr>
          <p:cNvPr id="51" name="Picture 50">
            <a:extLst>
              <a:ext uri="{FF2B5EF4-FFF2-40B4-BE49-F238E27FC236}">
                <a16:creationId xmlns:a16="http://schemas.microsoft.com/office/drawing/2014/main" id="{D5E3CF8B-6090-4FFC-B9BE-6FF60AEE4B7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9141618" cy="6856214"/>
          </a:xfrm>
          <a:prstGeom prst="rect">
            <a:avLst/>
          </a:prstGeom>
        </p:spPr>
      </p:pic>
      <p:cxnSp>
        <p:nvCxnSpPr>
          <p:cNvPr id="53" name="Straight Connector 52">
            <a:extLst>
              <a:ext uri="{FF2B5EF4-FFF2-40B4-BE49-F238E27FC236}">
                <a16:creationId xmlns:a16="http://schemas.microsoft.com/office/drawing/2014/main" id="{F444405B-FBD8-46A8-84D6-CE72780146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019299" y="3522131"/>
            <a:ext cx="5111751" cy="0"/>
          </a:xfrm>
          <a:prstGeom prst="line">
            <a:avLst/>
          </a:prstGeom>
        </p:spPr>
        <p:style>
          <a:lnRef idx="2">
            <a:schemeClr val="accent1"/>
          </a:lnRef>
          <a:fillRef idx="0">
            <a:schemeClr val="accent1"/>
          </a:fillRef>
          <a:effectRef idx="1">
            <a:schemeClr val="accent1"/>
          </a:effectRef>
          <a:fontRef idx="minor">
            <a:schemeClr val="tx1"/>
          </a:fontRef>
        </p:style>
      </p:cxnSp>
      <p:sp>
        <p:nvSpPr>
          <p:cNvPr id="55" name="Rectangle 54">
            <a:extLst>
              <a:ext uri="{FF2B5EF4-FFF2-40B4-BE49-F238E27FC236}">
                <a16:creationId xmlns:a16="http://schemas.microsoft.com/office/drawing/2014/main" id="{FDF8837B-BAE2-489A-8F93-69216307D5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descr="Open book">
            <a:extLst>
              <a:ext uri="{FF2B5EF4-FFF2-40B4-BE49-F238E27FC236}">
                <a16:creationId xmlns:a16="http://schemas.microsoft.com/office/drawing/2014/main" id="{941D5EA9-F888-D6B0-C06D-421D377C29BB}"/>
              </a:ext>
            </a:extLst>
          </p:cNvPr>
          <p:cNvPicPr>
            <a:picLocks noChangeAspect="1"/>
          </p:cNvPicPr>
          <p:nvPr/>
        </p:nvPicPr>
        <p:blipFill>
          <a:blip r:embed="rId5">
            <a:alphaModFix amt="50000"/>
          </a:blip>
          <a:srcRect l="4673" r="6326" b="-1"/>
          <a:stretch/>
        </p:blipFill>
        <p:spPr>
          <a:xfrm>
            <a:off x="20" y="10"/>
            <a:ext cx="9143980" cy="6857990"/>
          </a:xfrm>
          <a:prstGeom prst="rect">
            <a:avLst/>
          </a:prstGeom>
        </p:spPr>
      </p:pic>
      <p:sp>
        <p:nvSpPr>
          <p:cNvPr id="2" name="Title 1">
            <a:extLst>
              <a:ext uri="{FF2B5EF4-FFF2-40B4-BE49-F238E27FC236}">
                <a16:creationId xmlns:a16="http://schemas.microsoft.com/office/drawing/2014/main" id="{C69DA30F-2292-51C7-1005-8B61560F9F09}"/>
              </a:ext>
            </a:extLst>
          </p:cNvPr>
          <p:cNvSpPr>
            <a:spLocks noGrp="1"/>
          </p:cNvSpPr>
          <p:nvPr>
            <p:ph type="title"/>
          </p:nvPr>
        </p:nvSpPr>
        <p:spPr>
          <a:xfrm>
            <a:off x="2019298" y="1871131"/>
            <a:ext cx="5111752" cy="1515533"/>
          </a:xfrm>
        </p:spPr>
        <p:txBody>
          <a:bodyPr vert="horz" lIns="91440" tIns="45720" rIns="91440" bIns="45720" rtlCol="0" anchor="b">
            <a:normAutofit/>
          </a:bodyPr>
          <a:lstStyle/>
          <a:p>
            <a:r>
              <a:rPr lang="en-US" sz="5000">
                <a:solidFill>
                  <a:srgbClr val="FFFFFF"/>
                </a:solidFill>
              </a:rPr>
              <a:t>The Ultimate Word</a:t>
            </a:r>
          </a:p>
        </p:txBody>
      </p:sp>
      <p:sp>
        <p:nvSpPr>
          <p:cNvPr id="3" name="Content Placeholder 2">
            <a:extLst>
              <a:ext uri="{FF2B5EF4-FFF2-40B4-BE49-F238E27FC236}">
                <a16:creationId xmlns:a16="http://schemas.microsoft.com/office/drawing/2014/main" id="{63586370-8AB7-65D9-C8A4-AAFC2D784B26}"/>
              </a:ext>
            </a:extLst>
          </p:cNvPr>
          <p:cNvSpPr>
            <a:spLocks noGrp="1"/>
          </p:cNvSpPr>
          <p:nvPr>
            <p:ph idx="1"/>
          </p:nvPr>
        </p:nvSpPr>
        <p:spPr>
          <a:xfrm>
            <a:off x="2019298" y="3657597"/>
            <a:ext cx="5111752" cy="1320802"/>
          </a:xfrm>
        </p:spPr>
        <p:txBody>
          <a:bodyPr vert="horz" lIns="91440" tIns="45720" rIns="91440" bIns="45720" rtlCol="0" anchor="t">
            <a:normAutofit/>
          </a:bodyPr>
          <a:lstStyle/>
          <a:p>
            <a:pPr marL="0" indent="0" algn="ctr">
              <a:buNone/>
            </a:pPr>
            <a:r>
              <a:rPr lang="en-US" sz="2100" b="0" i="0" u="none" strike="noStrike">
                <a:solidFill>
                  <a:srgbClr val="FFFFFF"/>
                </a:solidFill>
              </a:rPr>
              <a:t>The Bible</a:t>
            </a:r>
            <a:endParaRPr lang="en-US" sz="2100" dirty="0">
              <a:solidFill>
                <a:srgbClr val="FFFFFF"/>
              </a:solidFill>
            </a:endParaRPr>
          </a:p>
        </p:txBody>
      </p:sp>
      <p:cxnSp>
        <p:nvCxnSpPr>
          <p:cNvPr id="81" name="Straight Connector 56">
            <a:extLst>
              <a:ext uri="{FF2B5EF4-FFF2-40B4-BE49-F238E27FC236}">
                <a16:creationId xmlns:a16="http://schemas.microsoft.com/office/drawing/2014/main" id="{B48BEE9B-A2F4-4BF3-9EAD-16E1A7FC2DC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774949" y="3510608"/>
            <a:ext cx="384048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46490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pic>
        <p:nvPicPr>
          <p:cNvPr id="60" name="Picture 59">
            <a:extLst>
              <a:ext uri="{FF2B5EF4-FFF2-40B4-BE49-F238E27FC236}">
                <a16:creationId xmlns:a16="http://schemas.microsoft.com/office/drawing/2014/main" id="{612E5215-2D30-4674-B035-42B84CF4E78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9141618" cy="6856214"/>
          </a:xfrm>
          <a:prstGeom prst="rect">
            <a:avLst/>
          </a:prstGeom>
        </p:spPr>
      </p:pic>
      <p:cxnSp>
        <p:nvCxnSpPr>
          <p:cNvPr id="62" name="Straight Connector 61">
            <a:extLst>
              <a:ext uri="{FF2B5EF4-FFF2-40B4-BE49-F238E27FC236}">
                <a16:creationId xmlns:a16="http://schemas.microsoft.com/office/drawing/2014/main" id="{B38567EC-BA84-4C6C-AC2C-E07382B106F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019299" y="3522131"/>
            <a:ext cx="5111751" cy="0"/>
          </a:xfrm>
          <a:prstGeom prst="line">
            <a:avLst/>
          </a:prstGeom>
        </p:spPr>
        <p:style>
          <a:lnRef idx="2">
            <a:schemeClr val="accent1"/>
          </a:lnRef>
          <a:fillRef idx="0">
            <a:schemeClr val="accent1"/>
          </a:fillRef>
          <a:effectRef idx="1">
            <a:schemeClr val="accent1"/>
          </a:effectRef>
          <a:fontRef idx="minor">
            <a:schemeClr val="tx1"/>
          </a:fontRef>
        </p:style>
      </p:cxnSp>
      <p:pic>
        <p:nvPicPr>
          <p:cNvPr id="64" name="Picture 63">
            <a:extLst>
              <a:ext uri="{FF2B5EF4-FFF2-40B4-BE49-F238E27FC236}">
                <a16:creationId xmlns:a16="http://schemas.microsoft.com/office/drawing/2014/main" id="{C12F9D32-251F-4D78-B1BA-DCCE50D3D2C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9141618" cy="6856214"/>
          </a:xfrm>
          <a:prstGeom prst="rect">
            <a:avLst/>
          </a:prstGeom>
        </p:spPr>
      </p:pic>
      <p:sp>
        <p:nvSpPr>
          <p:cNvPr id="2" name="Title 1">
            <a:extLst>
              <a:ext uri="{FF2B5EF4-FFF2-40B4-BE49-F238E27FC236}">
                <a16:creationId xmlns:a16="http://schemas.microsoft.com/office/drawing/2014/main" id="{F0DE2F67-037D-0E7A-F973-71413EAB9FB6}"/>
              </a:ext>
            </a:extLst>
          </p:cNvPr>
          <p:cNvSpPr>
            <a:spLocks noGrp="1"/>
          </p:cNvSpPr>
          <p:nvPr>
            <p:ph type="title"/>
          </p:nvPr>
        </p:nvSpPr>
        <p:spPr>
          <a:xfrm>
            <a:off x="6009967" y="1041401"/>
            <a:ext cx="2309255" cy="2345264"/>
          </a:xfrm>
        </p:spPr>
        <p:txBody>
          <a:bodyPr vert="horz" lIns="91440" tIns="45720" rIns="91440" bIns="45720" rtlCol="0" anchor="b">
            <a:normAutofit/>
          </a:bodyPr>
          <a:lstStyle/>
          <a:p>
            <a:pPr>
              <a:lnSpc>
                <a:spcPct val="90000"/>
              </a:lnSpc>
            </a:pPr>
            <a:r>
              <a:rPr lang="en-US" sz="5400"/>
              <a:t>Words, Words, Words</a:t>
            </a:r>
          </a:p>
        </p:txBody>
      </p:sp>
      <p:sp>
        <p:nvSpPr>
          <p:cNvPr id="3" name="Content Placeholder 2">
            <a:extLst>
              <a:ext uri="{FF2B5EF4-FFF2-40B4-BE49-F238E27FC236}">
                <a16:creationId xmlns:a16="http://schemas.microsoft.com/office/drawing/2014/main" id="{85068632-D2A2-B718-CB3F-0CC49AFDF474}"/>
              </a:ext>
            </a:extLst>
          </p:cNvPr>
          <p:cNvSpPr>
            <a:spLocks noGrp="1"/>
          </p:cNvSpPr>
          <p:nvPr>
            <p:ph idx="1"/>
          </p:nvPr>
        </p:nvSpPr>
        <p:spPr>
          <a:xfrm>
            <a:off x="5999573" y="3657596"/>
            <a:ext cx="2319649" cy="1933463"/>
          </a:xfrm>
        </p:spPr>
        <p:txBody>
          <a:bodyPr vert="horz" lIns="91440" tIns="45720" rIns="91440" bIns="45720" rtlCol="0" anchor="t">
            <a:normAutofit/>
          </a:bodyPr>
          <a:lstStyle/>
          <a:p>
            <a:pPr marL="0" indent="0" algn="ctr">
              <a:buNone/>
            </a:pPr>
            <a:r>
              <a:rPr lang="en-US" sz="2100" dirty="0">
                <a:solidFill>
                  <a:schemeClr val="tx1"/>
                </a:solidFill>
              </a:rPr>
              <a:t>How to Use Them to Bring Life</a:t>
            </a:r>
          </a:p>
        </p:txBody>
      </p:sp>
      <p:sp>
        <p:nvSpPr>
          <p:cNvPr id="66" name="Rectangle 65">
            <a:extLst>
              <a:ext uri="{FF2B5EF4-FFF2-40B4-BE49-F238E27FC236}">
                <a16:creationId xmlns:a16="http://schemas.microsoft.com/office/drawing/2014/main" id="{C507429E-866E-4EA2-96D0-1A47D83FC8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9483" y="1092200"/>
            <a:ext cx="4824097"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up of words&#10;&#10;Description automatically generated">
            <a:extLst>
              <a:ext uri="{FF2B5EF4-FFF2-40B4-BE49-F238E27FC236}">
                <a16:creationId xmlns:a16="http://schemas.microsoft.com/office/drawing/2014/main" id="{50AD6308-6CF6-E927-9F1A-AA92DE75B6A7}"/>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1059512" y="1870080"/>
            <a:ext cx="4338062" cy="2939035"/>
          </a:xfrm>
          <a:prstGeom prst="rect">
            <a:avLst/>
          </a:prstGeom>
        </p:spPr>
      </p:pic>
      <p:cxnSp>
        <p:nvCxnSpPr>
          <p:cNvPr id="68" name="Straight Connector 67">
            <a:extLst>
              <a:ext uri="{FF2B5EF4-FFF2-40B4-BE49-F238E27FC236}">
                <a16:creationId xmlns:a16="http://schemas.microsoft.com/office/drawing/2014/main" id="{3DD931CC-F9EA-4AA5-B787-BBC988B2E26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99573" y="3509772"/>
            <a:ext cx="2306233" cy="12359"/>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44153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p:nvSpPr>
          <p:cNvPr id="57" name="Rectangle 56">
            <a:extLst>
              <a:ext uri="{FF2B5EF4-FFF2-40B4-BE49-F238E27FC236}">
                <a16:creationId xmlns:a16="http://schemas.microsoft.com/office/drawing/2014/main" id="{FDF8837B-BAE2-489A-8F93-69216307D5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Close-up of a document with writing on it&#10;&#10;Description automatically generated">
            <a:extLst>
              <a:ext uri="{FF2B5EF4-FFF2-40B4-BE49-F238E27FC236}">
                <a16:creationId xmlns:a16="http://schemas.microsoft.com/office/drawing/2014/main" id="{068D83B4-93C4-8519-4D0C-0301262B45DB}"/>
              </a:ext>
            </a:extLst>
          </p:cNvPr>
          <p:cNvPicPr>
            <a:picLocks noChangeAspect="1"/>
          </p:cNvPicPr>
          <p:nvPr/>
        </p:nvPicPr>
        <p:blipFill>
          <a:blip r:embed="rId4">
            <a:alphaModFix amt="50000"/>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r="11334"/>
          <a:stretch/>
        </p:blipFill>
        <p:spPr>
          <a:xfrm>
            <a:off x="20" y="10"/>
            <a:ext cx="9143980" cy="6857990"/>
          </a:xfrm>
          <a:prstGeom prst="rect">
            <a:avLst/>
          </a:prstGeom>
        </p:spPr>
      </p:pic>
      <p:sp>
        <p:nvSpPr>
          <p:cNvPr id="2" name="Title 1">
            <a:extLst>
              <a:ext uri="{FF2B5EF4-FFF2-40B4-BE49-F238E27FC236}">
                <a16:creationId xmlns:a16="http://schemas.microsoft.com/office/drawing/2014/main" id="{2086B34D-B410-1E6C-27CC-1118EE2DD6CE}"/>
              </a:ext>
            </a:extLst>
          </p:cNvPr>
          <p:cNvSpPr>
            <a:spLocks noGrp="1"/>
          </p:cNvSpPr>
          <p:nvPr>
            <p:ph type="ctrTitle"/>
          </p:nvPr>
        </p:nvSpPr>
        <p:spPr>
          <a:xfrm>
            <a:off x="2019298" y="1871131"/>
            <a:ext cx="5111752" cy="1515533"/>
          </a:xfrm>
        </p:spPr>
        <p:txBody>
          <a:bodyPr>
            <a:normAutofit/>
          </a:bodyPr>
          <a:lstStyle/>
          <a:p>
            <a:r>
              <a:rPr lang="en-US">
                <a:solidFill>
                  <a:srgbClr val="FFFFFF"/>
                </a:solidFill>
              </a:rPr>
              <a:t>Empty Words</a:t>
            </a:r>
          </a:p>
        </p:txBody>
      </p:sp>
      <p:cxnSp>
        <p:nvCxnSpPr>
          <p:cNvPr id="59" name="Straight Connector 58">
            <a:extLst>
              <a:ext uri="{FF2B5EF4-FFF2-40B4-BE49-F238E27FC236}">
                <a16:creationId xmlns:a16="http://schemas.microsoft.com/office/drawing/2014/main" id="{B48BEE9B-A2F4-4BF3-9EAD-16E1A7FC2DC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774949" y="3510608"/>
            <a:ext cx="384048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94793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E8BC76F0-0E80-4443-B35E-DF38023975E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9141618" cy="6856214"/>
          </a:xfrm>
          <a:prstGeom prst="rect">
            <a:avLst/>
          </a:prstGeom>
        </p:spPr>
      </p:pic>
      <p:sp>
        <p:nvSpPr>
          <p:cNvPr id="2" name="Title 1">
            <a:extLst>
              <a:ext uri="{FF2B5EF4-FFF2-40B4-BE49-F238E27FC236}">
                <a16:creationId xmlns:a16="http://schemas.microsoft.com/office/drawing/2014/main" id="{2086B34D-B410-1E6C-27CC-1118EE2DD6CE}"/>
              </a:ext>
            </a:extLst>
          </p:cNvPr>
          <p:cNvSpPr>
            <a:spLocks noGrp="1"/>
          </p:cNvSpPr>
          <p:nvPr>
            <p:ph type="ctrTitle"/>
          </p:nvPr>
        </p:nvSpPr>
        <p:spPr>
          <a:xfrm>
            <a:off x="4915327" y="1041401"/>
            <a:ext cx="3403895" cy="2345264"/>
          </a:xfrm>
        </p:spPr>
        <p:txBody>
          <a:bodyPr>
            <a:normAutofit/>
          </a:bodyPr>
          <a:lstStyle/>
          <a:p>
            <a:r>
              <a:rPr lang="en-US" dirty="0"/>
              <a:t>Empty Words</a:t>
            </a:r>
          </a:p>
        </p:txBody>
      </p:sp>
      <p:sp>
        <p:nvSpPr>
          <p:cNvPr id="35" name="Rectangle 34">
            <a:extLst>
              <a:ext uri="{FF2B5EF4-FFF2-40B4-BE49-F238E27FC236}">
                <a16:creationId xmlns:a16="http://schemas.microsoft.com/office/drawing/2014/main" id="{89ED9B58-85C3-470F-B856-89F94D5BF3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9483" y="1092200"/>
            <a:ext cx="3732370"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artoon of a bag of reparations&#10;&#10;Description automatically generated">
            <a:extLst>
              <a:ext uri="{FF2B5EF4-FFF2-40B4-BE49-F238E27FC236}">
                <a16:creationId xmlns:a16="http://schemas.microsoft.com/office/drawing/2014/main" id="{AA41C18F-D6E7-8F78-05DD-0A8AC2E1F963}"/>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11685" r="806" b="1"/>
          <a:stretch/>
        </p:blipFill>
        <p:spPr>
          <a:xfrm>
            <a:off x="1059512" y="1410208"/>
            <a:ext cx="3261694" cy="3858780"/>
          </a:xfrm>
          <a:prstGeom prst="rect">
            <a:avLst/>
          </a:prstGeom>
        </p:spPr>
      </p:pic>
      <p:cxnSp>
        <p:nvCxnSpPr>
          <p:cNvPr id="37" name="Straight Connector 36">
            <a:extLst>
              <a:ext uri="{FF2B5EF4-FFF2-40B4-BE49-F238E27FC236}">
                <a16:creationId xmlns:a16="http://schemas.microsoft.com/office/drawing/2014/main" id="{906654BF-00E5-4DD8-9543-3C20C781052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5327" y="3522131"/>
            <a:ext cx="3390479"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23226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AB946B"/>
      </a:accent1>
      <a:accent2>
        <a:srgbClr val="C04F32"/>
      </a:accent2>
      <a:accent3>
        <a:srgbClr val="DD8C3C"/>
      </a:accent3>
      <a:accent4>
        <a:srgbClr val="8E684C"/>
      </a:accent4>
      <a:accent5>
        <a:srgbClr val="CBAF62"/>
      </a:accent5>
      <a:accent6>
        <a:srgbClr val="803348"/>
      </a:accent6>
      <a:hlink>
        <a:srgbClr val="86724D"/>
      </a:hlink>
      <a:folHlink>
        <a:srgbClr val="B99E84"/>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rotWithShape="1">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A2BEDC8B-F191-493B-BA33-0F4F800A89D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121363</TotalTime>
  <Words>1198</Words>
  <Application>Microsoft Macintosh PowerPoint</Application>
  <PresentationFormat>On-screen Show (4:3)</PresentationFormat>
  <Paragraphs>117</Paragraphs>
  <Slides>14</Slides>
  <Notes>14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Arial</vt:lpstr>
      <vt:lpstr>Calibri</vt:lpstr>
      <vt:lpstr>Garamond</vt:lpstr>
      <vt:lpstr>Google Sans</vt:lpstr>
      <vt:lpstr>Outfit</vt:lpstr>
      <vt:lpstr>system-ui</vt:lpstr>
      <vt:lpstr>Times New Roman</vt:lpstr>
      <vt:lpstr>Organic</vt:lpstr>
      <vt:lpstr>PowerPoint Presentation</vt:lpstr>
      <vt:lpstr>PowerPoint Presentation</vt:lpstr>
      <vt:lpstr>PowerPoint Presentation</vt:lpstr>
      <vt:lpstr>PowerPoint Presentation</vt:lpstr>
      <vt:lpstr>PowerPoint Presentation</vt:lpstr>
      <vt:lpstr>The Ultimate Word</vt:lpstr>
      <vt:lpstr>Words, Words, Words</vt:lpstr>
      <vt:lpstr>Empty Words</vt:lpstr>
      <vt:lpstr>Empty Words</vt:lpstr>
      <vt:lpstr>Dangerous Words: Good Intentions</vt:lpstr>
      <vt:lpstr>PowerPoint Presentation</vt:lpstr>
      <vt:lpstr>Outcome of Words Without God</vt:lpstr>
      <vt:lpstr>Out of the Ashes</vt:lpstr>
      <vt:lpstr>I AM THE WAY</vt:lpstr>
    </vt:vector>
  </TitlesOfParts>
  <Company>Lewis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WHEN HELPING HELPS</dc:title>
  <dc:creator>Trask, Dr. Jeffrey T.</dc:creator>
  <cp:lastModifiedBy>Trask, Jeffrey Tyson</cp:lastModifiedBy>
  <cp:revision>377</cp:revision>
  <cp:lastPrinted>2024-09-14T19:31:03Z</cp:lastPrinted>
  <dcterms:created xsi:type="dcterms:W3CDTF">2016-05-13T13:48:14Z</dcterms:created>
  <dcterms:modified xsi:type="dcterms:W3CDTF">2024-09-14T20:30:16Z</dcterms:modified>
</cp:coreProperties>
</file>