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7"/>
  </p:notesMasterIdLst>
  <p:sldIdLst>
    <p:sldId id="628" r:id="rId2"/>
    <p:sldId id="723" r:id="rId3"/>
    <p:sldId id="737" r:id="rId4"/>
    <p:sldId id="724" r:id="rId5"/>
    <p:sldId id="624" r:id="rId6"/>
    <p:sldId id="736" r:id="rId7"/>
    <p:sldId id="735" r:id="rId8"/>
    <p:sldId id="706" r:id="rId9"/>
    <p:sldId id="722" r:id="rId10"/>
    <p:sldId id="692" r:id="rId11"/>
    <p:sldId id="738" r:id="rId12"/>
    <p:sldId id="742" r:id="rId13"/>
    <p:sldId id="739" r:id="rId14"/>
    <p:sldId id="714" r:id="rId15"/>
    <p:sldId id="740" r:id="rId16"/>
    <p:sldId id="709" r:id="rId17"/>
    <p:sldId id="741" r:id="rId18"/>
    <p:sldId id="710" r:id="rId19"/>
    <p:sldId id="717" r:id="rId20"/>
    <p:sldId id="632" r:id="rId21"/>
    <p:sldId id="715" r:id="rId22"/>
    <p:sldId id="716" r:id="rId23"/>
    <p:sldId id="711" r:id="rId24"/>
    <p:sldId id="743" r:id="rId25"/>
    <p:sldId id="729"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394" autoAdjust="0"/>
    <p:restoredTop sz="59456" autoAdjust="0"/>
  </p:normalViewPr>
  <p:slideViewPr>
    <p:cSldViewPr snapToGrid="0">
      <p:cViewPr varScale="1">
        <p:scale>
          <a:sx n="73" d="100"/>
          <a:sy n="73" d="100"/>
        </p:scale>
        <p:origin x="1264" y="184"/>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1/15/25</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iblestudytools.com/1-john/3-17.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biblestudytools.com/proverbs/3-27.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at the National Symposium for Reparations for State and Local Leaders</a:t>
            </a:r>
          </a:p>
          <a:p>
            <a:endParaRPr lang="en-US" dirty="0"/>
          </a:p>
          <a:p>
            <a:r>
              <a:rPr lang="en-US" dirty="0"/>
              <a:t>Imagine a world where reparations existed. What would it look like. And I have to admit, I really had not spent any time imagining that world.</a:t>
            </a:r>
          </a:p>
          <a:p>
            <a:endParaRPr lang="en-US" dirty="0"/>
          </a:p>
          <a:p>
            <a:r>
              <a:rPr lang="en-US" dirty="0"/>
              <a:t>I was so caught up in addressing the shortcomings, putting my head down to do the work, that I did not spend time to consider what a dream fulfilled looked like</a:t>
            </a:r>
          </a:p>
          <a:p>
            <a:endParaRPr lang="en-US" dirty="0"/>
          </a:p>
          <a:p>
            <a:r>
              <a:rPr lang="en-US" dirty="0"/>
              <a:t>In the days since then, I have come to realize the importance of imagining the dream coming to reality.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dream of equality, free clinics would be the norm because all people would have access to care – period. The US would resemble every other country in the world and make basic healthcare universal</a:t>
            </a:r>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321301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have health education centers around the country that emphasizes population health and try to help people from getting sick in the first place</a:t>
            </a:r>
          </a:p>
          <a:p>
            <a:endParaRPr lang="en-US" dirty="0"/>
          </a:p>
          <a:p>
            <a:r>
              <a:rPr lang="en-US" dirty="0"/>
              <a:t>Difference between pulling teeth and saving teeth through community health workers</a:t>
            </a:r>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3603031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Dr. King, Fred Hampton, Medgar Evers, Malcolm X, the thousands that were lynched, the countless that were broken, wrongfully jailed, choked, shot, and silenced all lived out their days to the fullest, striving towards building a better world as opposed to being eliminated because of the good they were doing.</a:t>
            </a:r>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1463402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God’s and Dr. King’s Dream shattered has to be UNACCEPTABLE</a:t>
            </a:r>
          </a:p>
          <a:p>
            <a:endParaRPr lang="en-US" dirty="0"/>
          </a:p>
          <a:p>
            <a:r>
              <a:rPr lang="en-US" dirty="0"/>
              <a:t>I’ve had sayings and teaching titles trying to emphasize that we are all in this together</a:t>
            </a:r>
          </a:p>
          <a:p>
            <a:endParaRPr lang="en-US" dirty="0"/>
          </a:p>
          <a:p>
            <a:r>
              <a:rPr lang="en-US" dirty="0"/>
              <a:t>“I’m OK, it’s OK”</a:t>
            </a:r>
          </a:p>
          <a:p>
            <a:endParaRPr lang="en-US" dirty="0"/>
          </a:p>
          <a:p>
            <a:r>
              <a:rPr lang="en-US" dirty="0"/>
              <a:t>“It’s about JUSTICE, not JUST US”</a:t>
            </a:r>
          </a:p>
          <a:p>
            <a:endParaRPr lang="en-US" dirty="0"/>
          </a:p>
          <a:p>
            <a:r>
              <a:rPr lang="en-US" dirty="0"/>
              <a:t>And I get it… it’s so easy to retreat in the comfort of a comfortable situation. It is so tempting to not engage, especially in times when you feel like the world has lost its mind. But if that was the way to go, when Jesus reappeared after the crucifixion, would have told his disciples to go back to what they were doing... To the things they felt comfortable with, to the place where they felt the most comfortable and live out your remaining days as comfortable as you can</a:t>
            </a:r>
          </a:p>
          <a:p>
            <a:endParaRPr lang="en-US" dirty="0"/>
          </a:p>
          <a:p>
            <a:r>
              <a:rPr lang="en-US" dirty="0"/>
              <a:t>How much emphasis does this country place on comfort??? Many times using the fear of not being comfortable to encourage ultimate conservation and project the notion that you never have enough?</a:t>
            </a:r>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356418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strive for the comfort of others</a:t>
            </a:r>
          </a:p>
          <a:p>
            <a:endParaRPr lang="en-US" dirty="0"/>
          </a:p>
          <a:p>
            <a:r>
              <a:rPr lang="en-US" b="0" i="0" u="none" strike="noStrike" dirty="0">
                <a:solidFill>
                  <a:srgbClr val="000000"/>
                </a:solidFill>
                <a:effectLst/>
                <a:latin typeface="ui-sans-serif"/>
              </a:rPr>
              <a:t>Hebrews 13:16 "And do not forget to do good and to share with others, for with such sacrifices God is pleased.”</a:t>
            </a:r>
          </a:p>
          <a:p>
            <a:endParaRPr lang="en-US" b="0" i="0" u="none" strike="noStrike" dirty="0">
              <a:solidFill>
                <a:srgbClr val="000000"/>
              </a:solidFill>
              <a:effectLst/>
              <a:latin typeface="ui-sans-serif"/>
            </a:endParaRPr>
          </a:p>
          <a:p>
            <a:r>
              <a:rPr lang="en-US" b="1" i="0" dirty="0">
                <a:effectLst/>
                <a:latin typeface="ui-sans-serif"/>
                <a:hlinkClick r:id="rId3"/>
              </a:rPr>
              <a:t>1 John 3:17</a:t>
            </a:r>
            <a:r>
              <a:rPr lang="en-US" b="0" i="0" u="none" strike="noStrike" dirty="0">
                <a:solidFill>
                  <a:srgbClr val="000000"/>
                </a:solidFill>
                <a:effectLst/>
                <a:latin typeface="ui-sans-serif"/>
              </a:rPr>
              <a:t>  "If anyone has material possessions and sees a brother or sister in need but has no pity on them, how can the love of God be in that person?”</a:t>
            </a:r>
          </a:p>
          <a:p>
            <a:endParaRPr lang="en-US" b="0" i="0" u="none" strike="noStrike" dirty="0">
              <a:solidFill>
                <a:srgbClr val="000000"/>
              </a:solidFill>
              <a:effectLst/>
              <a:latin typeface="ui-sans-serif"/>
            </a:endParaRPr>
          </a:p>
          <a:p>
            <a:r>
              <a:rPr lang="en-US" b="1" i="0" dirty="0">
                <a:effectLst/>
                <a:latin typeface="ui-sans-serif"/>
                <a:hlinkClick r:id="rId4"/>
              </a:rPr>
              <a:t>Proverbs 3:27</a:t>
            </a:r>
            <a:r>
              <a:rPr lang="en-US" b="0" i="0" u="none" strike="noStrike" dirty="0">
                <a:solidFill>
                  <a:srgbClr val="000000"/>
                </a:solidFill>
                <a:effectLst/>
                <a:latin typeface="ui-sans-serif"/>
              </a:rPr>
              <a:t> ~ "Do not withhold good from those to whom it is due, when it is in your power to act.”</a:t>
            </a:r>
          </a:p>
          <a:p>
            <a:endParaRPr lang="en-US" b="0" i="0" u="none" strike="noStrike" dirty="0">
              <a:solidFill>
                <a:srgbClr val="000000"/>
              </a:solidFill>
              <a:effectLst/>
              <a:latin typeface="ui-sans-serif"/>
            </a:endParaRPr>
          </a:p>
          <a:p>
            <a:r>
              <a:rPr lang="en-US" b="0" i="0" u="none" strike="noStrike" dirty="0">
                <a:solidFill>
                  <a:srgbClr val="000000"/>
                </a:solidFill>
                <a:effectLst/>
                <a:latin typeface="ui-sans-serif"/>
              </a:rPr>
              <a:t>We can start simply beyond ourselves. I have that much more motivation to strive towards a just world because of these amazing human beings. I want them to have a better taste of God’s and King’s dream than I did.</a:t>
            </a:r>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243443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1065265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gives someone the right to crush your dream?</a:t>
            </a:r>
          </a:p>
          <a:p>
            <a:endParaRPr lang="en-US" dirty="0"/>
          </a:p>
          <a:p>
            <a:r>
              <a:rPr lang="en-US" dirty="0"/>
              <a:t>I’m sure we all had moments like this poor egg. We had a dream and someone came along with a hammer and wanted to crush it. </a:t>
            </a:r>
          </a:p>
          <a:p>
            <a:endParaRPr lang="en-US" dirty="0"/>
          </a:p>
          <a:p>
            <a:r>
              <a:rPr lang="en-US" dirty="0"/>
              <a:t>But scripture tells us that NO ONE is better than someone else. That each of us has something to offer. That we are all part of the same team. </a:t>
            </a:r>
          </a:p>
          <a:p>
            <a:endParaRPr lang="en-US" dirty="0"/>
          </a:p>
          <a:p>
            <a:r>
              <a:rPr lang="en-US" dirty="0"/>
              <a:t>Many things you do will attract doubters and naysayers. We have to remember, however, WHY WE DREAM, WHY OUR DREAM MATTERS, and HOW IMPORTANT OUR DREAM IS FOR OTHERS</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179509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3350536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TRAPPED IN A ROOM WITH A ZOMBIE</a:t>
            </a:r>
          </a:p>
          <a:p>
            <a:endParaRPr lang="en-US" dirty="0"/>
          </a:p>
          <a:p>
            <a:r>
              <a:rPr lang="en-US" dirty="0"/>
              <a:t>Living the dream is not based on how much of it is realized. It is based on striving towards it till you cannot any longer. Even when it feels hopeless.</a:t>
            </a:r>
          </a:p>
          <a:p>
            <a:endParaRPr lang="en-US" dirty="0"/>
          </a:p>
          <a:p>
            <a:r>
              <a:rPr lang="en-US" dirty="0"/>
              <a:t>WE ARE ALL TRAPPED IN A ROOM WITH A ZOMBIE and we have to work towards solving the puzzles until the last second ticks off the clock</a:t>
            </a:r>
          </a:p>
          <a:p>
            <a:endParaRPr lang="en-US" dirty="0"/>
          </a:p>
          <a:p>
            <a:r>
              <a:rPr lang="en-US" dirty="0"/>
              <a:t>It is a hard but can also be a fun process</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18</a:t>
            </a:fld>
            <a:endParaRPr lang="en-US" dirty="0"/>
          </a:p>
        </p:txBody>
      </p:sp>
    </p:spTree>
    <p:extLst>
      <p:ext uri="{BB962C8B-B14F-4D97-AF65-F5344CB8AC3E}">
        <p14:creationId xmlns:p14="http://schemas.microsoft.com/office/powerpoint/2010/main" val="3931275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critical problems in individuals, families, and communities is losing hope. Not much else matters if we give up.</a:t>
            </a:r>
          </a:p>
          <a:p>
            <a:endParaRPr lang="en-US" dirty="0"/>
          </a:p>
          <a:p>
            <a:r>
              <a:rPr lang="en-US" dirty="0"/>
              <a:t>Even when hoping seems crazy… maybe especially when it seems crazy, we need to hang on to it. Our dreams bring us hope. That’s why it is so important that we keep dreaming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19</a:t>
            </a:fld>
            <a:endParaRPr lang="en-US" dirty="0"/>
          </a:p>
        </p:txBody>
      </p:sp>
    </p:spTree>
    <p:extLst>
      <p:ext uri="{BB962C8B-B14F-4D97-AF65-F5344CB8AC3E}">
        <p14:creationId xmlns:p14="http://schemas.microsoft.com/office/powerpoint/2010/main" val="133266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Dreams are important in making a difference in this world. </a:t>
            </a:r>
          </a:p>
          <a:p>
            <a:endParaRPr lang="en-US" dirty="0"/>
          </a:p>
          <a:p>
            <a:r>
              <a:rPr lang="en-US" dirty="0"/>
              <a:t>At the clinic the other day and a guy, a patient, who needed a prescription called in came knocking on the door (we were not open at the time)</a:t>
            </a:r>
          </a:p>
          <a:p>
            <a:endParaRPr lang="en-US" dirty="0"/>
          </a:p>
          <a:p>
            <a:r>
              <a:rPr lang="en-US" dirty="0"/>
              <a:t>It was one of those cold days we had recently, and he was dealing with having pneumonia. It was not an out of the ordinary thing to happen but what got me was that he said he needed the prescription to be called in to the Meijer on Prospect. I couldn’t figure out why there since, after some conversation, he said he lived nearby. We have a Walgreens a block away from the clinic, so I was confused. As it turns out, the patient only had about </a:t>
            </a:r>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198170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We have to keep working. Just like Amaya is building her train set and Amari is inspecting the train cars through taste</a:t>
            </a:r>
          </a:p>
        </p:txBody>
      </p:sp>
      <p:sp>
        <p:nvSpPr>
          <p:cNvPr id="4" name="Slide Number Placeholder 3"/>
          <p:cNvSpPr>
            <a:spLocks noGrp="1"/>
          </p:cNvSpPr>
          <p:nvPr>
            <p:ph type="sldNum" sz="quarter" idx="5"/>
          </p:nvPr>
        </p:nvSpPr>
        <p:spPr/>
        <p:txBody>
          <a:bodyPr/>
          <a:lstStyle/>
          <a:p>
            <a:fld id="{FA0DC3DB-0B10-4F5D-8078-2DEAC5D24F75}" type="slidenum">
              <a:rPr lang="en-US" smtClean="0"/>
              <a:t>20</a:t>
            </a:fld>
            <a:endParaRPr lang="en-US" dirty="0"/>
          </a:p>
        </p:txBody>
      </p:sp>
    </p:spTree>
    <p:extLst>
      <p:ext uri="{BB962C8B-B14F-4D97-AF65-F5344CB8AC3E}">
        <p14:creationId xmlns:p14="http://schemas.microsoft.com/office/powerpoint/2010/main" val="689172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stay engaged and willing to be uncomfortable for the sake of others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21</a:t>
            </a:fld>
            <a:endParaRPr lang="en-US" dirty="0"/>
          </a:p>
        </p:txBody>
      </p:sp>
    </p:spTree>
    <p:extLst>
      <p:ext uri="{BB962C8B-B14F-4D97-AF65-F5344CB8AC3E}">
        <p14:creationId xmlns:p14="http://schemas.microsoft.com/office/powerpoint/2010/main" val="2715452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remember we are all part of the same body. </a:t>
            </a:r>
          </a:p>
        </p:txBody>
      </p:sp>
      <p:sp>
        <p:nvSpPr>
          <p:cNvPr id="4" name="Slide Number Placeholder 3"/>
          <p:cNvSpPr>
            <a:spLocks noGrp="1"/>
          </p:cNvSpPr>
          <p:nvPr>
            <p:ph type="sldNum" sz="quarter" idx="5"/>
          </p:nvPr>
        </p:nvSpPr>
        <p:spPr/>
        <p:txBody>
          <a:bodyPr/>
          <a:lstStyle/>
          <a:p>
            <a:fld id="{FA0DC3DB-0B10-4F5D-8078-2DEAC5D24F75}" type="slidenum">
              <a:rPr lang="en-US" smtClean="0"/>
              <a:t>22</a:t>
            </a:fld>
            <a:endParaRPr lang="en-US" dirty="0"/>
          </a:p>
        </p:txBody>
      </p:sp>
    </p:spTree>
    <p:extLst>
      <p:ext uri="{BB962C8B-B14F-4D97-AF65-F5344CB8AC3E}">
        <p14:creationId xmlns:p14="http://schemas.microsoft.com/office/powerpoint/2010/main" val="1851429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keep loving each other knowing that are all the same in God’s eyes and therefore, when one suffers, we all suffer. When one rejoices, we all rejoice</a:t>
            </a:r>
          </a:p>
        </p:txBody>
      </p:sp>
      <p:sp>
        <p:nvSpPr>
          <p:cNvPr id="4" name="Slide Number Placeholder 3"/>
          <p:cNvSpPr>
            <a:spLocks noGrp="1"/>
          </p:cNvSpPr>
          <p:nvPr>
            <p:ph type="sldNum" sz="quarter" idx="5"/>
          </p:nvPr>
        </p:nvSpPr>
        <p:spPr/>
        <p:txBody>
          <a:bodyPr/>
          <a:lstStyle/>
          <a:p>
            <a:fld id="{FA0DC3DB-0B10-4F5D-8078-2DEAC5D24F75}" type="slidenum">
              <a:rPr lang="en-US" smtClean="0"/>
              <a:t>23</a:t>
            </a:fld>
            <a:endParaRPr lang="en-US" dirty="0"/>
          </a:p>
        </p:txBody>
      </p:sp>
    </p:spTree>
    <p:extLst>
      <p:ext uri="{BB962C8B-B14F-4D97-AF65-F5344CB8AC3E}">
        <p14:creationId xmlns:p14="http://schemas.microsoft.com/office/powerpoint/2010/main" val="264548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111111"/>
                </a:solidFill>
                <a:effectLst/>
                <a:latin typeface="NonBreakingSpaceOverride"/>
              </a:rPr>
              <a:t>Evil may so shape events that Caesar will occupy a palace and Christ a cross, but that same Christ arose and split history into A.D. and B.C., so that even the life of Caesar must be dated by his name. Yes, </a:t>
            </a:r>
            <a:r>
              <a:rPr lang="en-US" b="1" i="0" u="none" strike="noStrike" dirty="0">
                <a:solidFill>
                  <a:srgbClr val="111111"/>
                </a:solidFill>
                <a:effectLst/>
                <a:latin typeface="NonBreakingSpaceOverride"/>
              </a:rPr>
              <a:t>“the arc of the moral universe is long, but it bends toward justice.”</a:t>
            </a:r>
            <a:endParaRPr lang="en-US" dirty="0"/>
          </a:p>
          <a:p>
            <a:endParaRPr lang="en-US" dirty="0"/>
          </a:p>
          <a:p>
            <a:r>
              <a:rPr lang="en-US" dirty="0"/>
              <a:t>We have to continually learn what the moral universe looks like because nowadays, morally is being defined as something much different that what God intended</a:t>
            </a:r>
          </a:p>
        </p:txBody>
      </p:sp>
      <p:sp>
        <p:nvSpPr>
          <p:cNvPr id="4" name="Slide Number Placeholder 3"/>
          <p:cNvSpPr>
            <a:spLocks noGrp="1"/>
          </p:cNvSpPr>
          <p:nvPr>
            <p:ph type="sldNum" sz="quarter" idx="5"/>
          </p:nvPr>
        </p:nvSpPr>
        <p:spPr/>
        <p:txBody>
          <a:bodyPr/>
          <a:lstStyle/>
          <a:p>
            <a:fld id="{FA0DC3DB-0B10-4F5D-8078-2DEAC5D24F75}" type="slidenum">
              <a:rPr lang="en-US" smtClean="0"/>
              <a:t>24</a:t>
            </a:fld>
            <a:endParaRPr lang="en-US" dirty="0"/>
          </a:p>
        </p:txBody>
      </p:sp>
    </p:spTree>
    <p:extLst>
      <p:ext uri="{BB962C8B-B14F-4D97-AF65-F5344CB8AC3E}">
        <p14:creationId xmlns:p14="http://schemas.microsoft.com/office/powerpoint/2010/main" val="824260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25</a:t>
            </a:fld>
            <a:endParaRPr lang="en-US" dirty="0"/>
          </a:p>
        </p:txBody>
      </p:sp>
    </p:spTree>
    <p:extLst>
      <p:ext uri="{BB962C8B-B14F-4D97-AF65-F5344CB8AC3E}">
        <p14:creationId xmlns:p14="http://schemas.microsoft.com/office/powerpoint/2010/main" val="247582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58818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3.5% Black children in Urbana at reading at grade level compared to 13% overall while 1.1% Black children in Urbana are at math level compared to 15% overall </a:t>
            </a:r>
          </a:p>
          <a:p>
            <a:endParaRPr lang="en-US" dirty="0"/>
          </a:p>
          <a:p>
            <a:r>
              <a:rPr lang="en-US" dirty="0"/>
              <a:t>Discipline: suspensions, expulsions, detentions, etc.</a:t>
            </a:r>
          </a:p>
          <a:p>
            <a:endParaRPr lang="en-US" dirty="0"/>
          </a:p>
          <a:p>
            <a:r>
              <a:rPr lang="en-US" dirty="0"/>
              <a:t>Same percentages of black and white children on free and reduced lunch</a:t>
            </a:r>
          </a:p>
          <a:p>
            <a:endParaRPr lang="en-US" dirty="0"/>
          </a:p>
          <a:p>
            <a:r>
              <a:rPr lang="en-US" dirty="0"/>
              <a:t>Same access to technology – Covid exposed these disparities more so than usual</a:t>
            </a:r>
          </a:p>
          <a:p>
            <a:endParaRPr lang="en-US" dirty="0"/>
          </a:p>
          <a:p>
            <a:r>
              <a:rPr lang="en-US" dirty="0"/>
              <a:t>Same resources to stay warm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3404599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Data. Prisoners per 100,000</a:t>
            </a:r>
          </a:p>
          <a:p>
            <a:endParaRPr lang="en-US" dirty="0"/>
          </a:p>
          <a:p>
            <a:r>
              <a:rPr lang="en-US" dirty="0"/>
              <a:t>2 of the 5 million are black</a:t>
            </a:r>
          </a:p>
          <a:p>
            <a:endParaRPr lang="en-US" dirty="0"/>
          </a:p>
          <a:p>
            <a:r>
              <a:rPr lang="en-US" dirty="0"/>
              <a:t>Uncle – almost all black and brown</a:t>
            </a:r>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368347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Mississippi, Louisiana, Arkansas, Oklahoma, Idaho top five</a:t>
            </a:r>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182183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Incarceration rates</a:t>
            </a:r>
          </a:p>
          <a:p>
            <a:br>
              <a:rPr lang="en-US" dirty="0"/>
            </a:br>
            <a:r>
              <a:rPr lang="en-US" dirty="0"/>
              <a:t>King’s dream was 1968</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421748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Champaign Urbana statistics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Investigative Project on Race and Equality, in 2022, the City of Champaign’s Black population was 17.9 percent. Yet, it constituted more than 56 percent of traffic stops. In Urbana, Black people represented 18.3 percent of the population. However, they made up nearly 46.5 percent of that city’s traffic stops. Champaign County Sheriff's Annual Reports note that over the last five years the average percentage of jail bookings to the Champaign County Jail is 57 percent African American.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3992866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Illinois Department of Public Health, Champaign County leads the state in infant mortality (rate of 9.4), surpassing Chicago (6.3) and East St. Louis (9.3). The maternal mortality rate among African American women is 11.4 compared with 5.5 for Caucasian women </a:t>
            </a:r>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1258511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1/15/25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1/15/25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1/15/25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1/15/25</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jackbrummet.blogspot.com/2012/05/some-of-our-favorite-images-of-reverend.html"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openclipart.org/detail/190515/mlkjrpeaking-by-j4p4n"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hyperlink" Target="https://www.biblegateway.com/passage/?search=Romans%2012&amp;version=NIV#fen-NIV-28252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biblegateway.com/passage/?search=Romans%2012&amp;version=NIV#fen-NIV-28254b"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publicdomainpictures.net/view-image.php?image=60908&amp;picture=egg-and-hamme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pixabay.com/en/hope-word-letters-scrabble-180459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asiamd.com/tag/service-qualit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globalganjareport.com/taxonomy/term/210" TargetMode="Externa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pickpik.com/dream-dog-pet-hybrid-animal-portrait-wildlife-photography-88783" TargetMode="External"/><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lickr.com/photos/usdagov/16076267243" TargetMode="External"/><Relationship Id="rId5" Type="http://schemas.openxmlformats.org/officeDocument/2006/relationships/image" Target="../media/image11.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planning.unc.edu/event/measurement-challenges-disparities-policy-considerations-north-carolina-law-enforcement-traffic-stop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foto.wuestenigel.com/allergy-season-ahead-medical-conce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118" name="Picture 1117">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120" name="Straight Connector 1119">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1122" name="Rectangle 1121">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on a ledge with a crowd of people&#10;&#10;Description automatically generated">
            <a:extLst>
              <a:ext uri="{FF2B5EF4-FFF2-40B4-BE49-F238E27FC236}">
                <a16:creationId xmlns:a16="http://schemas.microsoft.com/office/drawing/2014/main" id="{DE26EEF6-EDDC-8606-A8AE-16B9565E005B}"/>
              </a:ext>
            </a:extLst>
          </p:cNvPr>
          <p:cNvPicPr>
            <a:picLocks noChangeAspect="1"/>
          </p:cNvPicPr>
          <p:nvPr/>
        </p:nvPicPr>
        <p:blipFill>
          <a:blip r:embed="rId5">
            <a:alphaModFix amt="5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333"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4600" dirty="0">
                <a:solidFill>
                  <a:srgbClr val="FFFFFF"/>
                </a:solidFill>
              </a:rPr>
              <a:t>Imagining a Dream Fulfilled</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dirty="0">
                <a:solidFill>
                  <a:srgbClr val="FFFFFF"/>
                </a:solidFill>
              </a:rPr>
              <a:t>AND HOW WE GET THERE</a:t>
            </a:r>
          </a:p>
        </p:txBody>
      </p:sp>
      <p:cxnSp>
        <p:nvCxnSpPr>
          <p:cNvPr id="1124" name="Straight Connector 1123">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187" name="Group 6186">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6188" name="Picture 6187">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189" name="Rectangle 6188">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190" name="Picture 6189">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191" name="Picture 6190">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6193" name="Rectangle 619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glass windows&#10;&#10;Description automatically generated">
            <a:extLst>
              <a:ext uri="{FF2B5EF4-FFF2-40B4-BE49-F238E27FC236}">
                <a16:creationId xmlns:a16="http://schemas.microsoft.com/office/drawing/2014/main" id="{D137DE02-7FFE-D9BB-463A-5C8D1B3824C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813668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 name="Picture 9">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ilding with a blue and yellow facade&#10;&#10;Description automatically generated with medium confidence">
            <a:extLst>
              <a:ext uri="{FF2B5EF4-FFF2-40B4-BE49-F238E27FC236}">
                <a16:creationId xmlns:a16="http://schemas.microsoft.com/office/drawing/2014/main" id="{22FFA043-1DCF-8AFB-1CF9-6208E8BD846A}"/>
              </a:ext>
            </a:extLst>
          </p:cNvPr>
          <p:cNvPicPr>
            <a:picLocks noChangeAspect="1"/>
          </p:cNvPicPr>
          <p:nvPr/>
        </p:nvPicPr>
        <p:blipFill>
          <a:blip r:embed="rId6">
            <a:extLst>
              <a:ext uri="{28A0092B-C50C-407E-A947-70E740481C1C}">
                <a14:useLocalDpi xmlns:a14="http://schemas.microsoft.com/office/drawing/2010/main" val="0"/>
              </a:ext>
            </a:extLst>
          </a:blip>
          <a:srcRect l="11000" r="-1" b="-1"/>
          <a:stretch/>
        </p:blipFill>
        <p:spPr>
          <a:xfrm>
            <a:off x="20" y="10"/>
            <a:ext cx="9143980" cy="6857990"/>
          </a:xfrm>
          <a:prstGeom prst="rect">
            <a:avLst/>
          </a:prstGeom>
        </p:spPr>
      </p:pic>
    </p:spTree>
    <p:extLst>
      <p:ext uri="{BB962C8B-B14F-4D97-AF65-F5344CB8AC3E}">
        <p14:creationId xmlns:p14="http://schemas.microsoft.com/office/powerpoint/2010/main" val="3803583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2C8AF9E-5FB9-9F9E-B008-3AAAFC0C56E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38125"/>
          <a:stretch/>
        </p:blipFill>
        <p:spPr>
          <a:xfrm>
            <a:off x="20" y="10"/>
            <a:ext cx="9143980" cy="6857990"/>
          </a:xfrm>
          <a:prstGeom prst="rect">
            <a:avLst/>
          </a:prstGeom>
        </p:spPr>
      </p:pic>
    </p:spTree>
    <p:extLst>
      <p:ext uri="{BB962C8B-B14F-4D97-AF65-F5344CB8AC3E}">
        <p14:creationId xmlns:p14="http://schemas.microsoft.com/office/powerpoint/2010/main" val="350279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9EA2-0737-6144-FEB5-23966F2FC8C7}"/>
              </a:ext>
            </a:extLst>
          </p:cNvPr>
          <p:cNvSpPr>
            <a:spLocks noGrp="1"/>
          </p:cNvSpPr>
          <p:nvPr>
            <p:ph type="title"/>
          </p:nvPr>
        </p:nvSpPr>
        <p:spPr/>
        <p:txBody>
          <a:bodyPr/>
          <a:lstStyle/>
          <a:p>
            <a:r>
              <a:rPr lang="en-US" dirty="0"/>
              <a:t>Living Beyond Your Dream</a:t>
            </a:r>
          </a:p>
        </p:txBody>
      </p:sp>
      <p:sp>
        <p:nvSpPr>
          <p:cNvPr id="3" name="Content Placeholder 2">
            <a:extLst>
              <a:ext uri="{FF2B5EF4-FFF2-40B4-BE49-F238E27FC236}">
                <a16:creationId xmlns:a16="http://schemas.microsoft.com/office/drawing/2014/main" id="{E5640F3F-AB2C-A7FE-2B91-4E4CCABC8A79}"/>
              </a:ext>
            </a:extLst>
          </p:cNvPr>
          <p:cNvSpPr>
            <a:spLocks noGrp="1"/>
          </p:cNvSpPr>
          <p:nvPr>
            <p:ph idx="1"/>
          </p:nvPr>
        </p:nvSpPr>
        <p:spPr/>
        <p:txBody>
          <a:bodyPr/>
          <a:lstStyle/>
          <a:p>
            <a:r>
              <a:rPr lang="en-US" b="0" i="0" u="none" strike="noStrike" dirty="0">
                <a:solidFill>
                  <a:srgbClr val="000000"/>
                </a:solidFill>
                <a:effectLst/>
                <a:latin typeface="system-ui"/>
              </a:rPr>
              <a:t>Do not conform to the </a:t>
            </a:r>
            <a:r>
              <a:rPr lang="en-US" b="1" i="1" u="sng" strike="noStrike" dirty="0">
                <a:solidFill>
                  <a:srgbClr val="000000"/>
                </a:solidFill>
                <a:effectLst/>
                <a:latin typeface="system-ui"/>
              </a:rPr>
              <a:t>pattern of this world</a:t>
            </a:r>
            <a:r>
              <a:rPr lang="en-US" b="0" i="0" u="none" strike="noStrike" dirty="0">
                <a:solidFill>
                  <a:srgbClr val="000000"/>
                </a:solidFill>
                <a:effectLst/>
                <a:latin typeface="system-ui"/>
              </a:rPr>
              <a:t>, but be transformed by the renewing of your mind. Then you will be able to test and approve what God’s will is—his good, pleasing and perfect will.</a:t>
            </a:r>
            <a:endParaRPr lang="en-US" dirty="0"/>
          </a:p>
        </p:txBody>
      </p:sp>
    </p:spTree>
    <p:extLst>
      <p:ext uri="{BB962C8B-B14F-4D97-AF65-F5344CB8AC3E}">
        <p14:creationId xmlns:p14="http://schemas.microsoft.com/office/powerpoint/2010/main" val="2599175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wo children in a crib&#10;&#10;Description automatically generated">
            <a:extLst>
              <a:ext uri="{FF2B5EF4-FFF2-40B4-BE49-F238E27FC236}">
                <a16:creationId xmlns:a16="http://schemas.microsoft.com/office/drawing/2014/main" id="{D9B9F055-3F58-773E-AF8D-055A7749E2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3767366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9EA2-0737-6144-FEB5-23966F2FC8C7}"/>
              </a:ext>
            </a:extLst>
          </p:cNvPr>
          <p:cNvSpPr>
            <a:spLocks noGrp="1"/>
          </p:cNvSpPr>
          <p:nvPr>
            <p:ph type="title"/>
          </p:nvPr>
        </p:nvSpPr>
        <p:spPr/>
        <p:txBody>
          <a:bodyPr>
            <a:normAutofit fontScale="90000"/>
          </a:bodyPr>
          <a:lstStyle/>
          <a:p>
            <a:r>
              <a:rPr lang="en-US" dirty="0"/>
              <a:t>Don’t Let Others Crush Your Dream</a:t>
            </a:r>
          </a:p>
        </p:txBody>
      </p:sp>
      <p:sp>
        <p:nvSpPr>
          <p:cNvPr id="3" name="Content Placeholder 2">
            <a:extLst>
              <a:ext uri="{FF2B5EF4-FFF2-40B4-BE49-F238E27FC236}">
                <a16:creationId xmlns:a16="http://schemas.microsoft.com/office/drawing/2014/main" id="{E5640F3F-AB2C-A7FE-2B91-4E4CCABC8A79}"/>
              </a:ext>
            </a:extLst>
          </p:cNvPr>
          <p:cNvSpPr>
            <a:spLocks noGrp="1"/>
          </p:cNvSpPr>
          <p:nvPr>
            <p:ph idx="1"/>
          </p:nvPr>
        </p:nvSpPr>
        <p:spPr/>
        <p:txBody>
          <a:bodyPr>
            <a:normAutofit fontScale="85000" lnSpcReduction="20000"/>
          </a:bodyPr>
          <a:lstStyle/>
          <a:p>
            <a:r>
              <a:rPr lang="en-US" b="1" baseline="30000" dirty="0">
                <a:effectLst/>
                <a:latin typeface="system-ui"/>
              </a:rPr>
              <a:t>3 </a:t>
            </a:r>
            <a:r>
              <a:rPr lang="en-US" dirty="0"/>
              <a:t>For by the grace given me I say to every one of you: Do not think of yourself more highly than you ought, but rather think of yourself with sober judgment, in accordance with the faith God has distributed to each of you. </a:t>
            </a:r>
            <a:r>
              <a:rPr lang="en-US" b="1" baseline="30000" dirty="0">
                <a:effectLst/>
                <a:latin typeface="system-ui"/>
              </a:rPr>
              <a:t>4 </a:t>
            </a:r>
            <a:r>
              <a:rPr lang="en-US" dirty="0"/>
              <a:t>For just as each of us has one body with many members, and these members do not all have the same function, </a:t>
            </a:r>
            <a:r>
              <a:rPr lang="en-US" b="1" baseline="30000" dirty="0">
                <a:effectLst/>
                <a:latin typeface="system-ui"/>
              </a:rPr>
              <a:t>5 </a:t>
            </a:r>
            <a:r>
              <a:rPr lang="en-US" dirty="0"/>
              <a:t>so in Christ we, though many, form one body, and each member belongs to all the others.</a:t>
            </a:r>
            <a:r>
              <a:rPr lang="en-US" b="1" baseline="30000" dirty="0">
                <a:effectLst/>
                <a:latin typeface="system-ui"/>
              </a:rPr>
              <a:t>6 </a:t>
            </a:r>
            <a:r>
              <a:rPr lang="en-US" dirty="0"/>
              <a:t>We have different gifts, according to the grace given to each of us. If your gift is prophesying, then prophesy in accordance with your</a:t>
            </a:r>
            <a:r>
              <a:rPr lang="en-US" baseline="30000" dirty="0">
                <a:effectLst/>
              </a:rPr>
              <a:t>[</a:t>
            </a:r>
            <a:r>
              <a:rPr lang="en-US" baseline="30000" dirty="0">
                <a:solidFill>
                  <a:srgbClr val="517E90"/>
                </a:solidFill>
                <a:effectLst/>
                <a:hlinkClick r:id="rId3" tooltip="See footnote a"/>
              </a:rPr>
              <a:t>a</a:t>
            </a:r>
            <a:r>
              <a:rPr lang="en-US" baseline="30000" dirty="0">
                <a:effectLst/>
              </a:rPr>
              <a:t>]</a:t>
            </a:r>
            <a:r>
              <a:rPr lang="en-US" dirty="0"/>
              <a:t> faith;</a:t>
            </a:r>
            <a:r>
              <a:rPr lang="en-US" b="1" baseline="30000" dirty="0">
                <a:effectLst/>
                <a:latin typeface="system-ui"/>
              </a:rPr>
              <a:t>7 </a:t>
            </a:r>
            <a:r>
              <a:rPr lang="en-US" dirty="0"/>
              <a:t>if it is serving, then serve; if it is teaching, then teach;</a:t>
            </a:r>
            <a:r>
              <a:rPr lang="en-US" b="1" i="0" u="none" strike="noStrike" baseline="30000" dirty="0">
                <a:solidFill>
                  <a:srgbClr val="000000"/>
                </a:solidFill>
                <a:effectLst/>
                <a:latin typeface="system-ui"/>
              </a:rPr>
              <a:t> 8 </a:t>
            </a:r>
            <a:r>
              <a:rPr lang="en-US" b="0" i="0" u="none" strike="noStrike" dirty="0">
                <a:solidFill>
                  <a:srgbClr val="000000"/>
                </a:solidFill>
                <a:effectLst/>
                <a:latin typeface="+mj-lt"/>
              </a:rPr>
              <a:t>if it is to encourage, then give encouragement; if it is giving, then give generously; if it is to lead,</a:t>
            </a:r>
            <a:r>
              <a:rPr lang="en-US" b="0" i="0" u="none" strike="noStrike" baseline="30000" dirty="0">
                <a:solidFill>
                  <a:srgbClr val="000000"/>
                </a:solidFill>
                <a:effectLst/>
                <a:latin typeface="+mj-lt"/>
              </a:rPr>
              <a:t>[</a:t>
            </a:r>
            <a:r>
              <a:rPr lang="en-US" b="0" i="0" u="none" strike="noStrike" baseline="30000" dirty="0">
                <a:solidFill>
                  <a:srgbClr val="517E90"/>
                </a:solidFill>
                <a:effectLst/>
                <a:latin typeface="+mj-lt"/>
                <a:hlinkClick r:id="rId4" tooltip="See footnote b"/>
              </a:rPr>
              <a:t>b</a:t>
            </a:r>
            <a:r>
              <a:rPr lang="en-US" b="0" i="0" u="none" strike="noStrike" baseline="30000" dirty="0">
                <a:solidFill>
                  <a:srgbClr val="000000"/>
                </a:solidFill>
                <a:effectLst/>
                <a:latin typeface="+mj-lt"/>
              </a:rPr>
              <a:t>]</a:t>
            </a:r>
            <a:r>
              <a:rPr lang="en-US" b="0" i="0" u="none" strike="noStrike" dirty="0">
                <a:solidFill>
                  <a:srgbClr val="000000"/>
                </a:solidFill>
                <a:effectLst/>
                <a:latin typeface="+mj-lt"/>
              </a:rPr>
              <a:t> do it diligently; if it is to show mercy, do it cheerfully.</a:t>
            </a:r>
            <a:endParaRPr lang="en-US" dirty="0">
              <a:latin typeface="+mj-lt"/>
            </a:endParaRPr>
          </a:p>
        </p:txBody>
      </p:sp>
    </p:spTree>
    <p:extLst>
      <p:ext uri="{BB962C8B-B14F-4D97-AF65-F5344CB8AC3E}">
        <p14:creationId xmlns:p14="http://schemas.microsoft.com/office/powerpoint/2010/main" val="336855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1" name="Picture 20">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6" name="Rectangle 2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ammer hitting an egg with a face on a spoon&#10;&#10;Description automatically generated">
            <a:extLst>
              <a:ext uri="{FF2B5EF4-FFF2-40B4-BE49-F238E27FC236}">
                <a16:creationId xmlns:a16="http://schemas.microsoft.com/office/drawing/2014/main" id="{F0745447-064E-5772-6361-F0DEA7A3BBF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0"/>
            <a:ext cx="9141617" cy="6856213"/>
          </a:xfrm>
          <a:prstGeom prst="rect">
            <a:avLst/>
          </a:prstGeom>
        </p:spPr>
      </p:pic>
    </p:spTree>
    <p:extLst>
      <p:ext uri="{BB962C8B-B14F-4D97-AF65-F5344CB8AC3E}">
        <p14:creationId xmlns:p14="http://schemas.microsoft.com/office/powerpoint/2010/main" val="51231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Losing Hope for Your Dream</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a:bodyPr>
          <a:lstStyle/>
          <a:p>
            <a:pPr algn="l"/>
            <a:r>
              <a:rPr lang="en-US" b="1" baseline="30000" dirty="0">
                <a:effectLst/>
                <a:latin typeface="system-ui"/>
              </a:rPr>
              <a:t>12 </a:t>
            </a:r>
            <a:r>
              <a:rPr lang="en-US" dirty="0"/>
              <a:t>Be joyful in hope, patient in affliction, faithful in prayer.</a:t>
            </a:r>
            <a:r>
              <a:rPr lang="en-US" b="0" i="0" u="none" strike="noStrike" dirty="0">
                <a:solidFill>
                  <a:srgbClr val="000000"/>
                </a:solidFill>
                <a:effectLst/>
                <a:latin typeface="system-ui"/>
              </a:rPr>
              <a:t> </a:t>
            </a:r>
            <a:endParaRPr lang="en-US" b="0" i="0" u="none" strike="noStrike" dirty="0">
              <a:solidFill>
                <a:srgbClr val="000000"/>
              </a:solidFill>
              <a:effectLst/>
              <a:latin typeface="Montserrat" pitchFamily="2" charset="77"/>
            </a:endParaRPr>
          </a:p>
        </p:txBody>
      </p:sp>
    </p:spTree>
    <p:extLst>
      <p:ext uri="{BB962C8B-B14F-4D97-AF65-F5344CB8AC3E}">
        <p14:creationId xmlns:p14="http://schemas.microsoft.com/office/powerpoint/2010/main" val="889383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252" name="Rectangle 10251">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wearing red glasses&#10;&#10;Description automatically generated">
            <a:extLst>
              <a:ext uri="{FF2B5EF4-FFF2-40B4-BE49-F238E27FC236}">
                <a16:creationId xmlns:a16="http://schemas.microsoft.com/office/drawing/2014/main" id="{56506CD7-10C4-606B-2747-2BECFA755687}"/>
              </a:ext>
            </a:extLst>
          </p:cNvPr>
          <p:cNvPicPr>
            <a:picLocks noChangeAspect="1"/>
          </p:cNvPicPr>
          <p:nvPr/>
        </p:nvPicPr>
        <p:blipFill>
          <a:blip r:embed="rId4">
            <a:extLst>
              <a:ext uri="{28A0092B-C50C-407E-A947-70E740481C1C}">
                <a14:useLocalDpi xmlns:a14="http://schemas.microsoft.com/office/drawing/2010/main" val="0"/>
              </a:ext>
            </a:extLst>
          </a:blip>
          <a:srcRect l="2457" r="8542" b="-1"/>
          <a:stretch/>
        </p:blipFill>
        <p:spPr>
          <a:xfrm>
            <a:off x="20" y="10"/>
            <a:ext cx="9143980" cy="6857990"/>
          </a:xfrm>
          <a:prstGeom prst="rect">
            <a:avLst/>
          </a:prstGeom>
        </p:spPr>
      </p:pic>
    </p:spTree>
    <p:extLst>
      <p:ext uri="{BB962C8B-B14F-4D97-AF65-F5344CB8AC3E}">
        <p14:creationId xmlns:p14="http://schemas.microsoft.com/office/powerpoint/2010/main" val="166470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wooden tiles with letters on them&#10;&#10;Description automatically generated">
            <a:extLst>
              <a:ext uri="{FF2B5EF4-FFF2-40B4-BE49-F238E27FC236}">
                <a16:creationId xmlns:a16="http://schemas.microsoft.com/office/drawing/2014/main" id="{F776602B-1751-724D-DE03-4E3931640D9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0" y="1397000"/>
            <a:ext cx="6096000" cy="4064000"/>
          </a:xfrm>
          <a:prstGeom prst="rect">
            <a:avLst/>
          </a:prstGeom>
        </p:spPr>
      </p:pic>
    </p:spTree>
    <p:extLst>
      <p:ext uri="{BB962C8B-B14F-4D97-AF65-F5344CB8AC3E}">
        <p14:creationId xmlns:p14="http://schemas.microsoft.com/office/powerpoint/2010/main" val="1605354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2">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nurse and a person sitting at a table&#10;&#10;Description automatically generated">
            <a:extLst>
              <a:ext uri="{FF2B5EF4-FFF2-40B4-BE49-F238E27FC236}">
                <a16:creationId xmlns:a16="http://schemas.microsoft.com/office/drawing/2014/main" id="{56912BFF-BE55-B925-30A5-0DA55881FAC3}"/>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490" r="6509" b="-1"/>
          <a:stretch/>
        </p:blipFill>
        <p:spPr>
          <a:xfrm>
            <a:off x="20" y="10"/>
            <a:ext cx="9143980" cy="6857990"/>
          </a:xfrm>
          <a:prstGeom prst="rect">
            <a:avLst/>
          </a:prstGeom>
        </p:spPr>
      </p:pic>
      <p:sp>
        <p:nvSpPr>
          <p:cNvPr id="2" name="Title 1">
            <a:extLst>
              <a:ext uri="{FF2B5EF4-FFF2-40B4-BE49-F238E27FC236}">
                <a16:creationId xmlns:a16="http://schemas.microsoft.com/office/drawing/2014/main" id="{E76F608B-3797-BAF9-8A72-BD515F3204D5}"/>
              </a:ext>
            </a:extLst>
          </p:cNvPr>
          <p:cNvSpPr>
            <a:spLocks noGrp="1"/>
          </p:cNvSpPr>
          <p:nvPr>
            <p:ph type="title"/>
          </p:nvPr>
        </p:nvSpPr>
        <p:spPr>
          <a:xfrm>
            <a:off x="971551" y="982132"/>
            <a:ext cx="7200897" cy="1303867"/>
          </a:xfrm>
        </p:spPr>
        <p:txBody>
          <a:bodyPr>
            <a:normAutofit/>
          </a:bodyPr>
          <a:lstStyle/>
          <a:p>
            <a:r>
              <a:rPr lang="en-US">
                <a:solidFill>
                  <a:srgbClr val="FFFFFF"/>
                </a:solidFill>
              </a:rPr>
              <a:t>Why Dream?</a:t>
            </a:r>
            <a:endParaRPr lang="en-US" dirty="0">
              <a:solidFill>
                <a:srgbClr val="FFFFFF"/>
              </a:solidFill>
            </a:endParaRPr>
          </a:p>
        </p:txBody>
      </p:sp>
      <p:cxnSp>
        <p:nvCxnSpPr>
          <p:cNvPr id="44" name="Straight Connector 24">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A5A49BE-CF66-5297-745F-9D6B9B22BFFC}"/>
              </a:ext>
            </a:extLst>
          </p:cNvPr>
          <p:cNvSpPr>
            <a:spLocks noGrp="1"/>
          </p:cNvSpPr>
          <p:nvPr>
            <p:ph idx="1"/>
          </p:nvPr>
        </p:nvSpPr>
        <p:spPr>
          <a:xfrm>
            <a:off x="971550" y="2556932"/>
            <a:ext cx="7200897" cy="3318936"/>
          </a:xfrm>
        </p:spPr>
        <p:txBody>
          <a:bodyPr>
            <a:normAutofit/>
          </a:bodyPr>
          <a:lstStyle/>
          <a:p>
            <a:r>
              <a:rPr lang="en-US" dirty="0">
                <a:solidFill>
                  <a:srgbClr val="FFFFFF"/>
                </a:solidFill>
              </a:rPr>
              <a:t>Romans 12:1</a:t>
            </a:r>
          </a:p>
          <a:p>
            <a:pPr lvl="1"/>
            <a:r>
              <a:rPr lang="en-US" b="0" i="0" u="none" strike="noStrike" dirty="0">
                <a:solidFill>
                  <a:srgbClr val="FFFFFF"/>
                </a:solidFill>
                <a:effectLst/>
                <a:latin typeface="system-ui"/>
              </a:rPr>
              <a:t>Therefore, I urge you, brothers and sisters, in view of God’s mercy, to offer your bodies as </a:t>
            </a:r>
            <a:r>
              <a:rPr lang="en-US" b="1" i="1" u="sng" strike="noStrike" dirty="0">
                <a:solidFill>
                  <a:srgbClr val="FFFFFF"/>
                </a:solidFill>
                <a:effectLst/>
                <a:latin typeface="system-ui"/>
              </a:rPr>
              <a:t>a living sacrifice</a:t>
            </a:r>
            <a:r>
              <a:rPr lang="en-US" b="0" i="0" u="none" strike="noStrike" dirty="0">
                <a:solidFill>
                  <a:srgbClr val="FFFFFF"/>
                </a:solidFill>
                <a:effectLst/>
                <a:latin typeface="system-ui"/>
              </a:rPr>
              <a:t>, holy and pleasing to God—this is your true and proper worship.</a:t>
            </a:r>
            <a:endParaRPr lang="en-US" dirty="0">
              <a:solidFill>
                <a:srgbClr val="FFFFFF"/>
              </a:solidFill>
            </a:endParaRPr>
          </a:p>
        </p:txBody>
      </p:sp>
    </p:spTree>
    <p:extLst>
      <p:ext uri="{BB962C8B-B14F-4D97-AF65-F5344CB8AC3E}">
        <p14:creationId xmlns:p14="http://schemas.microsoft.com/office/powerpoint/2010/main" val="178359462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children playing with toys&#10;&#10;Description automatically generated">
            <a:extLst>
              <a:ext uri="{FF2B5EF4-FFF2-40B4-BE49-F238E27FC236}">
                <a16:creationId xmlns:a16="http://schemas.microsoft.com/office/drawing/2014/main" id="{B437E408-886F-4686-0998-9F668C5788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320393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9" name="Picture 8">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4" name="Rectangle 1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aby sitting on a couch&#10;&#10;Description automatically generated">
            <a:extLst>
              <a:ext uri="{FF2B5EF4-FFF2-40B4-BE49-F238E27FC236}">
                <a16:creationId xmlns:a16="http://schemas.microsoft.com/office/drawing/2014/main" id="{9259F90D-9808-7350-12D6-996FE6AAC93D}"/>
              </a:ext>
            </a:extLst>
          </p:cNvPr>
          <p:cNvPicPr>
            <a:picLocks noChangeAspect="1"/>
          </p:cNvPicPr>
          <p:nvPr/>
        </p:nvPicPr>
        <p:blipFill>
          <a:blip r:embed="rId6">
            <a:extLst>
              <a:ext uri="{28A0092B-C50C-407E-A947-70E740481C1C}">
                <a14:useLocalDpi xmlns:a14="http://schemas.microsoft.com/office/drawing/2010/main" val="0"/>
              </a:ext>
            </a:extLst>
          </a:blip>
          <a:srcRect r="43750"/>
          <a:stretch/>
        </p:blipFill>
        <p:spPr>
          <a:xfrm rot="5400000">
            <a:off x="1143000" y="-1143000"/>
            <a:ext cx="6858000" cy="9144000"/>
          </a:xfrm>
          <a:prstGeom prst="rect">
            <a:avLst/>
          </a:prstGeom>
        </p:spPr>
      </p:pic>
    </p:spTree>
    <p:extLst>
      <p:ext uri="{BB962C8B-B14F-4D97-AF65-F5344CB8AC3E}">
        <p14:creationId xmlns:p14="http://schemas.microsoft.com/office/powerpoint/2010/main" val="3800342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9" name="Picture 8">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4" name="Rectangle 1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amily posing for a picture&#10;&#10;Description automatically generated">
            <a:extLst>
              <a:ext uri="{FF2B5EF4-FFF2-40B4-BE49-F238E27FC236}">
                <a16:creationId xmlns:a16="http://schemas.microsoft.com/office/drawing/2014/main" id="{1EF83525-BF1F-FEA1-B525-459018040D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946918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aby kissing a baby on the cheek&#10;&#10;Description automatically generated">
            <a:extLst>
              <a:ext uri="{FF2B5EF4-FFF2-40B4-BE49-F238E27FC236}">
                <a16:creationId xmlns:a16="http://schemas.microsoft.com/office/drawing/2014/main" id="{3E3DBFDE-C141-6C85-3BF3-7CE688E88813}"/>
              </a:ext>
            </a:extLst>
          </p:cNvPr>
          <p:cNvPicPr>
            <a:picLocks noChangeAspect="1"/>
          </p:cNvPicPr>
          <p:nvPr/>
        </p:nvPicPr>
        <p:blipFill>
          <a:blip r:embed="rId4">
            <a:extLst>
              <a:ext uri="{28A0092B-C50C-407E-A947-70E740481C1C}">
                <a14:useLocalDpi xmlns:a14="http://schemas.microsoft.com/office/drawing/2010/main" val="0"/>
              </a:ext>
            </a:extLst>
          </a:blip>
          <a:srcRect l="22750" r="21000"/>
          <a:stretch/>
        </p:blipFill>
        <p:spPr>
          <a:xfrm rot="5400000">
            <a:off x="1143000" y="-1143000"/>
            <a:ext cx="6858000" cy="9144000"/>
          </a:xfrm>
          <a:prstGeom prst="rect">
            <a:avLst/>
          </a:prstGeom>
        </p:spPr>
      </p:pic>
    </p:spTree>
    <p:extLst>
      <p:ext uri="{BB962C8B-B14F-4D97-AF65-F5344CB8AC3E}">
        <p14:creationId xmlns:p14="http://schemas.microsoft.com/office/powerpoint/2010/main" val="44003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pointing at a microphone&#10;&#10;Description automatically generated">
            <a:extLst>
              <a:ext uri="{FF2B5EF4-FFF2-40B4-BE49-F238E27FC236}">
                <a16:creationId xmlns:a16="http://schemas.microsoft.com/office/drawing/2014/main" id="{F39332B0-740E-8FB2-C368-3B19F6F30D6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998" b="-2"/>
          <a:stretch/>
        </p:blipFill>
        <p:spPr>
          <a:xfrm>
            <a:off x="20" y="10"/>
            <a:ext cx="9143980" cy="6857990"/>
          </a:xfrm>
          <a:prstGeom prst="rect">
            <a:avLst/>
          </a:prstGeom>
        </p:spPr>
      </p:pic>
    </p:spTree>
    <p:extLst>
      <p:ext uri="{BB962C8B-B14F-4D97-AF65-F5344CB8AC3E}">
        <p14:creationId xmlns:p14="http://schemas.microsoft.com/office/powerpoint/2010/main" val="1291803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The Ultimate Dream</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a:bodyPr>
          <a:lstStyle/>
          <a:p>
            <a:pPr marL="457200" lvl="1" indent="0">
              <a:buNone/>
            </a:pPr>
            <a:r>
              <a:rPr lang="en-US" b="0" i="0" u="none" strike="noStrike" dirty="0">
                <a:solidFill>
                  <a:srgbClr val="000000"/>
                </a:solidFill>
                <a:effectLst/>
                <a:latin typeface="Montserrat" pitchFamily="2" charset="77"/>
              </a:rPr>
              <a:t>Jesus </a:t>
            </a:r>
            <a:r>
              <a:rPr lang="en-US" dirty="0">
                <a:solidFill>
                  <a:srgbClr val="000000"/>
                </a:solidFill>
                <a:latin typeface="Montserrat" pitchFamily="2" charset="77"/>
              </a:rPr>
              <a:t>was part of God’s dream to see us love each other enough to give our lives for each other (let alone our comfort)</a:t>
            </a:r>
          </a:p>
          <a:p>
            <a:pPr marL="457200" lvl="1" indent="0">
              <a:buNone/>
            </a:pPr>
            <a:endParaRPr lang="en-US" dirty="0">
              <a:solidFill>
                <a:srgbClr val="000000"/>
              </a:solidFill>
              <a:latin typeface="Montserrat" pitchFamily="2" charset="77"/>
            </a:endParaRPr>
          </a:p>
          <a:p>
            <a:pPr marL="457200" lvl="1" indent="0">
              <a:buNone/>
            </a:pPr>
            <a:r>
              <a:rPr lang="en-US" dirty="0">
                <a:solidFill>
                  <a:srgbClr val="000000"/>
                </a:solidFill>
                <a:latin typeface="Montserrat" pitchFamily="2" charset="77"/>
              </a:rPr>
              <a:t>Jesus’ return is the final clue and key to the escape room</a:t>
            </a:r>
          </a:p>
          <a:p>
            <a:pPr marL="457200" lvl="1" indent="0">
              <a:buNone/>
            </a:pPr>
            <a:r>
              <a:rPr lang="en-US" dirty="0">
                <a:solidFill>
                  <a:srgbClr val="000000"/>
                </a:solidFill>
                <a:latin typeface="Montserrat" pitchFamily="2" charset="77"/>
              </a:rPr>
              <a:t>Until that happens, let’s work together to figure this thing out</a:t>
            </a:r>
          </a:p>
          <a:p>
            <a:pPr lvl="1"/>
            <a:endParaRPr lang="en-US" b="0" i="0" u="none" strike="noStrike" dirty="0">
              <a:solidFill>
                <a:srgbClr val="000000"/>
              </a:solidFill>
              <a:effectLst/>
              <a:latin typeface="Montserrat" pitchFamily="2" charset="77"/>
            </a:endParaRPr>
          </a:p>
          <a:p>
            <a:pPr lvl="1"/>
            <a:endParaRPr lang="en-US" b="0" i="0" u="none" strike="noStrike" dirty="0">
              <a:solidFill>
                <a:srgbClr val="000000"/>
              </a:solidFill>
              <a:effectLst/>
              <a:latin typeface="Montserrat" pitchFamily="2" charset="77"/>
            </a:endParaRPr>
          </a:p>
        </p:txBody>
      </p:sp>
    </p:spTree>
    <p:extLst>
      <p:ext uri="{BB962C8B-B14F-4D97-AF65-F5344CB8AC3E}">
        <p14:creationId xmlns:p14="http://schemas.microsoft.com/office/powerpoint/2010/main" val="998707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24F6EB-04DC-4C6D-8485-FCD53A4A9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A795FBE-101B-4063-A5FC-8C0624B353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995705FD-DAEF-3101-1BB4-6BF2FE6DCE99}"/>
              </a:ext>
            </a:extLst>
          </p:cNvPr>
          <p:cNvSpPr>
            <a:spLocks noGrp="1"/>
          </p:cNvSpPr>
          <p:nvPr>
            <p:ph type="title"/>
          </p:nvPr>
        </p:nvSpPr>
        <p:spPr>
          <a:xfrm>
            <a:off x="5651868" y="982132"/>
            <a:ext cx="2520579" cy="1303867"/>
          </a:xfrm>
        </p:spPr>
        <p:txBody>
          <a:bodyPr>
            <a:normAutofit/>
          </a:bodyPr>
          <a:lstStyle/>
          <a:p>
            <a:pPr>
              <a:lnSpc>
                <a:spcPct val="90000"/>
              </a:lnSpc>
            </a:pPr>
            <a:r>
              <a:rPr lang="en-US"/>
              <a:t>Dream Disruptors</a:t>
            </a:r>
          </a:p>
        </p:txBody>
      </p:sp>
      <p:sp>
        <p:nvSpPr>
          <p:cNvPr id="18" name="Rectangle 17">
            <a:extLst>
              <a:ext uri="{FF2B5EF4-FFF2-40B4-BE49-F238E27FC236}">
                <a16:creationId xmlns:a16="http://schemas.microsoft.com/office/drawing/2014/main" id="{8881F853-6081-4216-9876-4D863309A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word&#10;&#10;Description automatically generated">
            <a:extLst>
              <a:ext uri="{FF2B5EF4-FFF2-40B4-BE49-F238E27FC236}">
                <a16:creationId xmlns:a16="http://schemas.microsoft.com/office/drawing/2014/main" id="{E584376E-D311-E7EB-DC03-44F6E4151DC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9648" r="12124" b="2"/>
          <a:stretch/>
        </p:blipFill>
        <p:spPr>
          <a:xfrm>
            <a:off x="1059512" y="1410208"/>
            <a:ext cx="3959083" cy="3858780"/>
          </a:xfrm>
          <a:prstGeom prst="rect">
            <a:avLst/>
          </a:prstGeom>
        </p:spPr>
      </p:pic>
      <p:cxnSp>
        <p:nvCxnSpPr>
          <p:cNvPr id="20" name="Straight Connector 19">
            <a:extLst>
              <a:ext uri="{FF2B5EF4-FFF2-40B4-BE49-F238E27FC236}">
                <a16:creationId xmlns:a16="http://schemas.microsoft.com/office/drawing/2014/main" id="{68EF61C2-EE68-43FF-A497-F2E60EA532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630ABF18-00AE-6DFE-D444-875C01D7948B}"/>
              </a:ext>
            </a:extLst>
          </p:cNvPr>
          <p:cNvSpPr>
            <a:spLocks noGrp="1"/>
          </p:cNvSpPr>
          <p:nvPr>
            <p:ph idx="1"/>
          </p:nvPr>
        </p:nvSpPr>
        <p:spPr>
          <a:xfrm>
            <a:off x="5651868" y="2556932"/>
            <a:ext cx="2520578" cy="3318936"/>
          </a:xfrm>
        </p:spPr>
        <p:txBody>
          <a:bodyPr>
            <a:normAutofit fontScale="92500"/>
          </a:bodyPr>
          <a:lstStyle/>
          <a:p>
            <a:pPr>
              <a:lnSpc>
                <a:spcPct val="90000"/>
              </a:lnSpc>
            </a:pPr>
            <a:r>
              <a:rPr lang="en-US" dirty="0"/>
              <a:t>Not admitting there is a need to dream</a:t>
            </a:r>
          </a:p>
          <a:p>
            <a:pPr>
              <a:lnSpc>
                <a:spcPct val="90000"/>
              </a:lnSpc>
            </a:pPr>
            <a:r>
              <a:rPr lang="en-US" dirty="0"/>
              <a:t>Living your dream and that is enough</a:t>
            </a:r>
          </a:p>
          <a:p>
            <a:pPr>
              <a:lnSpc>
                <a:spcPct val="90000"/>
              </a:lnSpc>
            </a:pPr>
            <a:r>
              <a:rPr lang="en-US" dirty="0"/>
              <a:t>Letting others crush your dream</a:t>
            </a:r>
          </a:p>
          <a:p>
            <a:pPr>
              <a:lnSpc>
                <a:spcPct val="90000"/>
              </a:lnSpc>
            </a:pPr>
            <a:r>
              <a:rPr lang="en-US" dirty="0"/>
              <a:t>Losing hope for your dream</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190587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832A1E47-A968-404F-8DBE-B31240A9B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E0DDDCF8-BC1A-4404-8ACA-D8D2BB4BE9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995705FD-DAEF-3101-1BB4-6BF2FE6DCE99}"/>
              </a:ext>
            </a:extLst>
          </p:cNvPr>
          <p:cNvSpPr>
            <a:spLocks noGrp="1"/>
          </p:cNvSpPr>
          <p:nvPr>
            <p:ph type="title"/>
          </p:nvPr>
        </p:nvSpPr>
        <p:spPr>
          <a:xfrm>
            <a:off x="971551" y="982132"/>
            <a:ext cx="2745042" cy="1325373"/>
          </a:xfrm>
        </p:spPr>
        <p:txBody>
          <a:bodyPr anchor="b">
            <a:normAutofit/>
          </a:bodyPr>
          <a:lstStyle/>
          <a:p>
            <a:r>
              <a:rPr lang="en-US" sz="2100" dirty="0"/>
              <a:t>A Dream Fulfilled in Education</a:t>
            </a:r>
          </a:p>
        </p:txBody>
      </p:sp>
      <p:cxnSp>
        <p:nvCxnSpPr>
          <p:cNvPr id="65" name="Straight Connector 64">
            <a:extLst>
              <a:ext uri="{FF2B5EF4-FFF2-40B4-BE49-F238E27FC236}">
                <a16:creationId xmlns:a16="http://schemas.microsoft.com/office/drawing/2014/main" id="{CBB3FB69-D504-412A-90F9-1D1BAA6AC8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630ABF18-00AE-6DFE-D444-875C01D7948B}"/>
              </a:ext>
            </a:extLst>
          </p:cNvPr>
          <p:cNvSpPr>
            <a:spLocks noGrp="1"/>
          </p:cNvSpPr>
          <p:nvPr>
            <p:ph idx="1"/>
          </p:nvPr>
        </p:nvSpPr>
        <p:spPr>
          <a:xfrm>
            <a:off x="971550" y="2493774"/>
            <a:ext cx="2745043" cy="3382094"/>
          </a:xfrm>
        </p:spPr>
        <p:txBody>
          <a:bodyPr>
            <a:normAutofit/>
          </a:bodyPr>
          <a:lstStyle/>
          <a:p>
            <a:r>
              <a:rPr lang="en-US" sz="1800" dirty="0"/>
              <a:t>Percentage of succuss the same for all children</a:t>
            </a:r>
          </a:p>
          <a:p>
            <a:r>
              <a:rPr lang="en-US" sz="1800" dirty="0"/>
              <a:t>Discipline the same</a:t>
            </a:r>
          </a:p>
          <a:p>
            <a:r>
              <a:rPr lang="en-US" sz="1800" dirty="0"/>
              <a:t>Free and reduced lunch</a:t>
            </a:r>
          </a:p>
          <a:p>
            <a:r>
              <a:rPr lang="en-US" sz="1800" dirty="0"/>
              <a:t>Access to technology</a:t>
            </a:r>
          </a:p>
          <a:p>
            <a:r>
              <a:rPr lang="en-US" sz="1800" dirty="0"/>
              <a:t>Coats, Gloves, Scarfs</a:t>
            </a:r>
          </a:p>
          <a:p>
            <a:endParaRPr lang="en-US" sz="1400" dirty="0"/>
          </a:p>
          <a:p>
            <a:endParaRPr lang="en-US" sz="1400" dirty="0"/>
          </a:p>
          <a:p>
            <a:pPr algn="ctr"/>
            <a:endParaRPr lang="en-US" sz="1400" dirty="0"/>
          </a:p>
        </p:txBody>
      </p:sp>
      <p:pic>
        <p:nvPicPr>
          <p:cNvPr id="4" name="Picture 3" descr="A group of children eating at a table&#10;&#10;Description automatically generated">
            <a:extLst>
              <a:ext uri="{FF2B5EF4-FFF2-40B4-BE49-F238E27FC236}">
                <a16:creationId xmlns:a16="http://schemas.microsoft.com/office/drawing/2014/main" id="{9D32D63B-4507-1C33-AD2E-E4A99FD0864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7173" r="16876" b="2"/>
          <a:stretch/>
        </p:blipFill>
        <p:spPr>
          <a:xfrm>
            <a:off x="4064001" y="982131"/>
            <a:ext cx="4102099"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797810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60" name="Group 1043">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45" name="Picture 1044">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61" name="Rectangle 1045">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47" name="Picture 1046">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48" name="Picture 1047">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062" name="Rectangle 1049">
            <a:extLst>
              <a:ext uri="{FF2B5EF4-FFF2-40B4-BE49-F238E27FC236}">
                <a16:creationId xmlns:a16="http://schemas.microsoft.com/office/drawing/2014/main" id="{DC1875E5-3E3D-49D0-A84D-62C1DE8D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3E72903-325C-F6D3-7C8C-B9C14D7E6E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 b="10888"/>
          <a:stretch/>
        </p:blipFill>
        <p:spPr bwMode="auto">
          <a:xfrm>
            <a:off x="368046" y="516636"/>
            <a:ext cx="8407908" cy="5824728"/>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51">
            <a:extLst>
              <a:ext uri="{FF2B5EF4-FFF2-40B4-BE49-F238E27FC236}">
                <a16:creationId xmlns:a16="http://schemas.microsoft.com/office/drawing/2014/main" id="{72E3803C-85E6-4CB3-8361-219B2398D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DC2E28"/>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44442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089" name="Group 3078">
            <a:extLst>
              <a:ext uri="{FF2B5EF4-FFF2-40B4-BE49-F238E27FC236}">
                <a16:creationId xmlns:a16="http://schemas.microsoft.com/office/drawing/2014/main" id="{B77576E5-E7DB-46C7-B0D9-A0AB187873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080" name="Picture 3079">
              <a:extLst>
                <a:ext uri="{FF2B5EF4-FFF2-40B4-BE49-F238E27FC236}">
                  <a16:creationId xmlns:a16="http://schemas.microsoft.com/office/drawing/2014/main" id="{A2C244BC-AB19-460B-9A7B-5BAFE9DEAB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90" name="Rectangle 3080">
              <a:extLst>
                <a:ext uri="{FF2B5EF4-FFF2-40B4-BE49-F238E27FC236}">
                  <a16:creationId xmlns:a16="http://schemas.microsoft.com/office/drawing/2014/main" id="{C2D7728D-2CB0-4ADE-B6BF-4BA8ED77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82" name="Picture 3081">
              <a:extLst>
                <a:ext uri="{FF2B5EF4-FFF2-40B4-BE49-F238E27FC236}">
                  <a16:creationId xmlns:a16="http://schemas.microsoft.com/office/drawing/2014/main" id="{A3E0EDB8-8162-4D16-9521-52415777B0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83" name="Picture 3082">
              <a:extLst>
                <a:ext uri="{FF2B5EF4-FFF2-40B4-BE49-F238E27FC236}">
                  <a16:creationId xmlns:a16="http://schemas.microsoft.com/office/drawing/2014/main" id="{27060CB3-C139-4548-A73F-74689C9292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091" name="Rectangle 3084">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57B6123-18D7-1777-8BFA-852826CEE6D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746214" y="666795"/>
            <a:ext cx="5651571" cy="5524411"/>
          </a:xfrm>
          <a:prstGeom prst="rect">
            <a:avLst/>
          </a:prstGeom>
          <a:noFill/>
          <a:extLst>
            <a:ext uri="{909E8E84-426E-40DD-AFC4-6F175D3DCCD1}">
              <a14:hiddenFill xmlns:a14="http://schemas.microsoft.com/office/drawing/2010/main">
                <a:solidFill>
                  <a:srgbClr val="FFFFFF"/>
                </a:solidFill>
              </a14:hiddenFill>
            </a:ext>
          </a:extLst>
        </p:spPr>
      </p:pic>
      <p:sp>
        <p:nvSpPr>
          <p:cNvPr id="3092" name="Rectangle 3086">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3A8A84"/>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9782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065" name="Group 2054">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056" name="Picture 2055">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57" name="Rectangle 2056">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58" name="Picture 2057">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59" name="Picture 2058">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066" name="Rectangle 2060">
            <a:extLst>
              <a:ext uri="{FF2B5EF4-FFF2-40B4-BE49-F238E27FC236}">
                <a16:creationId xmlns:a16="http://schemas.microsoft.com/office/drawing/2014/main" id="{DC1875E5-3E3D-49D0-A84D-62C1DE8D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726E9A01-A0B0-F2F6-ADAC-4E9B0AA72D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804" r="1" b="1"/>
          <a:stretch/>
        </p:blipFill>
        <p:spPr bwMode="auto">
          <a:xfrm>
            <a:off x="368046" y="516636"/>
            <a:ext cx="8407908" cy="5824728"/>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2">
            <a:extLst>
              <a:ext uri="{FF2B5EF4-FFF2-40B4-BE49-F238E27FC236}">
                <a16:creationId xmlns:a16="http://schemas.microsoft.com/office/drawing/2014/main" id="{72E3803C-85E6-4CB3-8361-219B2398D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36104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53" name="Group 1052">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54" name="Picture 1053">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55" name="Rectangle 1054">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56" name="Picture 1055">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57" name="Picture 1056">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059" name="Rectangle 1058">
            <a:extLst>
              <a:ext uri="{FF2B5EF4-FFF2-40B4-BE49-F238E27FC236}">
                <a16:creationId xmlns:a16="http://schemas.microsoft.com/office/drawing/2014/main" id="{DC1875E5-3E3D-49D0-A84D-62C1DE8D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B3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lice officer standing next to a car&#10;&#10;Description automatically generated">
            <a:extLst>
              <a:ext uri="{FF2B5EF4-FFF2-40B4-BE49-F238E27FC236}">
                <a16:creationId xmlns:a16="http://schemas.microsoft.com/office/drawing/2014/main" id="{C50B93ED-1136-10FF-6066-1CBA9EEBA62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6002" r="2803" b="1"/>
          <a:stretch/>
        </p:blipFill>
        <p:spPr>
          <a:xfrm>
            <a:off x="368046" y="516636"/>
            <a:ext cx="8407908" cy="5824728"/>
          </a:xfrm>
          <a:prstGeom prst="rect">
            <a:avLst/>
          </a:prstGeom>
        </p:spPr>
      </p:pic>
      <p:sp>
        <p:nvSpPr>
          <p:cNvPr id="1061" name="Rectangle 1060">
            <a:extLst>
              <a:ext uri="{FF2B5EF4-FFF2-40B4-BE49-F238E27FC236}">
                <a16:creationId xmlns:a16="http://schemas.microsoft.com/office/drawing/2014/main" id="{72E3803C-85E6-4CB3-8361-219B2398D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6AE7FA"/>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0204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ethoscope and syringe next to a notepad&#10;&#10;Description automatically generated">
            <a:extLst>
              <a:ext uri="{FF2B5EF4-FFF2-40B4-BE49-F238E27FC236}">
                <a16:creationId xmlns:a16="http://schemas.microsoft.com/office/drawing/2014/main" id="{C460D85B-88F7-B43A-4BB7-E527AEFCC2DF}"/>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081" r="4585" b="-1"/>
          <a:stretch/>
        </p:blipFill>
        <p:spPr>
          <a:xfrm>
            <a:off x="20" y="10"/>
            <a:ext cx="9143980" cy="6857990"/>
          </a:xfrm>
          <a:prstGeom prst="rect">
            <a:avLst/>
          </a:prstGeom>
        </p:spPr>
      </p:pic>
      <p:sp>
        <p:nvSpPr>
          <p:cNvPr id="2" name="Title 1">
            <a:extLst>
              <a:ext uri="{FF2B5EF4-FFF2-40B4-BE49-F238E27FC236}">
                <a16:creationId xmlns:a16="http://schemas.microsoft.com/office/drawing/2014/main" id="{65ED08C0-CA62-AFBD-0565-0435646CFC35}"/>
              </a:ext>
            </a:extLst>
          </p:cNvPr>
          <p:cNvSpPr>
            <a:spLocks noGrp="1"/>
          </p:cNvSpPr>
          <p:nvPr>
            <p:ph type="title"/>
          </p:nvPr>
        </p:nvSpPr>
        <p:spPr>
          <a:xfrm>
            <a:off x="971551" y="982132"/>
            <a:ext cx="7200897" cy="1303867"/>
          </a:xfrm>
        </p:spPr>
        <p:txBody>
          <a:bodyPr>
            <a:normAutofit/>
          </a:bodyPr>
          <a:lstStyle/>
          <a:p>
            <a:r>
              <a:rPr lang="en-US" dirty="0">
                <a:solidFill>
                  <a:srgbClr val="FFFFFF"/>
                </a:solidFill>
              </a:rPr>
              <a:t>A Dream Fulfilled in Healthcare</a:t>
            </a:r>
          </a:p>
        </p:txBody>
      </p:sp>
      <p:cxnSp>
        <p:nvCxnSpPr>
          <p:cNvPr id="13" name="Straight Connector 12">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0B926DC-3BD9-3865-BF9F-0838112CB32A}"/>
              </a:ext>
            </a:extLst>
          </p:cNvPr>
          <p:cNvSpPr>
            <a:spLocks noGrp="1"/>
          </p:cNvSpPr>
          <p:nvPr>
            <p:ph idx="1"/>
          </p:nvPr>
        </p:nvSpPr>
        <p:spPr>
          <a:xfrm>
            <a:off x="971550" y="2556932"/>
            <a:ext cx="7200897" cy="3318936"/>
          </a:xfrm>
        </p:spPr>
        <p:txBody>
          <a:bodyPr>
            <a:normAutofit fontScale="92500" lnSpcReduction="10000"/>
          </a:bodyPr>
          <a:lstStyle/>
          <a:p>
            <a:r>
              <a:rPr lang="en-US" dirty="0">
                <a:solidFill>
                  <a:srgbClr val="FFFFFF"/>
                </a:solidFill>
              </a:rPr>
              <a:t>No healthcare disparities</a:t>
            </a:r>
          </a:p>
          <a:p>
            <a:r>
              <a:rPr lang="en-US" dirty="0">
                <a:solidFill>
                  <a:srgbClr val="FFFFFF"/>
                </a:solidFill>
              </a:rPr>
              <a:t>Black babies live as long as white babies</a:t>
            </a:r>
          </a:p>
          <a:p>
            <a:r>
              <a:rPr lang="en-US" dirty="0">
                <a:solidFill>
                  <a:srgbClr val="FFFFFF"/>
                </a:solidFill>
              </a:rPr>
              <a:t>Black mothers live as often as white mothers in childbirth</a:t>
            </a:r>
          </a:p>
          <a:p>
            <a:r>
              <a:rPr lang="en-US" dirty="0">
                <a:solidFill>
                  <a:srgbClr val="FFFFFF"/>
                </a:solidFill>
              </a:rPr>
              <a:t>Black people receive the same level and kind of care as white people</a:t>
            </a:r>
          </a:p>
          <a:p>
            <a:r>
              <a:rPr lang="en-US" dirty="0">
                <a:solidFill>
                  <a:srgbClr val="FFFFFF"/>
                </a:solidFill>
              </a:rPr>
              <a:t>Black people have the same access to care as white people</a:t>
            </a:r>
          </a:p>
          <a:p>
            <a:r>
              <a:rPr lang="en-US" dirty="0">
                <a:solidFill>
                  <a:srgbClr val="FFFFFF"/>
                </a:solidFill>
              </a:rPr>
              <a:t>Black people have the same # of medical providers as other races</a:t>
            </a:r>
          </a:p>
        </p:txBody>
      </p:sp>
    </p:spTree>
    <p:extLst>
      <p:ext uri="{BB962C8B-B14F-4D97-AF65-F5344CB8AC3E}">
        <p14:creationId xmlns:p14="http://schemas.microsoft.com/office/powerpoint/2010/main" val="3046306004"/>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133848</TotalTime>
  <Words>1862</Words>
  <Application>Microsoft Macintosh PowerPoint</Application>
  <PresentationFormat>On-screen Show (4:3)</PresentationFormat>
  <Paragraphs>160</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Garamond</vt:lpstr>
      <vt:lpstr>Montserrat</vt:lpstr>
      <vt:lpstr>NonBreakingSpaceOverride</vt:lpstr>
      <vt:lpstr>system-ui</vt:lpstr>
      <vt:lpstr>ui-sans-serif</vt:lpstr>
      <vt:lpstr>Organic</vt:lpstr>
      <vt:lpstr>Imagining a Dream Fulfilled</vt:lpstr>
      <vt:lpstr>Why Dream?</vt:lpstr>
      <vt:lpstr>Dream Disruptors</vt:lpstr>
      <vt:lpstr>A Dream Fulfilled in Education</vt:lpstr>
      <vt:lpstr>PowerPoint Presentation</vt:lpstr>
      <vt:lpstr>PowerPoint Presentation</vt:lpstr>
      <vt:lpstr>PowerPoint Presentation</vt:lpstr>
      <vt:lpstr>PowerPoint Presentation</vt:lpstr>
      <vt:lpstr>A Dream Fulfilled in Healthcare</vt:lpstr>
      <vt:lpstr>PowerPoint Presentation</vt:lpstr>
      <vt:lpstr>PowerPoint Presentation</vt:lpstr>
      <vt:lpstr>PowerPoint Presentation</vt:lpstr>
      <vt:lpstr>Living Beyond Your Dream</vt:lpstr>
      <vt:lpstr>PowerPoint Presentation</vt:lpstr>
      <vt:lpstr>Don’t Let Others Crush Your Dream</vt:lpstr>
      <vt:lpstr>PowerPoint Presentation</vt:lpstr>
      <vt:lpstr>Losing Hope for Your Dream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Ultimate Dream</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Tyson</cp:lastModifiedBy>
  <cp:revision>387</cp:revision>
  <cp:lastPrinted>2024-12-15T15:01:39Z</cp:lastPrinted>
  <dcterms:created xsi:type="dcterms:W3CDTF">2016-05-13T13:48:14Z</dcterms:created>
  <dcterms:modified xsi:type="dcterms:W3CDTF">2025-01-18T15:49:55Z</dcterms:modified>
</cp:coreProperties>
</file>