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5" r:id="rId2"/>
    <p:sldId id="456" r:id="rId3"/>
    <p:sldId id="457" r:id="rId4"/>
    <p:sldId id="454" r:id="rId5"/>
    <p:sldId id="458" r:id="rId6"/>
    <p:sldId id="256" r:id="rId7"/>
    <p:sldId id="265" r:id="rId8"/>
    <p:sldId id="276" r:id="rId9"/>
    <p:sldId id="266" r:id="rId10"/>
    <p:sldId id="267" r:id="rId11"/>
    <p:sldId id="268" r:id="rId12"/>
    <p:sldId id="277" r:id="rId13"/>
    <p:sldId id="269" r:id="rId14"/>
    <p:sldId id="270" r:id="rId15"/>
    <p:sldId id="453" r:id="rId16"/>
    <p:sldId id="278" r:id="rId17"/>
    <p:sldId id="287" r:id="rId18"/>
    <p:sldId id="271" r:id="rId19"/>
    <p:sldId id="272" r:id="rId20"/>
    <p:sldId id="273" r:id="rId21"/>
    <p:sldId id="279" r:id="rId22"/>
    <p:sldId id="274" r:id="rId23"/>
    <p:sldId id="285" r:id="rId24"/>
    <p:sldId id="280" r:id="rId25"/>
    <p:sldId id="281" r:id="rId26"/>
    <p:sldId id="282" r:id="rId27"/>
    <p:sldId id="283" r:id="rId28"/>
    <p:sldId id="284" r:id="rId29"/>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CB9260-784E-44BB-A055-6C9EAD1A758B}" v="4" dt="2025-02-21T19:51:28.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2042" autoAdjust="0"/>
  </p:normalViewPr>
  <p:slideViewPr>
    <p:cSldViewPr snapToGrid="0">
      <p:cViewPr>
        <p:scale>
          <a:sx n="66" d="100"/>
          <a:sy n="66" d="100"/>
        </p:scale>
        <p:origin x="1668" y="828"/>
      </p:cViewPr>
      <p:guideLst/>
    </p:cSldViewPr>
  </p:slideViewPr>
  <p:notesTextViewPr>
    <p:cViewPr>
      <p:scale>
        <a:sx n="3" d="2"/>
        <a:sy n="3" d="2"/>
      </p:scale>
      <p:origin x="0" y="0"/>
    </p:cViewPr>
  </p:notesTextViewPr>
  <p:sorterViewPr>
    <p:cViewPr>
      <p:scale>
        <a:sx n="180" d="100"/>
        <a:sy n="180" d="100"/>
      </p:scale>
      <p:origin x="0" y="-114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le Miller" userId="df8f6db3-cd8d-4423-a6ac-2ec640ccebbd" providerId="ADAL" clId="{46CB9260-784E-44BB-A055-6C9EAD1A758B}"/>
    <pc:docChg chg="modSld">
      <pc:chgData name="Lyle Miller" userId="df8f6db3-cd8d-4423-a6ac-2ec640ccebbd" providerId="ADAL" clId="{46CB9260-784E-44BB-A055-6C9EAD1A758B}" dt="2025-02-21T19:51:28.025" v="3"/>
      <pc:docMkLst>
        <pc:docMk/>
      </pc:docMkLst>
      <pc:sldChg chg="modAnim">
        <pc:chgData name="Lyle Miller" userId="df8f6db3-cd8d-4423-a6ac-2ec640ccebbd" providerId="ADAL" clId="{46CB9260-784E-44BB-A055-6C9EAD1A758B}" dt="2025-02-21T19:51:28.025" v="3"/>
        <pc:sldMkLst>
          <pc:docMk/>
          <pc:sldMk cId="3386313601" sldId="27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Percentage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D3B-4BCB-A241-AE5B138A031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D3B-4BCB-A241-AE5B138A031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D3B-4BCB-A241-AE5B138A031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D3B-4BCB-A241-AE5B138A031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D3B-4BCB-A241-AE5B138A031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D3B-4BCB-A241-AE5B138A031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D3B-4BCB-A241-AE5B138A0312}"/>
              </c:ext>
            </c:extLst>
          </c:dPt>
          <c:dLbls>
            <c:delete val="1"/>
          </c:dLbls>
          <c:cat>
            <c:strRef>
              <c:f>Sheet1!$A$2:$A$8</c:f>
              <c:strCache>
                <c:ptCount val="7"/>
                <c:pt idx="0">
                  <c:v>Character</c:v>
                </c:pt>
                <c:pt idx="1">
                  <c:v>Money % Business</c:v>
                </c:pt>
                <c:pt idx="2">
                  <c:v>Spiritual Health</c:v>
                </c:pt>
                <c:pt idx="3">
                  <c:v>Relationships</c:v>
                </c:pt>
                <c:pt idx="4">
                  <c:v>Other</c:v>
                </c:pt>
                <c:pt idx="5">
                  <c:v>Choosing Wise Words</c:v>
                </c:pt>
                <c:pt idx="6">
                  <c:v>Temptation &amp; Sex</c:v>
                </c:pt>
              </c:strCache>
            </c:strRef>
          </c:cat>
          <c:val>
            <c:numRef>
              <c:f>Sheet1!$B$2:$B$8</c:f>
              <c:numCache>
                <c:formatCode>0%</c:formatCode>
                <c:ptCount val="7"/>
                <c:pt idx="0">
                  <c:v>0.2</c:v>
                </c:pt>
                <c:pt idx="1">
                  <c:v>0.18</c:v>
                </c:pt>
                <c:pt idx="2">
                  <c:v>0.16</c:v>
                </c:pt>
                <c:pt idx="3">
                  <c:v>0.15</c:v>
                </c:pt>
                <c:pt idx="4">
                  <c:v>0.13</c:v>
                </c:pt>
                <c:pt idx="5">
                  <c:v>0.09</c:v>
                </c:pt>
                <c:pt idx="6">
                  <c:v>0.09</c:v>
                </c:pt>
              </c:numCache>
            </c:numRef>
          </c:val>
          <c:extLst>
            <c:ext xmlns:c16="http://schemas.microsoft.com/office/drawing/2014/chart" uri="{C3380CC4-5D6E-409C-BE32-E72D297353CC}">
              <c16:uniqueId val="{0000000E-FD3B-4BCB-A241-AE5B138A0312}"/>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4CE46F-B6E1-478A-83B9-40F559A8FEDC}" type="doc">
      <dgm:prSet loTypeId="urn:microsoft.com/office/officeart/2005/8/layout/pyramid1" loCatId="pyramid" qsTypeId="urn:microsoft.com/office/officeart/2005/8/quickstyle/simple4" qsCatId="simple" csTypeId="urn:microsoft.com/office/officeart/2005/8/colors/colorful3" csCatId="colorful" phldr="1"/>
      <dgm:spPr/>
    </dgm:pt>
    <dgm:pt modelId="{D9845A6E-1B04-41BB-A4DF-3ABAC969EF89}">
      <dgm:prSet phldrT="[Text]"/>
      <dgm:spPr/>
      <dgm:t>
        <a:bodyPr/>
        <a:lstStyle/>
        <a:p>
          <a:endParaRPr lang="en-US" dirty="0"/>
        </a:p>
      </dgm:t>
    </dgm:pt>
    <dgm:pt modelId="{680A28B5-376D-47DF-8F2C-AC0F754442AE}" type="parTrans" cxnId="{8CF9617E-071D-427D-A9EF-31B3947A1F0F}">
      <dgm:prSet/>
      <dgm:spPr/>
      <dgm:t>
        <a:bodyPr/>
        <a:lstStyle/>
        <a:p>
          <a:endParaRPr lang="en-US"/>
        </a:p>
      </dgm:t>
    </dgm:pt>
    <dgm:pt modelId="{82E51021-699F-4D39-AA9A-A7BF2E6DE594}" type="sibTrans" cxnId="{8CF9617E-071D-427D-A9EF-31B3947A1F0F}">
      <dgm:prSet/>
      <dgm:spPr/>
      <dgm:t>
        <a:bodyPr/>
        <a:lstStyle/>
        <a:p>
          <a:endParaRPr lang="en-US"/>
        </a:p>
      </dgm:t>
    </dgm:pt>
    <dgm:pt modelId="{F170EC43-B5FD-4A93-B353-7C5ABB3B0446}">
      <dgm:prSet phldrT="[Text]" custT="1"/>
      <dgm:spPr/>
      <dgm:t>
        <a:bodyPr/>
        <a:lstStyle/>
        <a:p>
          <a:r>
            <a:rPr lang="en-US" sz="3600" dirty="0"/>
            <a:t>Love</a:t>
          </a:r>
        </a:p>
      </dgm:t>
    </dgm:pt>
    <dgm:pt modelId="{239E3ECA-827C-47EF-88FC-D6D2E3BCD23C}" type="parTrans" cxnId="{5BAC26E6-C64B-42E6-8F0D-227C241C8A69}">
      <dgm:prSet/>
      <dgm:spPr/>
      <dgm:t>
        <a:bodyPr/>
        <a:lstStyle/>
        <a:p>
          <a:endParaRPr lang="en-US"/>
        </a:p>
      </dgm:t>
    </dgm:pt>
    <dgm:pt modelId="{E48EE8A5-196A-4E33-89C9-077291B800CD}" type="sibTrans" cxnId="{5BAC26E6-C64B-42E6-8F0D-227C241C8A69}">
      <dgm:prSet/>
      <dgm:spPr/>
      <dgm:t>
        <a:bodyPr/>
        <a:lstStyle/>
        <a:p>
          <a:endParaRPr lang="en-US"/>
        </a:p>
      </dgm:t>
    </dgm:pt>
    <dgm:pt modelId="{F21526B7-997A-4DB3-994E-4D9BBFDF1DE4}">
      <dgm:prSet phldrT="[Text]" custT="1"/>
      <dgm:spPr/>
      <dgm:t>
        <a:bodyPr/>
        <a:lstStyle/>
        <a:p>
          <a:r>
            <a:rPr lang="en-US" sz="3600" dirty="0"/>
            <a:t>Eagerness</a:t>
          </a:r>
        </a:p>
      </dgm:t>
    </dgm:pt>
    <dgm:pt modelId="{80D1EC09-D695-4124-97E6-876634BB32DF}" type="parTrans" cxnId="{A82C9BA9-53CB-43C1-8344-76B97B74C63B}">
      <dgm:prSet/>
      <dgm:spPr/>
      <dgm:t>
        <a:bodyPr/>
        <a:lstStyle/>
        <a:p>
          <a:endParaRPr lang="en-US"/>
        </a:p>
      </dgm:t>
    </dgm:pt>
    <dgm:pt modelId="{C37D90CE-0E16-4FE7-8900-3C45D1F240DE}" type="sibTrans" cxnId="{A82C9BA9-53CB-43C1-8344-76B97B74C63B}">
      <dgm:prSet/>
      <dgm:spPr/>
      <dgm:t>
        <a:bodyPr/>
        <a:lstStyle/>
        <a:p>
          <a:endParaRPr lang="en-US"/>
        </a:p>
      </dgm:t>
    </dgm:pt>
    <dgm:pt modelId="{F0B0D650-477A-48F3-A6D9-9785580EAE89}">
      <dgm:prSet phldrT="[Text]" custT="1"/>
      <dgm:spPr/>
      <dgm:t>
        <a:bodyPr/>
        <a:lstStyle/>
        <a:p>
          <a:r>
            <a:rPr lang="en-US" sz="3600" dirty="0"/>
            <a:t>Knowledge</a:t>
          </a:r>
        </a:p>
      </dgm:t>
    </dgm:pt>
    <dgm:pt modelId="{3D9BC063-17CB-4628-8EC6-430C811E13A2}" type="parTrans" cxnId="{3996352B-0327-47AB-96B8-5C1E1D8F3C08}">
      <dgm:prSet/>
      <dgm:spPr/>
      <dgm:t>
        <a:bodyPr/>
        <a:lstStyle/>
        <a:p>
          <a:endParaRPr lang="en-US"/>
        </a:p>
      </dgm:t>
    </dgm:pt>
    <dgm:pt modelId="{17B06124-7B4B-4C2F-BF07-2CDCF550F63A}" type="sibTrans" cxnId="{3996352B-0327-47AB-96B8-5C1E1D8F3C08}">
      <dgm:prSet/>
      <dgm:spPr/>
      <dgm:t>
        <a:bodyPr/>
        <a:lstStyle/>
        <a:p>
          <a:endParaRPr lang="en-US"/>
        </a:p>
      </dgm:t>
    </dgm:pt>
    <dgm:pt modelId="{90665795-8552-4BB2-89CD-A8352980D456}">
      <dgm:prSet phldrT="[Text]" custT="1"/>
      <dgm:spPr/>
      <dgm:t>
        <a:bodyPr/>
        <a:lstStyle/>
        <a:p>
          <a:r>
            <a:rPr lang="en-US" sz="3600" dirty="0"/>
            <a:t>Speech</a:t>
          </a:r>
        </a:p>
      </dgm:t>
    </dgm:pt>
    <dgm:pt modelId="{C7B9B3E4-5ACA-4376-873A-86481A98478D}" type="parTrans" cxnId="{1A4470FB-A840-4858-BA72-263CF99036D4}">
      <dgm:prSet/>
      <dgm:spPr/>
      <dgm:t>
        <a:bodyPr/>
        <a:lstStyle/>
        <a:p>
          <a:endParaRPr lang="en-US"/>
        </a:p>
      </dgm:t>
    </dgm:pt>
    <dgm:pt modelId="{88658CA5-9EC6-494C-93D9-D1D41BAB42FA}" type="sibTrans" cxnId="{1A4470FB-A840-4858-BA72-263CF99036D4}">
      <dgm:prSet/>
      <dgm:spPr/>
      <dgm:t>
        <a:bodyPr/>
        <a:lstStyle/>
        <a:p>
          <a:endParaRPr lang="en-US"/>
        </a:p>
      </dgm:t>
    </dgm:pt>
    <dgm:pt modelId="{FE133B1D-6A55-476F-9DBC-5BDFD8FC6E6B}">
      <dgm:prSet phldrT="[Text]" custT="1"/>
      <dgm:spPr/>
      <dgm:t>
        <a:bodyPr/>
        <a:lstStyle/>
        <a:p>
          <a:r>
            <a:rPr lang="en-US" sz="3600" dirty="0"/>
            <a:t>Faith</a:t>
          </a:r>
        </a:p>
      </dgm:t>
    </dgm:pt>
    <dgm:pt modelId="{0606535D-E9EB-42B1-84F5-91BDA545CE60}" type="parTrans" cxnId="{4646092D-D50C-405D-B849-E5F9295B9520}">
      <dgm:prSet/>
      <dgm:spPr/>
      <dgm:t>
        <a:bodyPr/>
        <a:lstStyle/>
        <a:p>
          <a:endParaRPr lang="en-US"/>
        </a:p>
      </dgm:t>
    </dgm:pt>
    <dgm:pt modelId="{59F4BF4D-7025-4F60-BA18-CDE8E7ECD1F1}" type="sibTrans" cxnId="{4646092D-D50C-405D-B849-E5F9295B9520}">
      <dgm:prSet/>
      <dgm:spPr/>
      <dgm:t>
        <a:bodyPr/>
        <a:lstStyle/>
        <a:p>
          <a:endParaRPr lang="en-US"/>
        </a:p>
      </dgm:t>
    </dgm:pt>
    <dgm:pt modelId="{DE25A040-CE82-43F2-BD9D-8707781B8B5A}" type="pres">
      <dgm:prSet presAssocID="{F24CE46F-B6E1-478A-83B9-40F559A8FEDC}" presName="Name0" presStyleCnt="0">
        <dgm:presLayoutVars>
          <dgm:dir/>
          <dgm:animLvl val="lvl"/>
          <dgm:resizeHandles val="exact"/>
        </dgm:presLayoutVars>
      </dgm:prSet>
      <dgm:spPr/>
    </dgm:pt>
    <dgm:pt modelId="{7C96692D-7ABD-4328-92A8-DBB5B12AF92D}" type="pres">
      <dgm:prSet presAssocID="{D9845A6E-1B04-41BB-A4DF-3ABAC969EF89}" presName="Name8" presStyleCnt="0"/>
      <dgm:spPr/>
    </dgm:pt>
    <dgm:pt modelId="{6793983F-9F59-4ABF-BB53-65B7A54E49B6}" type="pres">
      <dgm:prSet presAssocID="{D9845A6E-1B04-41BB-A4DF-3ABAC969EF89}" presName="level" presStyleLbl="node1" presStyleIdx="0" presStyleCnt="6" custScaleX="101512">
        <dgm:presLayoutVars>
          <dgm:chMax val="1"/>
          <dgm:bulletEnabled val="1"/>
        </dgm:presLayoutVars>
      </dgm:prSet>
      <dgm:spPr/>
    </dgm:pt>
    <dgm:pt modelId="{DAAB434A-1ADE-496A-93BA-A43A661A00F5}" type="pres">
      <dgm:prSet presAssocID="{D9845A6E-1B04-41BB-A4DF-3ABAC969EF89}" presName="levelTx" presStyleLbl="revTx" presStyleIdx="0" presStyleCnt="0">
        <dgm:presLayoutVars>
          <dgm:chMax val="1"/>
          <dgm:bulletEnabled val="1"/>
        </dgm:presLayoutVars>
      </dgm:prSet>
      <dgm:spPr/>
    </dgm:pt>
    <dgm:pt modelId="{5656A50C-F182-4840-8CBA-852F0D98506E}" type="pres">
      <dgm:prSet presAssocID="{F170EC43-B5FD-4A93-B353-7C5ABB3B0446}" presName="Name8" presStyleCnt="0"/>
      <dgm:spPr/>
    </dgm:pt>
    <dgm:pt modelId="{04BABBA4-07D3-4D87-9F09-F03A069BBD77}" type="pres">
      <dgm:prSet presAssocID="{F170EC43-B5FD-4A93-B353-7C5ABB3B0446}" presName="level" presStyleLbl="node1" presStyleIdx="1" presStyleCnt="6">
        <dgm:presLayoutVars>
          <dgm:chMax val="1"/>
          <dgm:bulletEnabled val="1"/>
        </dgm:presLayoutVars>
      </dgm:prSet>
      <dgm:spPr/>
    </dgm:pt>
    <dgm:pt modelId="{1293D97A-CAB1-4F85-B608-4E00E17D100D}" type="pres">
      <dgm:prSet presAssocID="{F170EC43-B5FD-4A93-B353-7C5ABB3B0446}" presName="levelTx" presStyleLbl="revTx" presStyleIdx="0" presStyleCnt="0">
        <dgm:presLayoutVars>
          <dgm:chMax val="1"/>
          <dgm:bulletEnabled val="1"/>
        </dgm:presLayoutVars>
      </dgm:prSet>
      <dgm:spPr/>
    </dgm:pt>
    <dgm:pt modelId="{763140A8-BEA3-4D41-9D79-2A014E9C46A5}" type="pres">
      <dgm:prSet presAssocID="{F21526B7-997A-4DB3-994E-4D9BBFDF1DE4}" presName="Name8" presStyleCnt="0"/>
      <dgm:spPr/>
    </dgm:pt>
    <dgm:pt modelId="{BE31D55B-2348-497E-8FB2-C8B9AD603E68}" type="pres">
      <dgm:prSet presAssocID="{F21526B7-997A-4DB3-994E-4D9BBFDF1DE4}" presName="level" presStyleLbl="node1" presStyleIdx="2" presStyleCnt="6">
        <dgm:presLayoutVars>
          <dgm:chMax val="1"/>
          <dgm:bulletEnabled val="1"/>
        </dgm:presLayoutVars>
      </dgm:prSet>
      <dgm:spPr/>
    </dgm:pt>
    <dgm:pt modelId="{EE6214CA-58AD-4089-8D37-D3E11AA5A10C}" type="pres">
      <dgm:prSet presAssocID="{F21526B7-997A-4DB3-994E-4D9BBFDF1DE4}" presName="levelTx" presStyleLbl="revTx" presStyleIdx="0" presStyleCnt="0">
        <dgm:presLayoutVars>
          <dgm:chMax val="1"/>
          <dgm:bulletEnabled val="1"/>
        </dgm:presLayoutVars>
      </dgm:prSet>
      <dgm:spPr/>
    </dgm:pt>
    <dgm:pt modelId="{7D700F78-C918-43BC-B197-237ABE329D92}" type="pres">
      <dgm:prSet presAssocID="{F0B0D650-477A-48F3-A6D9-9785580EAE89}" presName="Name8" presStyleCnt="0"/>
      <dgm:spPr/>
    </dgm:pt>
    <dgm:pt modelId="{6F029DE0-B3DA-4DB8-82E8-49AA883269D3}" type="pres">
      <dgm:prSet presAssocID="{F0B0D650-477A-48F3-A6D9-9785580EAE89}" presName="level" presStyleLbl="node1" presStyleIdx="3" presStyleCnt="6">
        <dgm:presLayoutVars>
          <dgm:chMax val="1"/>
          <dgm:bulletEnabled val="1"/>
        </dgm:presLayoutVars>
      </dgm:prSet>
      <dgm:spPr/>
    </dgm:pt>
    <dgm:pt modelId="{BB4FDE91-EAAD-4904-A439-A74D0B8D6670}" type="pres">
      <dgm:prSet presAssocID="{F0B0D650-477A-48F3-A6D9-9785580EAE89}" presName="levelTx" presStyleLbl="revTx" presStyleIdx="0" presStyleCnt="0">
        <dgm:presLayoutVars>
          <dgm:chMax val="1"/>
          <dgm:bulletEnabled val="1"/>
        </dgm:presLayoutVars>
      </dgm:prSet>
      <dgm:spPr/>
    </dgm:pt>
    <dgm:pt modelId="{A00A2031-5E7D-4F38-B068-20B084DE5D6D}" type="pres">
      <dgm:prSet presAssocID="{90665795-8552-4BB2-89CD-A8352980D456}" presName="Name8" presStyleCnt="0"/>
      <dgm:spPr/>
    </dgm:pt>
    <dgm:pt modelId="{D7AD5FB5-C139-4964-9BFC-9D3FFF6DD994}" type="pres">
      <dgm:prSet presAssocID="{90665795-8552-4BB2-89CD-A8352980D456}" presName="level" presStyleLbl="node1" presStyleIdx="4" presStyleCnt="6">
        <dgm:presLayoutVars>
          <dgm:chMax val="1"/>
          <dgm:bulletEnabled val="1"/>
        </dgm:presLayoutVars>
      </dgm:prSet>
      <dgm:spPr/>
    </dgm:pt>
    <dgm:pt modelId="{2118B138-28E2-40B1-97F9-DF152F910EA6}" type="pres">
      <dgm:prSet presAssocID="{90665795-8552-4BB2-89CD-A8352980D456}" presName="levelTx" presStyleLbl="revTx" presStyleIdx="0" presStyleCnt="0">
        <dgm:presLayoutVars>
          <dgm:chMax val="1"/>
          <dgm:bulletEnabled val="1"/>
        </dgm:presLayoutVars>
      </dgm:prSet>
      <dgm:spPr/>
    </dgm:pt>
    <dgm:pt modelId="{7FB42E2E-5CFF-4372-815F-4503084A8506}" type="pres">
      <dgm:prSet presAssocID="{FE133B1D-6A55-476F-9DBC-5BDFD8FC6E6B}" presName="Name8" presStyleCnt="0"/>
      <dgm:spPr/>
    </dgm:pt>
    <dgm:pt modelId="{80928FB9-BBE4-41F7-88AA-21892316BA23}" type="pres">
      <dgm:prSet presAssocID="{FE133B1D-6A55-476F-9DBC-5BDFD8FC6E6B}" presName="level" presStyleLbl="node1" presStyleIdx="5" presStyleCnt="6">
        <dgm:presLayoutVars>
          <dgm:chMax val="1"/>
          <dgm:bulletEnabled val="1"/>
        </dgm:presLayoutVars>
      </dgm:prSet>
      <dgm:spPr/>
    </dgm:pt>
    <dgm:pt modelId="{75F3ECCF-ECB8-4BB4-A4FB-9005027A31CD}" type="pres">
      <dgm:prSet presAssocID="{FE133B1D-6A55-476F-9DBC-5BDFD8FC6E6B}" presName="levelTx" presStyleLbl="revTx" presStyleIdx="0" presStyleCnt="0">
        <dgm:presLayoutVars>
          <dgm:chMax val="1"/>
          <dgm:bulletEnabled val="1"/>
        </dgm:presLayoutVars>
      </dgm:prSet>
      <dgm:spPr/>
    </dgm:pt>
  </dgm:ptLst>
  <dgm:cxnLst>
    <dgm:cxn modelId="{819DC406-F028-46CC-B5C5-084B361790FC}" type="presOf" srcId="{90665795-8552-4BB2-89CD-A8352980D456}" destId="{D7AD5FB5-C139-4964-9BFC-9D3FFF6DD994}" srcOrd="0" destOrd="0" presId="urn:microsoft.com/office/officeart/2005/8/layout/pyramid1"/>
    <dgm:cxn modelId="{8CF43712-5412-4913-8AA9-4CE25367310F}" type="presOf" srcId="{D9845A6E-1B04-41BB-A4DF-3ABAC969EF89}" destId="{6793983F-9F59-4ABF-BB53-65B7A54E49B6}" srcOrd="0" destOrd="0" presId="urn:microsoft.com/office/officeart/2005/8/layout/pyramid1"/>
    <dgm:cxn modelId="{40821716-E5D4-42AE-A1B1-4FFE2581F428}" type="presOf" srcId="{D9845A6E-1B04-41BB-A4DF-3ABAC969EF89}" destId="{DAAB434A-1ADE-496A-93BA-A43A661A00F5}" srcOrd="1" destOrd="0" presId="urn:microsoft.com/office/officeart/2005/8/layout/pyramid1"/>
    <dgm:cxn modelId="{9C134F27-F11A-442B-BCF2-D9948DBD0A6B}" type="presOf" srcId="{F24CE46F-B6E1-478A-83B9-40F559A8FEDC}" destId="{DE25A040-CE82-43F2-BD9D-8707781B8B5A}" srcOrd="0" destOrd="0" presId="urn:microsoft.com/office/officeart/2005/8/layout/pyramid1"/>
    <dgm:cxn modelId="{3996352B-0327-47AB-96B8-5C1E1D8F3C08}" srcId="{F24CE46F-B6E1-478A-83B9-40F559A8FEDC}" destId="{F0B0D650-477A-48F3-A6D9-9785580EAE89}" srcOrd="3" destOrd="0" parTransId="{3D9BC063-17CB-4628-8EC6-430C811E13A2}" sibTransId="{17B06124-7B4B-4C2F-BF07-2CDCF550F63A}"/>
    <dgm:cxn modelId="{4646092D-D50C-405D-B849-E5F9295B9520}" srcId="{F24CE46F-B6E1-478A-83B9-40F559A8FEDC}" destId="{FE133B1D-6A55-476F-9DBC-5BDFD8FC6E6B}" srcOrd="5" destOrd="0" parTransId="{0606535D-E9EB-42B1-84F5-91BDA545CE60}" sibTransId="{59F4BF4D-7025-4F60-BA18-CDE8E7ECD1F1}"/>
    <dgm:cxn modelId="{D9BDC744-0A32-4BCA-9F7E-F87B5A769FDD}" type="presOf" srcId="{FE133B1D-6A55-476F-9DBC-5BDFD8FC6E6B}" destId="{75F3ECCF-ECB8-4BB4-A4FB-9005027A31CD}" srcOrd="1" destOrd="0" presId="urn:microsoft.com/office/officeart/2005/8/layout/pyramid1"/>
    <dgm:cxn modelId="{79AE5D6D-AE4A-4C3D-A308-D2791069B671}" type="presOf" srcId="{F0B0D650-477A-48F3-A6D9-9785580EAE89}" destId="{BB4FDE91-EAAD-4904-A439-A74D0B8D6670}" srcOrd="1" destOrd="0" presId="urn:microsoft.com/office/officeart/2005/8/layout/pyramid1"/>
    <dgm:cxn modelId="{65391578-9F15-460F-84AE-4AA52A85F1C5}" type="presOf" srcId="{F170EC43-B5FD-4A93-B353-7C5ABB3B0446}" destId="{04BABBA4-07D3-4D87-9F09-F03A069BBD77}" srcOrd="0" destOrd="0" presId="urn:microsoft.com/office/officeart/2005/8/layout/pyramid1"/>
    <dgm:cxn modelId="{99CE815A-0049-477A-8248-EE336500CC50}" type="presOf" srcId="{F21526B7-997A-4DB3-994E-4D9BBFDF1DE4}" destId="{EE6214CA-58AD-4089-8D37-D3E11AA5A10C}" srcOrd="1" destOrd="0" presId="urn:microsoft.com/office/officeart/2005/8/layout/pyramid1"/>
    <dgm:cxn modelId="{8CF9617E-071D-427D-A9EF-31B3947A1F0F}" srcId="{F24CE46F-B6E1-478A-83B9-40F559A8FEDC}" destId="{D9845A6E-1B04-41BB-A4DF-3ABAC969EF89}" srcOrd="0" destOrd="0" parTransId="{680A28B5-376D-47DF-8F2C-AC0F754442AE}" sibTransId="{82E51021-699F-4D39-AA9A-A7BF2E6DE594}"/>
    <dgm:cxn modelId="{A82C9BA9-53CB-43C1-8344-76B97B74C63B}" srcId="{F24CE46F-B6E1-478A-83B9-40F559A8FEDC}" destId="{F21526B7-997A-4DB3-994E-4D9BBFDF1DE4}" srcOrd="2" destOrd="0" parTransId="{80D1EC09-D695-4124-97E6-876634BB32DF}" sibTransId="{C37D90CE-0E16-4FE7-8900-3C45D1F240DE}"/>
    <dgm:cxn modelId="{11E3E0C2-4339-411F-AB10-2265539914E9}" type="presOf" srcId="{90665795-8552-4BB2-89CD-A8352980D456}" destId="{2118B138-28E2-40B1-97F9-DF152F910EA6}" srcOrd="1" destOrd="0" presId="urn:microsoft.com/office/officeart/2005/8/layout/pyramid1"/>
    <dgm:cxn modelId="{B8FA67E4-4931-4695-879D-738585741428}" type="presOf" srcId="{F21526B7-997A-4DB3-994E-4D9BBFDF1DE4}" destId="{BE31D55B-2348-497E-8FB2-C8B9AD603E68}" srcOrd="0" destOrd="0" presId="urn:microsoft.com/office/officeart/2005/8/layout/pyramid1"/>
    <dgm:cxn modelId="{5BAC26E6-C64B-42E6-8F0D-227C241C8A69}" srcId="{F24CE46F-B6E1-478A-83B9-40F559A8FEDC}" destId="{F170EC43-B5FD-4A93-B353-7C5ABB3B0446}" srcOrd="1" destOrd="0" parTransId="{239E3ECA-827C-47EF-88FC-D6D2E3BCD23C}" sibTransId="{E48EE8A5-196A-4E33-89C9-077291B800CD}"/>
    <dgm:cxn modelId="{320AFBEA-7E32-4F84-906F-53B49AC8B91A}" type="presOf" srcId="{F170EC43-B5FD-4A93-B353-7C5ABB3B0446}" destId="{1293D97A-CAB1-4F85-B608-4E00E17D100D}" srcOrd="1" destOrd="0" presId="urn:microsoft.com/office/officeart/2005/8/layout/pyramid1"/>
    <dgm:cxn modelId="{B74A88F3-62DB-4F20-848D-7A44752D8E6D}" type="presOf" srcId="{FE133B1D-6A55-476F-9DBC-5BDFD8FC6E6B}" destId="{80928FB9-BBE4-41F7-88AA-21892316BA23}" srcOrd="0" destOrd="0" presId="urn:microsoft.com/office/officeart/2005/8/layout/pyramid1"/>
    <dgm:cxn modelId="{274A04F6-D359-4AFB-81B9-50238D1ED35C}" type="presOf" srcId="{F0B0D650-477A-48F3-A6D9-9785580EAE89}" destId="{6F029DE0-B3DA-4DB8-82E8-49AA883269D3}" srcOrd="0" destOrd="0" presId="urn:microsoft.com/office/officeart/2005/8/layout/pyramid1"/>
    <dgm:cxn modelId="{1A4470FB-A840-4858-BA72-263CF99036D4}" srcId="{F24CE46F-B6E1-478A-83B9-40F559A8FEDC}" destId="{90665795-8552-4BB2-89CD-A8352980D456}" srcOrd="4" destOrd="0" parTransId="{C7B9B3E4-5ACA-4376-873A-86481A98478D}" sibTransId="{88658CA5-9EC6-494C-93D9-D1D41BAB42FA}"/>
    <dgm:cxn modelId="{DFAB6E0D-A521-4BC0-9D0C-B0EE79A93575}" type="presParOf" srcId="{DE25A040-CE82-43F2-BD9D-8707781B8B5A}" destId="{7C96692D-7ABD-4328-92A8-DBB5B12AF92D}" srcOrd="0" destOrd="0" presId="urn:microsoft.com/office/officeart/2005/8/layout/pyramid1"/>
    <dgm:cxn modelId="{21D2833F-94A4-4370-8C22-A6BD03393777}" type="presParOf" srcId="{7C96692D-7ABD-4328-92A8-DBB5B12AF92D}" destId="{6793983F-9F59-4ABF-BB53-65B7A54E49B6}" srcOrd="0" destOrd="0" presId="urn:microsoft.com/office/officeart/2005/8/layout/pyramid1"/>
    <dgm:cxn modelId="{42877911-090F-4D88-955C-A426D4B5BB34}" type="presParOf" srcId="{7C96692D-7ABD-4328-92A8-DBB5B12AF92D}" destId="{DAAB434A-1ADE-496A-93BA-A43A661A00F5}" srcOrd="1" destOrd="0" presId="urn:microsoft.com/office/officeart/2005/8/layout/pyramid1"/>
    <dgm:cxn modelId="{9BA8EDFD-C562-4461-B681-A3FEAEC24EF5}" type="presParOf" srcId="{DE25A040-CE82-43F2-BD9D-8707781B8B5A}" destId="{5656A50C-F182-4840-8CBA-852F0D98506E}" srcOrd="1" destOrd="0" presId="urn:microsoft.com/office/officeart/2005/8/layout/pyramid1"/>
    <dgm:cxn modelId="{EECDD7A2-4B4B-4DAC-B63E-1011E9397D15}" type="presParOf" srcId="{5656A50C-F182-4840-8CBA-852F0D98506E}" destId="{04BABBA4-07D3-4D87-9F09-F03A069BBD77}" srcOrd="0" destOrd="0" presId="urn:microsoft.com/office/officeart/2005/8/layout/pyramid1"/>
    <dgm:cxn modelId="{5B15DA6B-0395-4461-A6C5-5904F018C736}" type="presParOf" srcId="{5656A50C-F182-4840-8CBA-852F0D98506E}" destId="{1293D97A-CAB1-4F85-B608-4E00E17D100D}" srcOrd="1" destOrd="0" presId="urn:microsoft.com/office/officeart/2005/8/layout/pyramid1"/>
    <dgm:cxn modelId="{FE9ED022-0111-4962-9FC7-35EB8FD7FEE4}" type="presParOf" srcId="{DE25A040-CE82-43F2-BD9D-8707781B8B5A}" destId="{763140A8-BEA3-4D41-9D79-2A014E9C46A5}" srcOrd="2" destOrd="0" presId="urn:microsoft.com/office/officeart/2005/8/layout/pyramid1"/>
    <dgm:cxn modelId="{AC47B216-FD45-4769-BD4D-DF31F23E2F35}" type="presParOf" srcId="{763140A8-BEA3-4D41-9D79-2A014E9C46A5}" destId="{BE31D55B-2348-497E-8FB2-C8B9AD603E68}" srcOrd="0" destOrd="0" presId="urn:microsoft.com/office/officeart/2005/8/layout/pyramid1"/>
    <dgm:cxn modelId="{CE407892-B295-4711-AAB9-69E822B94431}" type="presParOf" srcId="{763140A8-BEA3-4D41-9D79-2A014E9C46A5}" destId="{EE6214CA-58AD-4089-8D37-D3E11AA5A10C}" srcOrd="1" destOrd="0" presId="urn:microsoft.com/office/officeart/2005/8/layout/pyramid1"/>
    <dgm:cxn modelId="{E1D2913D-4ADF-488F-A64F-FEE35C90AF36}" type="presParOf" srcId="{DE25A040-CE82-43F2-BD9D-8707781B8B5A}" destId="{7D700F78-C918-43BC-B197-237ABE329D92}" srcOrd="3" destOrd="0" presId="urn:microsoft.com/office/officeart/2005/8/layout/pyramid1"/>
    <dgm:cxn modelId="{252F38A1-CA65-4AAB-94B4-8F46E27EA0B2}" type="presParOf" srcId="{7D700F78-C918-43BC-B197-237ABE329D92}" destId="{6F029DE0-B3DA-4DB8-82E8-49AA883269D3}" srcOrd="0" destOrd="0" presId="urn:microsoft.com/office/officeart/2005/8/layout/pyramid1"/>
    <dgm:cxn modelId="{C2911612-94CB-4373-B840-DB1198D93ABE}" type="presParOf" srcId="{7D700F78-C918-43BC-B197-237ABE329D92}" destId="{BB4FDE91-EAAD-4904-A439-A74D0B8D6670}" srcOrd="1" destOrd="0" presId="urn:microsoft.com/office/officeart/2005/8/layout/pyramid1"/>
    <dgm:cxn modelId="{8A15797A-BE45-4171-AD83-E9449D80A1F9}" type="presParOf" srcId="{DE25A040-CE82-43F2-BD9D-8707781B8B5A}" destId="{A00A2031-5E7D-4F38-B068-20B084DE5D6D}" srcOrd="4" destOrd="0" presId="urn:microsoft.com/office/officeart/2005/8/layout/pyramid1"/>
    <dgm:cxn modelId="{EDDC7C87-FDCF-47AB-9204-957B07F0FA47}" type="presParOf" srcId="{A00A2031-5E7D-4F38-B068-20B084DE5D6D}" destId="{D7AD5FB5-C139-4964-9BFC-9D3FFF6DD994}" srcOrd="0" destOrd="0" presId="urn:microsoft.com/office/officeart/2005/8/layout/pyramid1"/>
    <dgm:cxn modelId="{F8A6E99C-44B3-4751-9263-6D55B016599B}" type="presParOf" srcId="{A00A2031-5E7D-4F38-B068-20B084DE5D6D}" destId="{2118B138-28E2-40B1-97F9-DF152F910EA6}" srcOrd="1" destOrd="0" presId="urn:microsoft.com/office/officeart/2005/8/layout/pyramid1"/>
    <dgm:cxn modelId="{D3359652-89C9-4BF5-AAF9-9B6A19AE2983}" type="presParOf" srcId="{DE25A040-CE82-43F2-BD9D-8707781B8B5A}" destId="{7FB42E2E-5CFF-4372-815F-4503084A8506}" srcOrd="5" destOrd="0" presId="urn:microsoft.com/office/officeart/2005/8/layout/pyramid1"/>
    <dgm:cxn modelId="{BFC5C5A8-72F4-4F9D-BAFD-0C9DFA714D80}" type="presParOf" srcId="{7FB42E2E-5CFF-4372-815F-4503084A8506}" destId="{80928FB9-BBE4-41F7-88AA-21892316BA23}" srcOrd="0" destOrd="0" presId="urn:microsoft.com/office/officeart/2005/8/layout/pyramid1"/>
    <dgm:cxn modelId="{58578A4E-4C60-4D3C-8914-118493E19C94}" type="presParOf" srcId="{7FB42E2E-5CFF-4372-815F-4503084A8506}" destId="{75F3ECCF-ECB8-4BB4-A4FB-9005027A31C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3983F-9F59-4ABF-BB53-65B7A54E49B6}">
      <dsp:nvSpPr>
        <dsp:cNvPr id="0" name=""/>
        <dsp:cNvSpPr/>
      </dsp:nvSpPr>
      <dsp:spPr>
        <a:xfrm>
          <a:off x="3376425" y="0"/>
          <a:ext cx="1375149" cy="739520"/>
        </a:xfrm>
        <a:prstGeom prst="trapezoid">
          <a:avLst>
            <a:gd name="adj" fmla="val 91591"/>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a:off x="3376425" y="0"/>
        <a:ext cx="1375149" cy="739520"/>
      </dsp:txXfrm>
    </dsp:sp>
    <dsp:sp modelId="{04BABBA4-07D3-4D87-9F09-F03A069BBD77}">
      <dsp:nvSpPr>
        <dsp:cNvPr id="0" name=""/>
        <dsp:cNvSpPr/>
      </dsp:nvSpPr>
      <dsp:spPr>
        <a:xfrm>
          <a:off x="2709333" y="739520"/>
          <a:ext cx="2709333" cy="739520"/>
        </a:xfrm>
        <a:prstGeom prst="trapezoid">
          <a:avLst>
            <a:gd name="adj" fmla="val 91591"/>
          </a:avLst>
        </a:prstGeom>
        <a:gradFill rotWithShape="0">
          <a:gsLst>
            <a:gs pos="0">
              <a:schemeClr val="accent3">
                <a:hueOff val="542120"/>
                <a:satOff val="20000"/>
                <a:lumOff val="-2941"/>
                <a:alphaOff val="0"/>
                <a:satMod val="103000"/>
                <a:lumMod val="102000"/>
                <a:tint val="94000"/>
              </a:schemeClr>
            </a:gs>
            <a:gs pos="50000">
              <a:schemeClr val="accent3">
                <a:hueOff val="542120"/>
                <a:satOff val="20000"/>
                <a:lumOff val="-2941"/>
                <a:alphaOff val="0"/>
                <a:satMod val="110000"/>
                <a:lumMod val="100000"/>
                <a:shade val="100000"/>
              </a:schemeClr>
            </a:gs>
            <a:gs pos="100000">
              <a:schemeClr val="accent3">
                <a:hueOff val="542120"/>
                <a:satOff val="20000"/>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Love</a:t>
          </a:r>
        </a:p>
      </dsp:txBody>
      <dsp:txXfrm>
        <a:off x="3183466" y="739520"/>
        <a:ext cx="1761066" cy="739520"/>
      </dsp:txXfrm>
    </dsp:sp>
    <dsp:sp modelId="{BE31D55B-2348-497E-8FB2-C8B9AD603E68}">
      <dsp:nvSpPr>
        <dsp:cNvPr id="0" name=""/>
        <dsp:cNvSpPr/>
      </dsp:nvSpPr>
      <dsp:spPr>
        <a:xfrm>
          <a:off x="2032000" y="1479041"/>
          <a:ext cx="4064000" cy="739520"/>
        </a:xfrm>
        <a:prstGeom prst="trapezoid">
          <a:avLst>
            <a:gd name="adj" fmla="val 91591"/>
          </a:avLst>
        </a:prstGeom>
        <a:gradFill rotWithShape="0">
          <a:gsLst>
            <a:gs pos="0">
              <a:schemeClr val="accent3">
                <a:hueOff val="1084240"/>
                <a:satOff val="40000"/>
                <a:lumOff val="-5882"/>
                <a:alphaOff val="0"/>
                <a:satMod val="103000"/>
                <a:lumMod val="102000"/>
                <a:tint val="94000"/>
              </a:schemeClr>
            </a:gs>
            <a:gs pos="50000">
              <a:schemeClr val="accent3">
                <a:hueOff val="1084240"/>
                <a:satOff val="40000"/>
                <a:lumOff val="-5882"/>
                <a:alphaOff val="0"/>
                <a:satMod val="110000"/>
                <a:lumMod val="100000"/>
                <a:shade val="100000"/>
              </a:schemeClr>
            </a:gs>
            <a:gs pos="100000">
              <a:schemeClr val="accent3">
                <a:hueOff val="1084240"/>
                <a:satOff val="40000"/>
                <a:lumOff val="-588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Eagerness</a:t>
          </a:r>
        </a:p>
      </dsp:txBody>
      <dsp:txXfrm>
        <a:off x="2743199" y="1479041"/>
        <a:ext cx="2641600" cy="739520"/>
      </dsp:txXfrm>
    </dsp:sp>
    <dsp:sp modelId="{6F029DE0-B3DA-4DB8-82E8-49AA883269D3}">
      <dsp:nvSpPr>
        <dsp:cNvPr id="0" name=""/>
        <dsp:cNvSpPr/>
      </dsp:nvSpPr>
      <dsp:spPr>
        <a:xfrm>
          <a:off x="1354666" y="2218561"/>
          <a:ext cx="5418666" cy="739520"/>
        </a:xfrm>
        <a:prstGeom prst="trapezoid">
          <a:avLst>
            <a:gd name="adj" fmla="val 91591"/>
          </a:avLst>
        </a:prstGeom>
        <a:gradFill rotWithShape="0">
          <a:gsLst>
            <a:gs pos="0">
              <a:schemeClr val="accent3">
                <a:hueOff val="1626359"/>
                <a:satOff val="60000"/>
                <a:lumOff val="-8824"/>
                <a:alphaOff val="0"/>
                <a:satMod val="103000"/>
                <a:lumMod val="102000"/>
                <a:tint val="94000"/>
              </a:schemeClr>
            </a:gs>
            <a:gs pos="50000">
              <a:schemeClr val="accent3">
                <a:hueOff val="1626359"/>
                <a:satOff val="60000"/>
                <a:lumOff val="-8824"/>
                <a:alphaOff val="0"/>
                <a:satMod val="110000"/>
                <a:lumMod val="100000"/>
                <a:shade val="100000"/>
              </a:schemeClr>
            </a:gs>
            <a:gs pos="100000">
              <a:schemeClr val="accent3">
                <a:hueOff val="1626359"/>
                <a:satOff val="60000"/>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Knowledge</a:t>
          </a:r>
        </a:p>
      </dsp:txBody>
      <dsp:txXfrm>
        <a:off x="2302933" y="2218561"/>
        <a:ext cx="3522133" cy="739520"/>
      </dsp:txXfrm>
    </dsp:sp>
    <dsp:sp modelId="{D7AD5FB5-C139-4964-9BFC-9D3FFF6DD994}">
      <dsp:nvSpPr>
        <dsp:cNvPr id="0" name=""/>
        <dsp:cNvSpPr/>
      </dsp:nvSpPr>
      <dsp:spPr>
        <a:xfrm>
          <a:off x="677333" y="2958082"/>
          <a:ext cx="6773333" cy="739520"/>
        </a:xfrm>
        <a:prstGeom prst="trapezoid">
          <a:avLst>
            <a:gd name="adj" fmla="val 91591"/>
          </a:avLst>
        </a:prstGeom>
        <a:gradFill rotWithShape="0">
          <a:gsLst>
            <a:gs pos="0">
              <a:schemeClr val="accent3">
                <a:hueOff val="2168479"/>
                <a:satOff val="80000"/>
                <a:lumOff val="-11765"/>
                <a:alphaOff val="0"/>
                <a:satMod val="103000"/>
                <a:lumMod val="102000"/>
                <a:tint val="94000"/>
              </a:schemeClr>
            </a:gs>
            <a:gs pos="50000">
              <a:schemeClr val="accent3">
                <a:hueOff val="2168479"/>
                <a:satOff val="80000"/>
                <a:lumOff val="-11765"/>
                <a:alphaOff val="0"/>
                <a:satMod val="110000"/>
                <a:lumMod val="100000"/>
                <a:shade val="100000"/>
              </a:schemeClr>
            </a:gs>
            <a:gs pos="100000">
              <a:schemeClr val="accent3">
                <a:hueOff val="2168479"/>
                <a:satOff val="80000"/>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Speech</a:t>
          </a:r>
        </a:p>
      </dsp:txBody>
      <dsp:txXfrm>
        <a:off x="1862666" y="2958082"/>
        <a:ext cx="4402666" cy="739520"/>
      </dsp:txXfrm>
    </dsp:sp>
    <dsp:sp modelId="{80928FB9-BBE4-41F7-88AA-21892316BA23}">
      <dsp:nvSpPr>
        <dsp:cNvPr id="0" name=""/>
        <dsp:cNvSpPr/>
      </dsp:nvSpPr>
      <dsp:spPr>
        <a:xfrm>
          <a:off x="0" y="3697603"/>
          <a:ext cx="8128000" cy="739520"/>
        </a:xfrm>
        <a:prstGeom prst="trapezoid">
          <a:avLst>
            <a:gd name="adj" fmla="val 91591"/>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Faith</a:t>
          </a:r>
        </a:p>
      </dsp:txBody>
      <dsp:txXfrm>
        <a:off x="1422399" y="3697603"/>
        <a:ext cx="5283200" cy="7395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D060-6F64-4916-8E52-B8C0B60B12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8D3B9B-51F5-4E8F-A5B2-FA6E2CC1FA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61AA1D-C7F6-4C44-90E9-6EAB87C6319B}"/>
              </a:ext>
            </a:extLst>
          </p:cNvPr>
          <p:cNvSpPr>
            <a:spLocks noGrp="1"/>
          </p:cNvSpPr>
          <p:nvPr>
            <p:ph type="dt" sz="half" idx="10"/>
          </p:nvPr>
        </p:nvSpPr>
        <p:spPr/>
        <p:txBody>
          <a:bodyPr/>
          <a:lstStyle/>
          <a:p>
            <a:fld id="{800DD686-8A5F-4706-A74A-220F5DD20F61}" type="datetimeFigureOut">
              <a:rPr lang="en-US" smtClean="0"/>
              <a:t>2/20/2025</a:t>
            </a:fld>
            <a:endParaRPr lang="en-US"/>
          </a:p>
        </p:txBody>
      </p:sp>
      <p:sp>
        <p:nvSpPr>
          <p:cNvPr id="5" name="Footer Placeholder 4">
            <a:extLst>
              <a:ext uri="{FF2B5EF4-FFF2-40B4-BE49-F238E27FC236}">
                <a16:creationId xmlns:a16="http://schemas.microsoft.com/office/drawing/2014/main" id="{463E85D3-2BC8-4DE4-9636-E77C507EB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B40EC9-1096-492A-9F93-23E1692923FD}"/>
              </a:ext>
            </a:extLst>
          </p:cNvPr>
          <p:cNvSpPr>
            <a:spLocks noGrp="1"/>
          </p:cNvSpPr>
          <p:nvPr>
            <p:ph type="sldNum" sz="quarter" idx="12"/>
          </p:nvPr>
        </p:nvSpPr>
        <p:spPr/>
        <p:txBody>
          <a:bodyPr/>
          <a:lstStyle/>
          <a:p>
            <a:fld id="{BCBAACA0-6842-46C0-AB4C-E6BCC5A19830}" type="slidenum">
              <a:rPr lang="en-US" smtClean="0"/>
              <a:t>‹#›</a:t>
            </a:fld>
            <a:endParaRPr lang="en-US"/>
          </a:p>
        </p:txBody>
      </p:sp>
    </p:spTree>
    <p:extLst>
      <p:ext uri="{BB962C8B-B14F-4D97-AF65-F5344CB8AC3E}">
        <p14:creationId xmlns:p14="http://schemas.microsoft.com/office/powerpoint/2010/main" val="356052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31215-AF94-4A30-9085-B99AABC886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A8011D-37DE-46EF-891F-0C5167E1AB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3FDC14-E331-4713-BD5F-2C529486BB79}"/>
              </a:ext>
            </a:extLst>
          </p:cNvPr>
          <p:cNvSpPr>
            <a:spLocks noGrp="1"/>
          </p:cNvSpPr>
          <p:nvPr>
            <p:ph type="dt" sz="half" idx="10"/>
          </p:nvPr>
        </p:nvSpPr>
        <p:spPr/>
        <p:txBody>
          <a:bodyPr/>
          <a:lstStyle/>
          <a:p>
            <a:fld id="{800DD686-8A5F-4706-A74A-220F5DD20F61}" type="datetimeFigureOut">
              <a:rPr lang="en-US" smtClean="0"/>
              <a:t>2/20/2025</a:t>
            </a:fld>
            <a:endParaRPr lang="en-US"/>
          </a:p>
        </p:txBody>
      </p:sp>
      <p:sp>
        <p:nvSpPr>
          <p:cNvPr id="5" name="Footer Placeholder 4">
            <a:extLst>
              <a:ext uri="{FF2B5EF4-FFF2-40B4-BE49-F238E27FC236}">
                <a16:creationId xmlns:a16="http://schemas.microsoft.com/office/drawing/2014/main" id="{31A7B90F-7F51-4117-BD55-7362FABFF3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386E82-922B-48BB-AB99-49C0B51C9012}"/>
              </a:ext>
            </a:extLst>
          </p:cNvPr>
          <p:cNvSpPr>
            <a:spLocks noGrp="1"/>
          </p:cNvSpPr>
          <p:nvPr>
            <p:ph type="sldNum" sz="quarter" idx="12"/>
          </p:nvPr>
        </p:nvSpPr>
        <p:spPr/>
        <p:txBody>
          <a:bodyPr/>
          <a:lstStyle/>
          <a:p>
            <a:fld id="{BCBAACA0-6842-46C0-AB4C-E6BCC5A19830}" type="slidenum">
              <a:rPr lang="en-US" smtClean="0"/>
              <a:t>‹#›</a:t>
            </a:fld>
            <a:endParaRPr lang="en-US"/>
          </a:p>
        </p:txBody>
      </p:sp>
    </p:spTree>
    <p:extLst>
      <p:ext uri="{BB962C8B-B14F-4D97-AF65-F5344CB8AC3E}">
        <p14:creationId xmlns:p14="http://schemas.microsoft.com/office/powerpoint/2010/main" val="574053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7C0223-6342-42DB-A2EB-DD9F68C521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C3703B-9069-46F7-B18C-9491ABA9E0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E959A8-CD9B-4E05-A3B7-71845A84A71F}"/>
              </a:ext>
            </a:extLst>
          </p:cNvPr>
          <p:cNvSpPr>
            <a:spLocks noGrp="1"/>
          </p:cNvSpPr>
          <p:nvPr>
            <p:ph type="dt" sz="half" idx="10"/>
          </p:nvPr>
        </p:nvSpPr>
        <p:spPr/>
        <p:txBody>
          <a:bodyPr/>
          <a:lstStyle/>
          <a:p>
            <a:fld id="{800DD686-8A5F-4706-A74A-220F5DD20F61}" type="datetimeFigureOut">
              <a:rPr lang="en-US" smtClean="0"/>
              <a:t>2/20/2025</a:t>
            </a:fld>
            <a:endParaRPr lang="en-US"/>
          </a:p>
        </p:txBody>
      </p:sp>
      <p:sp>
        <p:nvSpPr>
          <p:cNvPr id="5" name="Footer Placeholder 4">
            <a:extLst>
              <a:ext uri="{FF2B5EF4-FFF2-40B4-BE49-F238E27FC236}">
                <a16:creationId xmlns:a16="http://schemas.microsoft.com/office/drawing/2014/main" id="{41E5C8F9-A588-4BA6-A67D-A97B184CA4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4576E-E4E5-4739-856B-EE4D1E136DD1}"/>
              </a:ext>
            </a:extLst>
          </p:cNvPr>
          <p:cNvSpPr>
            <a:spLocks noGrp="1"/>
          </p:cNvSpPr>
          <p:nvPr>
            <p:ph type="sldNum" sz="quarter" idx="12"/>
          </p:nvPr>
        </p:nvSpPr>
        <p:spPr/>
        <p:txBody>
          <a:bodyPr/>
          <a:lstStyle/>
          <a:p>
            <a:fld id="{BCBAACA0-6842-46C0-AB4C-E6BCC5A19830}" type="slidenum">
              <a:rPr lang="en-US" smtClean="0"/>
              <a:t>‹#›</a:t>
            </a:fld>
            <a:endParaRPr lang="en-US"/>
          </a:p>
        </p:txBody>
      </p:sp>
    </p:spTree>
    <p:extLst>
      <p:ext uri="{BB962C8B-B14F-4D97-AF65-F5344CB8AC3E}">
        <p14:creationId xmlns:p14="http://schemas.microsoft.com/office/powerpoint/2010/main" val="41569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E3532-76E3-4FBE-816B-8EB90D1589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3D1813-AA0A-4E85-821F-542565CCC4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954A3C-2658-4B69-9489-DF674E454384}"/>
              </a:ext>
            </a:extLst>
          </p:cNvPr>
          <p:cNvSpPr>
            <a:spLocks noGrp="1"/>
          </p:cNvSpPr>
          <p:nvPr>
            <p:ph type="dt" sz="half" idx="10"/>
          </p:nvPr>
        </p:nvSpPr>
        <p:spPr/>
        <p:txBody>
          <a:bodyPr/>
          <a:lstStyle/>
          <a:p>
            <a:fld id="{800DD686-8A5F-4706-A74A-220F5DD20F61}" type="datetimeFigureOut">
              <a:rPr lang="en-US" smtClean="0"/>
              <a:t>2/20/2025</a:t>
            </a:fld>
            <a:endParaRPr lang="en-US"/>
          </a:p>
        </p:txBody>
      </p:sp>
      <p:sp>
        <p:nvSpPr>
          <p:cNvPr id="5" name="Footer Placeholder 4">
            <a:extLst>
              <a:ext uri="{FF2B5EF4-FFF2-40B4-BE49-F238E27FC236}">
                <a16:creationId xmlns:a16="http://schemas.microsoft.com/office/drawing/2014/main" id="{7039DE84-88B1-4F1B-A85A-B43D47E94E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D46BAD-E0CD-4361-ADBF-03A612A3F2DB}"/>
              </a:ext>
            </a:extLst>
          </p:cNvPr>
          <p:cNvSpPr>
            <a:spLocks noGrp="1"/>
          </p:cNvSpPr>
          <p:nvPr>
            <p:ph type="sldNum" sz="quarter" idx="12"/>
          </p:nvPr>
        </p:nvSpPr>
        <p:spPr/>
        <p:txBody>
          <a:bodyPr/>
          <a:lstStyle/>
          <a:p>
            <a:fld id="{BCBAACA0-6842-46C0-AB4C-E6BCC5A19830}" type="slidenum">
              <a:rPr lang="en-US" smtClean="0"/>
              <a:t>‹#›</a:t>
            </a:fld>
            <a:endParaRPr lang="en-US"/>
          </a:p>
        </p:txBody>
      </p:sp>
    </p:spTree>
    <p:extLst>
      <p:ext uri="{BB962C8B-B14F-4D97-AF65-F5344CB8AC3E}">
        <p14:creationId xmlns:p14="http://schemas.microsoft.com/office/powerpoint/2010/main" val="3934718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AF4ED-284F-4B6C-B76E-C6C8134142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CF0EF3-1457-485C-983F-7289EADDF3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4FFFC9-EEC0-4548-92F2-899279DB23B5}"/>
              </a:ext>
            </a:extLst>
          </p:cNvPr>
          <p:cNvSpPr>
            <a:spLocks noGrp="1"/>
          </p:cNvSpPr>
          <p:nvPr>
            <p:ph type="dt" sz="half" idx="10"/>
          </p:nvPr>
        </p:nvSpPr>
        <p:spPr/>
        <p:txBody>
          <a:bodyPr/>
          <a:lstStyle/>
          <a:p>
            <a:fld id="{800DD686-8A5F-4706-A74A-220F5DD20F61}" type="datetimeFigureOut">
              <a:rPr lang="en-US" smtClean="0"/>
              <a:t>2/20/2025</a:t>
            </a:fld>
            <a:endParaRPr lang="en-US"/>
          </a:p>
        </p:txBody>
      </p:sp>
      <p:sp>
        <p:nvSpPr>
          <p:cNvPr id="5" name="Footer Placeholder 4">
            <a:extLst>
              <a:ext uri="{FF2B5EF4-FFF2-40B4-BE49-F238E27FC236}">
                <a16:creationId xmlns:a16="http://schemas.microsoft.com/office/drawing/2014/main" id="{41F1AE76-4D17-4D55-80A9-359B57FD3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C50B3D-42FD-4754-8DFF-85648E53A31A}"/>
              </a:ext>
            </a:extLst>
          </p:cNvPr>
          <p:cNvSpPr>
            <a:spLocks noGrp="1"/>
          </p:cNvSpPr>
          <p:nvPr>
            <p:ph type="sldNum" sz="quarter" idx="12"/>
          </p:nvPr>
        </p:nvSpPr>
        <p:spPr/>
        <p:txBody>
          <a:bodyPr/>
          <a:lstStyle/>
          <a:p>
            <a:fld id="{BCBAACA0-6842-46C0-AB4C-E6BCC5A19830}" type="slidenum">
              <a:rPr lang="en-US" smtClean="0"/>
              <a:t>‹#›</a:t>
            </a:fld>
            <a:endParaRPr lang="en-US"/>
          </a:p>
        </p:txBody>
      </p:sp>
    </p:spTree>
    <p:extLst>
      <p:ext uri="{BB962C8B-B14F-4D97-AF65-F5344CB8AC3E}">
        <p14:creationId xmlns:p14="http://schemas.microsoft.com/office/powerpoint/2010/main" val="1883992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7F35-AB21-4A77-8551-FE6B819EF8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409704-3338-4A06-BE14-40978D4FF4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1204A6-9D94-40A0-9178-EDD3D92DF7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80EFDA-6F91-4371-92A0-4C865D690E42}"/>
              </a:ext>
            </a:extLst>
          </p:cNvPr>
          <p:cNvSpPr>
            <a:spLocks noGrp="1"/>
          </p:cNvSpPr>
          <p:nvPr>
            <p:ph type="dt" sz="half" idx="10"/>
          </p:nvPr>
        </p:nvSpPr>
        <p:spPr/>
        <p:txBody>
          <a:bodyPr/>
          <a:lstStyle/>
          <a:p>
            <a:fld id="{800DD686-8A5F-4706-A74A-220F5DD20F61}" type="datetimeFigureOut">
              <a:rPr lang="en-US" smtClean="0"/>
              <a:t>2/20/2025</a:t>
            </a:fld>
            <a:endParaRPr lang="en-US"/>
          </a:p>
        </p:txBody>
      </p:sp>
      <p:sp>
        <p:nvSpPr>
          <p:cNvPr id="6" name="Footer Placeholder 5">
            <a:extLst>
              <a:ext uri="{FF2B5EF4-FFF2-40B4-BE49-F238E27FC236}">
                <a16:creationId xmlns:a16="http://schemas.microsoft.com/office/drawing/2014/main" id="{4ED262A2-A4FE-43CB-ACA1-D2EDD3351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2F0E9-D55B-45D8-9F17-2FB8AA1C6CC4}"/>
              </a:ext>
            </a:extLst>
          </p:cNvPr>
          <p:cNvSpPr>
            <a:spLocks noGrp="1"/>
          </p:cNvSpPr>
          <p:nvPr>
            <p:ph type="sldNum" sz="quarter" idx="12"/>
          </p:nvPr>
        </p:nvSpPr>
        <p:spPr/>
        <p:txBody>
          <a:bodyPr/>
          <a:lstStyle/>
          <a:p>
            <a:fld id="{BCBAACA0-6842-46C0-AB4C-E6BCC5A19830}" type="slidenum">
              <a:rPr lang="en-US" smtClean="0"/>
              <a:t>‹#›</a:t>
            </a:fld>
            <a:endParaRPr lang="en-US"/>
          </a:p>
        </p:txBody>
      </p:sp>
    </p:spTree>
    <p:extLst>
      <p:ext uri="{BB962C8B-B14F-4D97-AF65-F5344CB8AC3E}">
        <p14:creationId xmlns:p14="http://schemas.microsoft.com/office/powerpoint/2010/main" val="4045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2AB4-F738-4A92-B652-930AA30755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D76373-3A37-41EE-91CC-B73C04E542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08823-E1C9-44ED-8A0C-F0D48D1196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31C109-23D0-430D-A1B7-5B3BAE5AA9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FEE3AF-0307-4B8E-AA20-8913F87FB0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75C741-8475-40DA-B33D-D64A1CECEA2E}"/>
              </a:ext>
            </a:extLst>
          </p:cNvPr>
          <p:cNvSpPr>
            <a:spLocks noGrp="1"/>
          </p:cNvSpPr>
          <p:nvPr>
            <p:ph type="dt" sz="half" idx="10"/>
          </p:nvPr>
        </p:nvSpPr>
        <p:spPr/>
        <p:txBody>
          <a:bodyPr/>
          <a:lstStyle/>
          <a:p>
            <a:fld id="{800DD686-8A5F-4706-A74A-220F5DD20F61}" type="datetimeFigureOut">
              <a:rPr lang="en-US" smtClean="0"/>
              <a:t>2/20/2025</a:t>
            </a:fld>
            <a:endParaRPr lang="en-US"/>
          </a:p>
        </p:txBody>
      </p:sp>
      <p:sp>
        <p:nvSpPr>
          <p:cNvPr id="8" name="Footer Placeholder 7">
            <a:extLst>
              <a:ext uri="{FF2B5EF4-FFF2-40B4-BE49-F238E27FC236}">
                <a16:creationId xmlns:a16="http://schemas.microsoft.com/office/drawing/2014/main" id="{7C8EBDEA-4376-40B8-8D97-0EF3408FBD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673800-47D3-488D-99B3-C271AEFD17BA}"/>
              </a:ext>
            </a:extLst>
          </p:cNvPr>
          <p:cNvSpPr>
            <a:spLocks noGrp="1"/>
          </p:cNvSpPr>
          <p:nvPr>
            <p:ph type="sldNum" sz="quarter" idx="12"/>
          </p:nvPr>
        </p:nvSpPr>
        <p:spPr/>
        <p:txBody>
          <a:bodyPr/>
          <a:lstStyle/>
          <a:p>
            <a:fld id="{BCBAACA0-6842-46C0-AB4C-E6BCC5A19830}" type="slidenum">
              <a:rPr lang="en-US" smtClean="0"/>
              <a:t>‹#›</a:t>
            </a:fld>
            <a:endParaRPr lang="en-US"/>
          </a:p>
        </p:txBody>
      </p:sp>
    </p:spTree>
    <p:extLst>
      <p:ext uri="{BB962C8B-B14F-4D97-AF65-F5344CB8AC3E}">
        <p14:creationId xmlns:p14="http://schemas.microsoft.com/office/powerpoint/2010/main" val="124232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12E3F-507B-41DA-95A6-92F194B271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514C70-AA66-4BC3-B3A8-1D3947C0BF24}"/>
              </a:ext>
            </a:extLst>
          </p:cNvPr>
          <p:cNvSpPr>
            <a:spLocks noGrp="1"/>
          </p:cNvSpPr>
          <p:nvPr>
            <p:ph type="dt" sz="half" idx="10"/>
          </p:nvPr>
        </p:nvSpPr>
        <p:spPr/>
        <p:txBody>
          <a:bodyPr/>
          <a:lstStyle/>
          <a:p>
            <a:fld id="{800DD686-8A5F-4706-A74A-220F5DD20F61}" type="datetimeFigureOut">
              <a:rPr lang="en-US" smtClean="0"/>
              <a:t>2/20/2025</a:t>
            </a:fld>
            <a:endParaRPr lang="en-US"/>
          </a:p>
        </p:txBody>
      </p:sp>
      <p:sp>
        <p:nvSpPr>
          <p:cNvPr id="4" name="Footer Placeholder 3">
            <a:extLst>
              <a:ext uri="{FF2B5EF4-FFF2-40B4-BE49-F238E27FC236}">
                <a16:creationId xmlns:a16="http://schemas.microsoft.com/office/drawing/2014/main" id="{44F0618C-A5DD-4F7B-9068-97D4A0FFC8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2EEA4B-B023-4C78-9B22-CCC423A40445}"/>
              </a:ext>
            </a:extLst>
          </p:cNvPr>
          <p:cNvSpPr>
            <a:spLocks noGrp="1"/>
          </p:cNvSpPr>
          <p:nvPr>
            <p:ph type="sldNum" sz="quarter" idx="12"/>
          </p:nvPr>
        </p:nvSpPr>
        <p:spPr/>
        <p:txBody>
          <a:bodyPr/>
          <a:lstStyle/>
          <a:p>
            <a:fld id="{BCBAACA0-6842-46C0-AB4C-E6BCC5A19830}" type="slidenum">
              <a:rPr lang="en-US" smtClean="0"/>
              <a:t>‹#›</a:t>
            </a:fld>
            <a:endParaRPr lang="en-US"/>
          </a:p>
        </p:txBody>
      </p:sp>
    </p:spTree>
    <p:extLst>
      <p:ext uri="{BB962C8B-B14F-4D97-AF65-F5344CB8AC3E}">
        <p14:creationId xmlns:p14="http://schemas.microsoft.com/office/powerpoint/2010/main" val="2851972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0E463D-A301-40A0-B368-F53527183C17}"/>
              </a:ext>
            </a:extLst>
          </p:cNvPr>
          <p:cNvSpPr>
            <a:spLocks noGrp="1"/>
          </p:cNvSpPr>
          <p:nvPr>
            <p:ph type="dt" sz="half" idx="10"/>
          </p:nvPr>
        </p:nvSpPr>
        <p:spPr/>
        <p:txBody>
          <a:bodyPr/>
          <a:lstStyle/>
          <a:p>
            <a:fld id="{800DD686-8A5F-4706-A74A-220F5DD20F61}" type="datetimeFigureOut">
              <a:rPr lang="en-US" smtClean="0"/>
              <a:t>2/20/2025</a:t>
            </a:fld>
            <a:endParaRPr lang="en-US"/>
          </a:p>
        </p:txBody>
      </p:sp>
      <p:sp>
        <p:nvSpPr>
          <p:cNvPr id="3" name="Footer Placeholder 2">
            <a:extLst>
              <a:ext uri="{FF2B5EF4-FFF2-40B4-BE49-F238E27FC236}">
                <a16:creationId xmlns:a16="http://schemas.microsoft.com/office/drawing/2014/main" id="{1B25BD76-3997-4C84-9FB5-34B08E6B51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4BBFBE-75B0-45B4-B211-2851108F0EEA}"/>
              </a:ext>
            </a:extLst>
          </p:cNvPr>
          <p:cNvSpPr>
            <a:spLocks noGrp="1"/>
          </p:cNvSpPr>
          <p:nvPr>
            <p:ph type="sldNum" sz="quarter" idx="12"/>
          </p:nvPr>
        </p:nvSpPr>
        <p:spPr/>
        <p:txBody>
          <a:bodyPr/>
          <a:lstStyle/>
          <a:p>
            <a:fld id="{BCBAACA0-6842-46C0-AB4C-E6BCC5A19830}" type="slidenum">
              <a:rPr lang="en-US" smtClean="0"/>
              <a:t>‹#›</a:t>
            </a:fld>
            <a:endParaRPr lang="en-US"/>
          </a:p>
        </p:txBody>
      </p:sp>
    </p:spTree>
    <p:extLst>
      <p:ext uri="{BB962C8B-B14F-4D97-AF65-F5344CB8AC3E}">
        <p14:creationId xmlns:p14="http://schemas.microsoft.com/office/powerpoint/2010/main" val="345489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00DB-6630-4B93-9373-0F80EDD5BC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2462BE-DE53-4F7E-A350-0A6DEDCD0D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B1776E-6E5E-46B1-9D6B-5CCDA2C79E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7BA918-DF91-491D-BF3B-7F9DF3566A0A}"/>
              </a:ext>
            </a:extLst>
          </p:cNvPr>
          <p:cNvSpPr>
            <a:spLocks noGrp="1"/>
          </p:cNvSpPr>
          <p:nvPr>
            <p:ph type="dt" sz="half" idx="10"/>
          </p:nvPr>
        </p:nvSpPr>
        <p:spPr/>
        <p:txBody>
          <a:bodyPr/>
          <a:lstStyle/>
          <a:p>
            <a:fld id="{800DD686-8A5F-4706-A74A-220F5DD20F61}" type="datetimeFigureOut">
              <a:rPr lang="en-US" smtClean="0"/>
              <a:t>2/20/2025</a:t>
            </a:fld>
            <a:endParaRPr lang="en-US"/>
          </a:p>
        </p:txBody>
      </p:sp>
      <p:sp>
        <p:nvSpPr>
          <p:cNvPr id="6" name="Footer Placeholder 5">
            <a:extLst>
              <a:ext uri="{FF2B5EF4-FFF2-40B4-BE49-F238E27FC236}">
                <a16:creationId xmlns:a16="http://schemas.microsoft.com/office/drawing/2014/main" id="{B7308BF6-D8D3-428E-905E-6C275D505C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272A1C-3FCB-4FF3-A720-AB316BBD97DF}"/>
              </a:ext>
            </a:extLst>
          </p:cNvPr>
          <p:cNvSpPr>
            <a:spLocks noGrp="1"/>
          </p:cNvSpPr>
          <p:nvPr>
            <p:ph type="sldNum" sz="quarter" idx="12"/>
          </p:nvPr>
        </p:nvSpPr>
        <p:spPr/>
        <p:txBody>
          <a:bodyPr/>
          <a:lstStyle/>
          <a:p>
            <a:fld id="{BCBAACA0-6842-46C0-AB4C-E6BCC5A19830}" type="slidenum">
              <a:rPr lang="en-US" smtClean="0"/>
              <a:t>‹#›</a:t>
            </a:fld>
            <a:endParaRPr lang="en-US"/>
          </a:p>
        </p:txBody>
      </p:sp>
    </p:spTree>
    <p:extLst>
      <p:ext uri="{BB962C8B-B14F-4D97-AF65-F5344CB8AC3E}">
        <p14:creationId xmlns:p14="http://schemas.microsoft.com/office/powerpoint/2010/main" val="1580879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30C3B-40D9-4521-A648-22DC44BD23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DD7F8E-2C90-42CA-9B85-804F0FB18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0AF09A-DB9A-491C-B787-0294CD72BB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3FF4C-AB1A-4886-B751-CF308AC6F0EC}"/>
              </a:ext>
            </a:extLst>
          </p:cNvPr>
          <p:cNvSpPr>
            <a:spLocks noGrp="1"/>
          </p:cNvSpPr>
          <p:nvPr>
            <p:ph type="dt" sz="half" idx="10"/>
          </p:nvPr>
        </p:nvSpPr>
        <p:spPr/>
        <p:txBody>
          <a:bodyPr/>
          <a:lstStyle/>
          <a:p>
            <a:fld id="{800DD686-8A5F-4706-A74A-220F5DD20F61}" type="datetimeFigureOut">
              <a:rPr lang="en-US" smtClean="0"/>
              <a:t>2/20/2025</a:t>
            </a:fld>
            <a:endParaRPr lang="en-US"/>
          </a:p>
        </p:txBody>
      </p:sp>
      <p:sp>
        <p:nvSpPr>
          <p:cNvPr id="6" name="Footer Placeholder 5">
            <a:extLst>
              <a:ext uri="{FF2B5EF4-FFF2-40B4-BE49-F238E27FC236}">
                <a16:creationId xmlns:a16="http://schemas.microsoft.com/office/drawing/2014/main" id="{A0B9B483-1175-48AA-BD11-5D99A15301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3201FC-F8DD-4800-8E9B-1A5D2B5366D5}"/>
              </a:ext>
            </a:extLst>
          </p:cNvPr>
          <p:cNvSpPr>
            <a:spLocks noGrp="1"/>
          </p:cNvSpPr>
          <p:nvPr>
            <p:ph type="sldNum" sz="quarter" idx="12"/>
          </p:nvPr>
        </p:nvSpPr>
        <p:spPr/>
        <p:txBody>
          <a:bodyPr/>
          <a:lstStyle/>
          <a:p>
            <a:fld id="{BCBAACA0-6842-46C0-AB4C-E6BCC5A19830}" type="slidenum">
              <a:rPr lang="en-US" smtClean="0"/>
              <a:t>‹#›</a:t>
            </a:fld>
            <a:endParaRPr lang="en-US"/>
          </a:p>
        </p:txBody>
      </p:sp>
    </p:spTree>
    <p:extLst>
      <p:ext uri="{BB962C8B-B14F-4D97-AF65-F5344CB8AC3E}">
        <p14:creationId xmlns:p14="http://schemas.microsoft.com/office/powerpoint/2010/main" val="66609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DA7AE2-15AD-43CF-93CF-3945203CE1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9C37DC-3196-4F32-8D83-BCD93D1CEE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69E59-BF47-41B7-8738-154071A7CB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DD686-8A5F-4706-A74A-220F5DD20F61}" type="datetimeFigureOut">
              <a:rPr lang="en-US" smtClean="0"/>
              <a:t>2/20/2025</a:t>
            </a:fld>
            <a:endParaRPr lang="en-US"/>
          </a:p>
        </p:txBody>
      </p:sp>
      <p:sp>
        <p:nvSpPr>
          <p:cNvPr id="5" name="Footer Placeholder 4">
            <a:extLst>
              <a:ext uri="{FF2B5EF4-FFF2-40B4-BE49-F238E27FC236}">
                <a16:creationId xmlns:a16="http://schemas.microsoft.com/office/drawing/2014/main" id="{84FEF1A0-6863-4A0A-86FB-C6023C05A0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88F973-49B5-47E7-BBF6-5B16456017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AACA0-6842-46C0-AB4C-E6BCC5A19830}" type="slidenum">
              <a:rPr lang="en-US" smtClean="0"/>
              <a:t>‹#›</a:t>
            </a:fld>
            <a:endParaRPr lang="en-US"/>
          </a:p>
        </p:txBody>
      </p:sp>
    </p:spTree>
    <p:extLst>
      <p:ext uri="{BB962C8B-B14F-4D97-AF65-F5344CB8AC3E}">
        <p14:creationId xmlns:p14="http://schemas.microsoft.com/office/powerpoint/2010/main" val="2599534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yle.miller@everence.com"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etymonline.com/word/sty?ref=etymonline_crossreference#etymonline_v_22230" TargetMode="External"/><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hyperlink" Target="https://www.etymonline.com/word/steward" TargetMode="External"/><Relationship Id="rId4" Type="http://schemas.openxmlformats.org/officeDocument/2006/relationships/hyperlink" Target="https://www.etymonline.com/word/*wer-?ref=etymonline_crossreference#etymonline_v_52646"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Stacks of gold coins">
            <a:extLst>
              <a:ext uri="{FF2B5EF4-FFF2-40B4-BE49-F238E27FC236}">
                <a16:creationId xmlns:a16="http://schemas.microsoft.com/office/drawing/2014/main" id="{6DEEC4CC-8C46-6F59-F06D-8ABD99E84BBE}"/>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353051" y="-519141"/>
            <a:ext cx="12191999" cy="8127999"/>
          </a:xfrm>
          <a:prstGeom prst="rect">
            <a:avLst/>
          </a:prstGeom>
        </p:spPr>
      </p:pic>
      <p:sp>
        <p:nvSpPr>
          <p:cNvPr id="2" name="Title 1">
            <a:extLst>
              <a:ext uri="{FF2B5EF4-FFF2-40B4-BE49-F238E27FC236}">
                <a16:creationId xmlns:a16="http://schemas.microsoft.com/office/drawing/2014/main" id="{53BA5893-84F5-6CD5-561B-1DAE4F5F87F5}"/>
              </a:ext>
            </a:extLst>
          </p:cNvPr>
          <p:cNvSpPr>
            <a:spLocks noGrp="1"/>
          </p:cNvSpPr>
          <p:nvPr>
            <p:ph type="title"/>
          </p:nvPr>
        </p:nvSpPr>
        <p:spPr>
          <a:xfrm>
            <a:off x="838200" y="365125"/>
            <a:ext cx="10515600" cy="5919561"/>
          </a:xfrm>
        </p:spPr>
        <p:txBody>
          <a:bodyPr anchor="t">
            <a:normAutofit fontScale="90000"/>
          </a:bodyPr>
          <a:lstStyle/>
          <a:p>
            <a:pPr>
              <a:lnSpc>
                <a:spcPct val="114000"/>
              </a:lnSpc>
            </a:pPr>
            <a:r>
              <a:rPr lang="en-US" sz="7300" b="1" dirty="0">
                <a:latin typeface="+mn-lt"/>
              </a:rPr>
              <a:t>Who Cares About Money?</a:t>
            </a:r>
            <a:br>
              <a:rPr lang="en-US" sz="7300" b="1" dirty="0">
                <a:latin typeface="+mn-lt"/>
              </a:rPr>
            </a:br>
            <a:br>
              <a:rPr lang="en-US" sz="3600" b="1" dirty="0">
                <a:latin typeface="+mn-lt"/>
              </a:rPr>
            </a:br>
            <a:r>
              <a:rPr lang="en-US" sz="3600" dirty="0">
                <a:latin typeface="+mn-lt"/>
              </a:rPr>
              <a:t>Five biblical principles </a:t>
            </a:r>
            <a:br>
              <a:rPr lang="en-US" sz="3600" dirty="0">
                <a:latin typeface="+mn-lt"/>
              </a:rPr>
            </a:br>
            <a:r>
              <a:rPr lang="en-US" sz="3600" dirty="0">
                <a:latin typeface="+mn-lt"/>
              </a:rPr>
              <a:t>to guide our financial stewardship</a:t>
            </a:r>
            <a:br>
              <a:rPr lang="en-US" sz="7200" dirty="0"/>
            </a:br>
            <a:br>
              <a:rPr lang="en-US" sz="2700" dirty="0"/>
            </a:br>
            <a:br>
              <a:rPr lang="en-US" sz="2000" dirty="0"/>
            </a:br>
            <a:br>
              <a:rPr lang="en-US" sz="2000" dirty="0"/>
            </a:br>
            <a:br>
              <a:rPr lang="en-US" sz="2000" dirty="0"/>
            </a:br>
            <a:r>
              <a:rPr lang="en-US" sz="2700" b="1" dirty="0">
                <a:latin typeface="+mn-lt"/>
              </a:rPr>
              <a:t>New Covenant Fellowship</a:t>
            </a:r>
            <a:br>
              <a:rPr lang="en-US" sz="2700" dirty="0">
                <a:latin typeface="+mn-lt"/>
              </a:rPr>
            </a:br>
            <a:r>
              <a:rPr lang="en-US" sz="2700" dirty="0">
                <a:latin typeface="+mn-lt"/>
              </a:rPr>
              <a:t>February 23, 2025</a:t>
            </a:r>
            <a:br>
              <a:rPr lang="en-US" sz="2700" dirty="0">
                <a:latin typeface="+mn-lt"/>
              </a:rPr>
            </a:br>
            <a:r>
              <a:rPr lang="en-US" sz="2700" dirty="0">
                <a:latin typeface="+mn-lt"/>
              </a:rPr>
              <a:t>Lyle Miller, M.Div., CGPA</a:t>
            </a:r>
            <a:br>
              <a:rPr lang="en-US" sz="2700" dirty="0">
                <a:latin typeface="+mn-lt"/>
              </a:rPr>
            </a:br>
            <a:r>
              <a:rPr lang="en-US" sz="2700" dirty="0">
                <a:latin typeface="+mn-lt"/>
                <a:hlinkClick r:id="rId3"/>
              </a:rPr>
              <a:t>Lyle.miller@everence.com</a:t>
            </a:r>
            <a:r>
              <a:rPr lang="en-US" sz="2700" dirty="0">
                <a:latin typeface="+mn-lt"/>
              </a:rPr>
              <a:t> </a:t>
            </a:r>
            <a:br>
              <a:rPr lang="en-US" sz="2000" dirty="0"/>
            </a:br>
            <a:br>
              <a:rPr lang="en-US" sz="4800" b="1" dirty="0">
                <a:latin typeface="+mn-lt"/>
              </a:rPr>
            </a:br>
            <a:endParaRPr lang="en-US" sz="4800" b="1" dirty="0">
              <a:latin typeface="+mn-lt"/>
            </a:endParaRPr>
          </a:p>
        </p:txBody>
      </p:sp>
    </p:spTree>
    <p:extLst>
      <p:ext uri="{BB962C8B-B14F-4D97-AF65-F5344CB8AC3E}">
        <p14:creationId xmlns:p14="http://schemas.microsoft.com/office/powerpoint/2010/main" val="3510880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B6104A-4CD8-4A7C-95AB-7B30A62EB27E}"/>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b="15485"/>
          <a:stretch/>
        </p:blipFill>
        <p:spPr>
          <a:xfrm>
            <a:off x="0" y="-708"/>
            <a:ext cx="12192000" cy="6858708"/>
          </a:xfrm>
          <a:prstGeom prst="rect">
            <a:avLst/>
          </a:prstGeom>
        </p:spPr>
      </p:pic>
      <p:sp>
        <p:nvSpPr>
          <p:cNvPr id="4" name="TextBox 3">
            <a:extLst>
              <a:ext uri="{FF2B5EF4-FFF2-40B4-BE49-F238E27FC236}">
                <a16:creationId xmlns:a16="http://schemas.microsoft.com/office/drawing/2014/main" id="{F35DF70F-9DF5-47B6-A59F-7400832316A5}"/>
              </a:ext>
            </a:extLst>
          </p:cNvPr>
          <p:cNvSpPr txBox="1"/>
          <p:nvPr/>
        </p:nvSpPr>
        <p:spPr>
          <a:xfrm>
            <a:off x="679269" y="600891"/>
            <a:ext cx="10337074" cy="3631763"/>
          </a:xfrm>
          <a:prstGeom prst="rect">
            <a:avLst/>
          </a:prstGeom>
          <a:noFill/>
        </p:spPr>
        <p:txBody>
          <a:bodyPr wrap="square" rtlCol="0">
            <a:spAutoFit/>
          </a:bodyPr>
          <a:lstStyle/>
          <a:p>
            <a:r>
              <a:rPr lang="en-US" sz="4800" dirty="0"/>
              <a:t>Generosity is an act of worship.</a:t>
            </a:r>
          </a:p>
          <a:p>
            <a:endParaRPr lang="en-US" dirty="0"/>
          </a:p>
          <a:p>
            <a:endParaRPr lang="en-US" dirty="0"/>
          </a:p>
          <a:p>
            <a:r>
              <a:rPr lang="en-US" sz="3200" dirty="0"/>
              <a:t>	Sing</a:t>
            </a:r>
          </a:p>
          <a:p>
            <a:pPr indent="1776413">
              <a:tabLst>
                <a:tab pos="1254125" algn="l"/>
              </a:tabLst>
            </a:pPr>
            <a:r>
              <a:rPr lang="en-US" sz="3200" dirty="0"/>
              <a:t>Sermon</a:t>
            </a:r>
          </a:p>
          <a:p>
            <a:r>
              <a:rPr lang="en-US" sz="3200" dirty="0"/>
              <a:t>			Pray</a:t>
            </a:r>
          </a:p>
          <a:p>
            <a:r>
              <a:rPr lang="en-US" sz="3200" dirty="0"/>
              <a:t>				Offer a “good and acceptable gift” </a:t>
            </a:r>
          </a:p>
          <a:p>
            <a:endParaRPr lang="en-US" dirty="0"/>
          </a:p>
        </p:txBody>
      </p:sp>
      <p:sp>
        <p:nvSpPr>
          <p:cNvPr id="5" name="TextBox 4">
            <a:extLst>
              <a:ext uri="{FF2B5EF4-FFF2-40B4-BE49-F238E27FC236}">
                <a16:creationId xmlns:a16="http://schemas.microsoft.com/office/drawing/2014/main" id="{69C5D10B-7487-45A2-9621-B47857B88B35}"/>
              </a:ext>
            </a:extLst>
          </p:cNvPr>
          <p:cNvSpPr txBox="1"/>
          <p:nvPr/>
        </p:nvSpPr>
        <p:spPr>
          <a:xfrm>
            <a:off x="6191250" y="6324600"/>
            <a:ext cx="5743575" cy="246221"/>
          </a:xfrm>
          <a:prstGeom prst="rect">
            <a:avLst/>
          </a:prstGeom>
          <a:noFill/>
        </p:spPr>
        <p:txBody>
          <a:bodyPr wrap="square" rtlCol="0">
            <a:spAutoFit/>
          </a:bodyPr>
          <a:lstStyle/>
          <a:p>
            <a:pPr algn="r"/>
            <a:r>
              <a:rPr lang="en-US" sz="1000" dirty="0"/>
              <a:t>Photo: https://www.ministrymatters.com/all/entry/2704/losing-the-offering-plate</a:t>
            </a:r>
          </a:p>
        </p:txBody>
      </p:sp>
      <p:cxnSp>
        <p:nvCxnSpPr>
          <p:cNvPr id="8" name="Straight Connector 7">
            <a:extLst>
              <a:ext uri="{FF2B5EF4-FFF2-40B4-BE49-F238E27FC236}">
                <a16:creationId xmlns:a16="http://schemas.microsoft.com/office/drawing/2014/main" id="{6DCDAC7A-407F-4987-95C6-768A6E393CE5}"/>
              </a:ext>
            </a:extLst>
          </p:cNvPr>
          <p:cNvCxnSpPr/>
          <p:nvPr/>
        </p:nvCxnSpPr>
        <p:spPr>
          <a:xfrm>
            <a:off x="1275907" y="2190307"/>
            <a:ext cx="15842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BF9A4AE-F9F9-4892-8DC4-EAA42D2569E9}"/>
              </a:ext>
            </a:extLst>
          </p:cNvPr>
          <p:cNvCxnSpPr/>
          <p:nvPr/>
        </p:nvCxnSpPr>
        <p:spPr>
          <a:xfrm>
            <a:off x="2363972" y="2672316"/>
            <a:ext cx="15842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51DE2A3-6D4A-41EB-AC97-3EFD06A8DB76}"/>
              </a:ext>
            </a:extLst>
          </p:cNvPr>
          <p:cNvCxnSpPr/>
          <p:nvPr/>
        </p:nvCxnSpPr>
        <p:spPr>
          <a:xfrm>
            <a:off x="3055089" y="3150782"/>
            <a:ext cx="15842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91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30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26" dur="30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600826-2BC7-4394-A463-49EB5557C9F9}"/>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b="15485"/>
          <a:stretch/>
        </p:blipFill>
        <p:spPr>
          <a:xfrm>
            <a:off x="0" y="-708"/>
            <a:ext cx="12192000" cy="6858708"/>
          </a:xfrm>
          <a:prstGeom prst="rect">
            <a:avLst/>
          </a:prstGeom>
        </p:spPr>
      </p:pic>
      <p:sp>
        <p:nvSpPr>
          <p:cNvPr id="4" name="TextBox 3">
            <a:extLst>
              <a:ext uri="{FF2B5EF4-FFF2-40B4-BE49-F238E27FC236}">
                <a16:creationId xmlns:a16="http://schemas.microsoft.com/office/drawing/2014/main" id="{F35DF70F-9DF5-47B6-A59F-7400832316A5}"/>
              </a:ext>
            </a:extLst>
          </p:cNvPr>
          <p:cNvSpPr txBox="1"/>
          <p:nvPr/>
        </p:nvSpPr>
        <p:spPr>
          <a:xfrm>
            <a:off x="679269" y="600891"/>
            <a:ext cx="10337074" cy="4832092"/>
          </a:xfrm>
          <a:prstGeom prst="rect">
            <a:avLst/>
          </a:prstGeom>
          <a:noFill/>
        </p:spPr>
        <p:txBody>
          <a:bodyPr wrap="square" rtlCol="0">
            <a:spAutoFit/>
          </a:bodyPr>
          <a:lstStyle/>
          <a:p>
            <a:r>
              <a:rPr lang="en-US" sz="4800" dirty="0"/>
              <a:t>Generosity is an act of worship.</a:t>
            </a:r>
          </a:p>
          <a:p>
            <a:endParaRPr lang="en-US" dirty="0"/>
          </a:p>
          <a:p>
            <a:endParaRPr lang="en-US" dirty="0"/>
          </a:p>
          <a:p>
            <a:pPr algn="ctr"/>
            <a:r>
              <a:rPr lang="en-US" sz="3200" dirty="0"/>
              <a:t>Does the tithe still apply?</a:t>
            </a:r>
          </a:p>
          <a:p>
            <a:pPr algn="ctr"/>
            <a:r>
              <a:rPr lang="en-US" sz="3200" dirty="0"/>
              <a:t>Gross or net? </a:t>
            </a:r>
          </a:p>
          <a:p>
            <a:pPr algn="ctr"/>
            <a:r>
              <a:rPr lang="en-US" sz="3200" dirty="0"/>
              <a:t>Employment or investment?</a:t>
            </a:r>
          </a:p>
          <a:p>
            <a:pPr algn="ctr"/>
            <a:r>
              <a:rPr lang="en-US" sz="3200" dirty="0"/>
              <a:t>Even our estate?</a:t>
            </a:r>
          </a:p>
          <a:p>
            <a:pPr algn="ctr"/>
            <a:endParaRPr lang="en-US" sz="3200" dirty="0"/>
          </a:p>
          <a:p>
            <a:pPr algn="ctr"/>
            <a:r>
              <a:rPr lang="en-US" sz="3200" dirty="0"/>
              <a:t>New Covenant vs. other ministries? </a:t>
            </a:r>
          </a:p>
          <a:p>
            <a:pPr algn="ctr"/>
            <a:endParaRPr lang="en-US" sz="3200" dirty="0"/>
          </a:p>
        </p:txBody>
      </p:sp>
      <p:sp>
        <p:nvSpPr>
          <p:cNvPr id="5" name="TextBox 4">
            <a:extLst>
              <a:ext uri="{FF2B5EF4-FFF2-40B4-BE49-F238E27FC236}">
                <a16:creationId xmlns:a16="http://schemas.microsoft.com/office/drawing/2014/main" id="{064823CE-789E-4E08-870B-8726298CFE26}"/>
              </a:ext>
            </a:extLst>
          </p:cNvPr>
          <p:cNvSpPr txBox="1"/>
          <p:nvPr/>
        </p:nvSpPr>
        <p:spPr>
          <a:xfrm>
            <a:off x="6191250" y="6324600"/>
            <a:ext cx="5743575" cy="246221"/>
          </a:xfrm>
          <a:prstGeom prst="rect">
            <a:avLst/>
          </a:prstGeom>
          <a:noFill/>
        </p:spPr>
        <p:txBody>
          <a:bodyPr wrap="square" rtlCol="0">
            <a:spAutoFit/>
          </a:bodyPr>
          <a:lstStyle/>
          <a:p>
            <a:pPr algn="r"/>
            <a:r>
              <a:rPr lang="en-US" sz="1000" dirty="0"/>
              <a:t>Photo: https://www.ministrymatters.com/all/entry/2704/losing-the-offering-plate</a:t>
            </a:r>
          </a:p>
        </p:txBody>
      </p:sp>
    </p:spTree>
    <p:extLst>
      <p:ext uri="{BB962C8B-B14F-4D97-AF65-F5344CB8AC3E}">
        <p14:creationId xmlns:p14="http://schemas.microsoft.com/office/powerpoint/2010/main" val="231098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000"/>
                                        <p:tgtEl>
                                          <p:spTgt spid="4">
                                            <p:txEl>
                                              <p:pRg st="8" end="8"/>
                                            </p:txEl>
                                          </p:spTgt>
                                        </p:tgtEl>
                                      </p:cBhvr>
                                    </p:animEffect>
                                    <p:anim calcmode="lin" valueType="num">
                                      <p:cBhvr>
                                        <p:cTn id="3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600826-2BC7-4394-A463-49EB5557C9F9}"/>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b="15485"/>
          <a:stretch/>
        </p:blipFill>
        <p:spPr>
          <a:xfrm>
            <a:off x="0" y="-708"/>
            <a:ext cx="12192000" cy="6858708"/>
          </a:xfrm>
          <a:prstGeom prst="rect">
            <a:avLst/>
          </a:prstGeom>
        </p:spPr>
      </p:pic>
      <p:sp>
        <p:nvSpPr>
          <p:cNvPr id="4" name="TextBox 3">
            <a:extLst>
              <a:ext uri="{FF2B5EF4-FFF2-40B4-BE49-F238E27FC236}">
                <a16:creationId xmlns:a16="http://schemas.microsoft.com/office/drawing/2014/main" id="{F35DF70F-9DF5-47B6-A59F-7400832316A5}"/>
              </a:ext>
            </a:extLst>
          </p:cNvPr>
          <p:cNvSpPr txBox="1"/>
          <p:nvPr/>
        </p:nvSpPr>
        <p:spPr>
          <a:xfrm>
            <a:off x="679269" y="600891"/>
            <a:ext cx="10337074" cy="4124206"/>
          </a:xfrm>
          <a:prstGeom prst="rect">
            <a:avLst/>
          </a:prstGeom>
          <a:noFill/>
        </p:spPr>
        <p:txBody>
          <a:bodyPr wrap="square" rtlCol="0">
            <a:spAutoFit/>
          </a:bodyPr>
          <a:lstStyle/>
          <a:p>
            <a:r>
              <a:rPr lang="en-US" sz="4800" dirty="0"/>
              <a:t>Generosity is an act of worship.</a:t>
            </a:r>
          </a:p>
          <a:p>
            <a:endParaRPr lang="en-US" dirty="0"/>
          </a:p>
          <a:p>
            <a:endParaRPr lang="en-US" dirty="0"/>
          </a:p>
          <a:p>
            <a:pPr algn="ctr"/>
            <a:r>
              <a:rPr lang="en-US" sz="3200" dirty="0"/>
              <a:t>How much should I give to God?</a:t>
            </a:r>
          </a:p>
          <a:p>
            <a:pPr algn="ctr"/>
            <a:endParaRPr lang="en-US" sz="3200" dirty="0"/>
          </a:p>
          <a:p>
            <a:pPr algn="ctr"/>
            <a:r>
              <a:rPr lang="en-US" sz="3200" dirty="0"/>
              <a:t>vs. </a:t>
            </a:r>
          </a:p>
          <a:p>
            <a:pPr algn="ctr"/>
            <a:endParaRPr lang="en-US" sz="3200" dirty="0"/>
          </a:p>
          <a:p>
            <a:pPr algn="ctr"/>
            <a:r>
              <a:rPr lang="en-US" sz="3200" dirty="0"/>
              <a:t>How much should I keep for myself?</a:t>
            </a:r>
          </a:p>
          <a:p>
            <a:endParaRPr lang="en-US" dirty="0"/>
          </a:p>
        </p:txBody>
      </p:sp>
      <p:sp>
        <p:nvSpPr>
          <p:cNvPr id="5" name="TextBox 4">
            <a:extLst>
              <a:ext uri="{FF2B5EF4-FFF2-40B4-BE49-F238E27FC236}">
                <a16:creationId xmlns:a16="http://schemas.microsoft.com/office/drawing/2014/main" id="{064823CE-789E-4E08-870B-8726298CFE26}"/>
              </a:ext>
            </a:extLst>
          </p:cNvPr>
          <p:cNvSpPr txBox="1"/>
          <p:nvPr/>
        </p:nvSpPr>
        <p:spPr>
          <a:xfrm>
            <a:off x="6191250" y="6324600"/>
            <a:ext cx="5743575" cy="246221"/>
          </a:xfrm>
          <a:prstGeom prst="rect">
            <a:avLst/>
          </a:prstGeom>
          <a:noFill/>
        </p:spPr>
        <p:txBody>
          <a:bodyPr wrap="square" rtlCol="0">
            <a:spAutoFit/>
          </a:bodyPr>
          <a:lstStyle/>
          <a:p>
            <a:pPr algn="r"/>
            <a:r>
              <a:rPr lang="en-US" sz="1000" dirty="0"/>
              <a:t>Photo: https://www.ministrymatters.com/all/entry/2704/losing-the-offering-plate</a:t>
            </a:r>
          </a:p>
        </p:txBody>
      </p:sp>
    </p:spTree>
    <p:extLst>
      <p:ext uri="{BB962C8B-B14F-4D97-AF65-F5344CB8AC3E}">
        <p14:creationId xmlns:p14="http://schemas.microsoft.com/office/powerpoint/2010/main" val="11717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 calcmode="lin" valueType="num">
                                      <p:cBhvr>
                                        <p:cTn id="15"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5" end="5"/>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 calcmode="lin" valueType="num">
                                      <p:cBhvr>
                                        <p:cTn id="21"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24"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98A97F-6BD0-4161-B320-2A403A7C0F96}"/>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l="5334" r="9334"/>
          <a:stretch/>
        </p:blipFill>
        <p:spPr>
          <a:xfrm>
            <a:off x="0" y="0"/>
            <a:ext cx="12192000" cy="6858000"/>
          </a:xfrm>
          <a:prstGeom prst="rect">
            <a:avLst/>
          </a:prstGeom>
          <a:effectLst>
            <a:reflection stA="23000" endPos="65000" dist="50800" dir="5400000" sy="-100000" algn="bl" rotWithShape="0"/>
          </a:effectLst>
        </p:spPr>
      </p:pic>
      <p:sp>
        <p:nvSpPr>
          <p:cNvPr id="4" name="TextBox 3">
            <a:extLst>
              <a:ext uri="{FF2B5EF4-FFF2-40B4-BE49-F238E27FC236}">
                <a16:creationId xmlns:a16="http://schemas.microsoft.com/office/drawing/2014/main" id="{F35DF70F-9DF5-47B6-A59F-7400832316A5}"/>
              </a:ext>
            </a:extLst>
          </p:cNvPr>
          <p:cNvSpPr txBox="1"/>
          <p:nvPr/>
        </p:nvSpPr>
        <p:spPr>
          <a:xfrm>
            <a:off x="679268" y="600891"/>
            <a:ext cx="10718833" cy="4431983"/>
          </a:xfrm>
          <a:prstGeom prst="rect">
            <a:avLst/>
          </a:prstGeom>
          <a:noFill/>
        </p:spPr>
        <p:txBody>
          <a:bodyPr wrap="square" rtlCol="0">
            <a:spAutoFit/>
          </a:bodyPr>
          <a:lstStyle/>
          <a:p>
            <a:r>
              <a:rPr lang="en-US" sz="4800" dirty="0"/>
              <a:t>We are called to be managers.</a:t>
            </a:r>
          </a:p>
          <a:p>
            <a:endParaRPr lang="en-US" dirty="0"/>
          </a:p>
          <a:p>
            <a:endParaRPr lang="en-US" dirty="0"/>
          </a:p>
          <a:p>
            <a:r>
              <a:rPr lang="en-US" sz="3200" b="1" dirty="0"/>
              <a:t>steward (n.)</a:t>
            </a:r>
          </a:p>
          <a:p>
            <a:r>
              <a:rPr lang="en-US" sz="3200" dirty="0">
                <a:effectLst/>
              </a:rPr>
              <a:t>Old English </a:t>
            </a:r>
            <a:r>
              <a:rPr lang="en-US" sz="3200" i="1" dirty="0" err="1">
                <a:effectLst/>
              </a:rPr>
              <a:t>stiward</a:t>
            </a:r>
            <a:r>
              <a:rPr lang="en-US" sz="3200" dirty="0">
                <a:effectLst/>
              </a:rPr>
              <a:t>, </a:t>
            </a:r>
            <a:r>
              <a:rPr lang="en-US" sz="3200" i="1" dirty="0" err="1">
                <a:effectLst/>
              </a:rPr>
              <a:t>stigweard</a:t>
            </a:r>
            <a:r>
              <a:rPr lang="en-US" sz="3200" dirty="0">
                <a:effectLst/>
              </a:rPr>
              <a:t> "house guardian, housekeeper," from </a:t>
            </a:r>
            <a:r>
              <a:rPr lang="en-US" sz="3200" i="1" dirty="0" err="1">
                <a:effectLst/>
              </a:rPr>
              <a:t>stig</a:t>
            </a:r>
            <a:r>
              <a:rPr lang="en-US" sz="3200" dirty="0">
                <a:effectLst/>
              </a:rPr>
              <a:t> "hall, pen for cattle, part of a house" (see </a:t>
            </a:r>
            <a:r>
              <a:rPr lang="en-US" sz="3200" b="1" dirty="0">
                <a:hlinkClick r:id="rId3"/>
              </a:rPr>
              <a:t>sty</a:t>
            </a:r>
            <a:r>
              <a:rPr lang="en-US" sz="3200" dirty="0">
                <a:effectLst/>
              </a:rPr>
              <a:t> (n.1)) + </a:t>
            </a:r>
            <a:r>
              <a:rPr lang="en-US" sz="3200" i="1" dirty="0" err="1">
                <a:effectLst/>
              </a:rPr>
              <a:t>weard</a:t>
            </a:r>
            <a:r>
              <a:rPr lang="en-US" sz="3200" dirty="0">
                <a:effectLst/>
              </a:rPr>
              <a:t> "guard" (from Proto-Germanic </a:t>
            </a:r>
            <a:r>
              <a:rPr lang="en-US" sz="3200" i="1" dirty="0">
                <a:effectLst/>
              </a:rPr>
              <a:t>*</a:t>
            </a:r>
            <a:r>
              <a:rPr lang="en-US" sz="3200" i="1" dirty="0" err="1">
                <a:effectLst/>
              </a:rPr>
              <a:t>wardaz</a:t>
            </a:r>
            <a:r>
              <a:rPr lang="en-US" sz="3200" dirty="0">
                <a:effectLst/>
              </a:rPr>
              <a:t> "guard," from PIE root </a:t>
            </a:r>
            <a:r>
              <a:rPr lang="en-US" sz="3200" b="1" dirty="0">
                <a:hlinkClick r:id="rId4"/>
              </a:rPr>
              <a:t>*</a:t>
            </a:r>
            <a:r>
              <a:rPr lang="en-US" sz="3200" b="1" dirty="0" err="1">
                <a:hlinkClick r:id="rId4"/>
              </a:rPr>
              <a:t>wer</a:t>
            </a:r>
            <a:r>
              <a:rPr lang="en-US" sz="3200" b="1" dirty="0">
                <a:hlinkClick r:id="rId4"/>
              </a:rPr>
              <a:t>-</a:t>
            </a:r>
            <a:r>
              <a:rPr lang="en-US" sz="3200" dirty="0">
                <a:effectLst/>
              </a:rPr>
              <a:t> (3) "perceive, watch out for").</a:t>
            </a:r>
          </a:p>
          <a:p>
            <a:pPr algn="r"/>
            <a:r>
              <a:rPr lang="en-US" sz="2000" dirty="0">
                <a:hlinkClick r:id="rId5"/>
              </a:rPr>
              <a:t>https://www.etymonline.com/word/steward</a:t>
            </a:r>
            <a:endParaRPr lang="en-US" sz="2000" dirty="0">
              <a:effectLst/>
            </a:endParaRPr>
          </a:p>
          <a:p>
            <a:endParaRPr lang="en-US" dirty="0"/>
          </a:p>
        </p:txBody>
      </p:sp>
      <p:sp>
        <p:nvSpPr>
          <p:cNvPr id="5" name="TextBox 4">
            <a:extLst>
              <a:ext uri="{FF2B5EF4-FFF2-40B4-BE49-F238E27FC236}">
                <a16:creationId xmlns:a16="http://schemas.microsoft.com/office/drawing/2014/main" id="{0BFED9DB-98E7-427D-8A63-1651261AD4D9}"/>
              </a:ext>
            </a:extLst>
          </p:cNvPr>
          <p:cNvSpPr txBox="1"/>
          <p:nvPr/>
        </p:nvSpPr>
        <p:spPr>
          <a:xfrm>
            <a:off x="6191250" y="6324600"/>
            <a:ext cx="5743575" cy="246221"/>
          </a:xfrm>
          <a:prstGeom prst="rect">
            <a:avLst/>
          </a:prstGeom>
          <a:noFill/>
        </p:spPr>
        <p:txBody>
          <a:bodyPr wrap="square" rtlCol="0">
            <a:spAutoFit/>
          </a:bodyPr>
          <a:lstStyle/>
          <a:p>
            <a:pPr algn="r"/>
            <a:r>
              <a:rPr lang="en-US" sz="1000" dirty="0"/>
              <a:t>Photo: http://www.pig-world.co.uk/news/pig-farm-incomes-forecast-to-more-than-double-in-201617.html</a:t>
            </a:r>
          </a:p>
        </p:txBody>
      </p:sp>
    </p:spTree>
    <p:extLst>
      <p:ext uri="{BB962C8B-B14F-4D97-AF65-F5344CB8AC3E}">
        <p14:creationId xmlns:p14="http://schemas.microsoft.com/office/powerpoint/2010/main" val="121806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1000"/>
                                        <p:tgtEl>
                                          <p:spTgt spid="4">
                                            <p:txEl>
                                              <p:pRg st="4" end="4"/>
                                            </p:txEl>
                                          </p:spTgt>
                                        </p:tgtEl>
                                      </p:cBhvr>
                                    </p:animEffect>
                                    <p:anim calcmode="lin" valueType="num">
                                      <p:cBhvr>
                                        <p:cTn id="1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1000"/>
                                        <p:tgtEl>
                                          <p:spTgt spid="4">
                                            <p:txEl>
                                              <p:pRg st="5" end="5"/>
                                            </p:txEl>
                                          </p:spTgt>
                                        </p:tgtEl>
                                      </p:cBhvr>
                                    </p:animEffect>
                                    <p:anim calcmode="lin" valueType="num">
                                      <p:cBhvr>
                                        <p:cTn id="1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3ECFA4-FA8C-4C1A-8015-42F65E30FE99}"/>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l="5334" r="9334"/>
          <a:stretch/>
        </p:blipFill>
        <p:spPr>
          <a:xfrm>
            <a:off x="0" y="0"/>
            <a:ext cx="12192000" cy="6858000"/>
          </a:xfrm>
          <a:prstGeom prst="rect">
            <a:avLst/>
          </a:prstGeom>
          <a:effectLst>
            <a:reflection stA="23000" endPos="65000" dist="50800" dir="5400000" sy="-100000" algn="bl" rotWithShape="0"/>
          </a:effectLst>
        </p:spPr>
      </p:pic>
      <p:sp>
        <p:nvSpPr>
          <p:cNvPr id="4" name="TextBox 3">
            <a:extLst>
              <a:ext uri="{FF2B5EF4-FFF2-40B4-BE49-F238E27FC236}">
                <a16:creationId xmlns:a16="http://schemas.microsoft.com/office/drawing/2014/main" id="{F35DF70F-9DF5-47B6-A59F-7400832316A5}"/>
              </a:ext>
            </a:extLst>
          </p:cNvPr>
          <p:cNvSpPr txBox="1"/>
          <p:nvPr/>
        </p:nvSpPr>
        <p:spPr>
          <a:xfrm>
            <a:off x="679269" y="600891"/>
            <a:ext cx="11065056" cy="6309420"/>
          </a:xfrm>
          <a:prstGeom prst="rect">
            <a:avLst/>
          </a:prstGeom>
          <a:noFill/>
        </p:spPr>
        <p:txBody>
          <a:bodyPr wrap="square" rtlCol="0">
            <a:spAutoFit/>
          </a:bodyPr>
          <a:lstStyle/>
          <a:p>
            <a:r>
              <a:rPr lang="en-US" sz="4800" dirty="0"/>
              <a:t>We are called to be managers.</a:t>
            </a:r>
          </a:p>
          <a:p>
            <a:endParaRPr lang="en-US" dirty="0"/>
          </a:p>
          <a:p>
            <a:endParaRPr lang="en-US" dirty="0"/>
          </a:p>
          <a:p>
            <a:pPr marL="2286000" indent="-2286000"/>
            <a:r>
              <a:rPr lang="en-US" sz="3200" dirty="0"/>
              <a:t>Prov. 21:5:	The plans of the diligent </a:t>
            </a:r>
            <a:br>
              <a:rPr lang="en-US" sz="3200" dirty="0"/>
            </a:br>
            <a:r>
              <a:rPr lang="en-US" sz="3200" dirty="0"/>
              <a:t>	surely lead to abundance,</a:t>
            </a:r>
            <a:br>
              <a:rPr lang="en-US" sz="3200" dirty="0"/>
            </a:br>
            <a:r>
              <a:rPr lang="en-US" sz="3200" dirty="0"/>
              <a:t>but everyone who is hasty </a:t>
            </a:r>
            <a:br>
              <a:rPr lang="en-US" sz="3200" dirty="0"/>
            </a:br>
            <a:r>
              <a:rPr lang="en-US" sz="3200" dirty="0"/>
              <a:t>	only comes to poverty.</a:t>
            </a:r>
          </a:p>
          <a:p>
            <a:pPr marL="2286000" indent="-2286000"/>
            <a:r>
              <a:rPr lang="en-US" sz="3200" dirty="0"/>
              <a:t>Prov. 6:6-8: 	Go to the ant, you lazybones; </a:t>
            </a:r>
            <a:br>
              <a:rPr lang="en-US" sz="3200" dirty="0"/>
            </a:br>
            <a:r>
              <a:rPr lang="en-US" sz="3200" dirty="0"/>
              <a:t>	consider its ways, and be wise. </a:t>
            </a:r>
            <a:br>
              <a:rPr lang="en-US" sz="3200" dirty="0"/>
            </a:br>
            <a:r>
              <a:rPr lang="en-US" sz="3200" dirty="0"/>
              <a:t>Without having any chief or officer or ruler, </a:t>
            </a:r>
            <a:br>
              <a:rPr lang="en-US" sz="3200" dirty="0"/>
            </a:br>
            <a:r>
              <a:rPr lang="en-US" sz="3200" dirty="0"/>
              <a:t>	it prepares its food in summer, </a:t>
            </a:r>
            <a:br>
              <a:rPr lang="en-US" sz="3200" dirty="0"/>
            </a:br>
            <a:r>
              <a:rPr lang="en-US" sz="3200" dirty="0"/>
              <a:t>	and gathers its sustenance in harvest.</a:t>
            </a:r>
          </a:p>
          <a:p>
            <a:pPr marL="2286000" indent="-2286000"/>
            <a:endParaRPr lang="en-US" sz="3200" dirty="0"/>
          </a:p>
        </p:txBody>
      </p:sp>
      <p:sp>
        <p:nvSpPr>
          <p:cNvPr id="5" name="TextBox 4">
            <a:extLst>
              <a:ext uri="{FF2B5EF4-FFF2-40B4-BE49-F238E27FC236}">
                <a16:creationId xmlns:a16="http://schemas.microsoft.com/office/drawing/2014/main" id="{4A29A782-9897-4BC0-A6EE-7688AA8C0D75}"/>
              </a:ext>
            </a:extLst>
          </p:cNvPr>
          <p:cNvSpPr txBox="1"/>
          <p:nvPr/>
        </p:nvSpPr>
        <p:spPr>
          <a:xfrm>
            <a:off x="6191250" y="6324600"/>
            <a:ext cx="5743575" cy="246221"/>
          </a:xfrm>
          <a:prstGeom prst="rect">
            <a:avLst/>
          </a:prstGeom>
          <a:noFill/>
        </p:spPr>
        <p:txBody>
          <a:bodyPr wrap="square" rtlCol="0">
            <a:spAutoFit/>
          </a:bodyPr>
          <a:lstStyle/>
          <a:p>
            <a:pPr algn="r"/>
            <a:r>
              <a:rPr lang="en-US" sz="1000" dirty="0"/>
              <a:t>Photo: http://www.pig-world.co.uk/news/pig-farm-incomes-forecast-to-more-than-double-in-201617.html</a:t>
            </a:r>
          </a:p>
        </p:txBody>
      </p:sp>
    </p:spTree>
    <p:extLst>
      <p:ext uri="{BB962C8B-B14F-4D97-AF65-F5344CB8AC3E}">
        <p14:creationId xmlns:p14="http://schemas.microsoft.com/office/powerpoint/2010/main" val="277171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1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1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3ECFA4-FA8C-4C1A-8015-42F65E30FE99}"/>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l="5334" r="9334"/>
          <a:stretch/>
        </p:blipFill>
        <p:spPr>
          <a:xfrm>
            <a:off x="0" y="0"/>
            <a:ext cx="12192000" cy="6858000"/>
          </a:xfrm>
          <a:prstGeom prst="rect">
            <a:avLst/>
          </a:prstGeom>
          <a:effectLst>
            <a:reflection stA="23000" endPos="65000" dist="50800" dir="5400000" sy="-100000" algn="bl" rotWithShape="0"/>
          </a:effectLst>
        </p:spPr>
      </p:pic>
      <p:sp>
        <p:nvSpPr>
          <p:cNvPr id="4" name="TextBox 3">
            <a:extLst>
              <a:ext uri="{FF2B5EF4-FFF2-40B4-BE49-F238E27FC236}">
                <a16:creationId xmlns:a16="http://schemas.microsoft.com/office/drawing/2014/main" id="{F35DF70F-9DF5-47B6-A59F-7400832316A5}"/>
              </a:ext>
            </a:extLst>
          </p:cNvPr>
          <p:cNvSpPr txBox="1"/>
          <p:nvPr/>
        </p:nvSpPr>
        <p:spPr>
          <a:xfrm>
            <a:off x="679269" y="600891"/>
            <a:ext cx="10337074" cy="4339650"/>
          </a:xfrm>
          <a:prstGeom prst="rect">
            <a:avLst/>
          </a:prstGeom>
          <a:noFill/>
        </p:spPr>
        <p:txBody>
          <a:bodyPr wrap="square" rtlCol="0">
            <a:spAutoFit/>
          </a:bodyPr>
          <a:lstStyle/>
          <a:p>
            <a:r>
              <a:rPr lang="en-US" sz="4800" dirty="0"/>
              <a:t>We are called to be managers.</a:t>
            </a:r>
          </a:p>
          <a:p>
            <a:endParaRPr lang="en-US" dirty="0"/>
          </a:p>
          <a:p>
            <a:endParaRPr lang="en-US" dirty="0"/>
          </a:p>
          <a:p>
            <a:pPr marL="2286000" indent="-2286000"/>
            <a:r>
              <a:rPr lang="en-US" sz="3200" dirty="0"/>
              <a:t>Prov. 22:7: 	The rich rule over the poor, </a:t>
            </a:r>
            <a:br>
              <a:rPr lang="en-US" sz="3200" dirty="0"/>
            </a:br>
            <a:r>
              <a:rPr lang="en-US" sz="3200" dirty="0"/>
              <a:t>	and the borrower is the slave of the lender.</a:t>
            </a:r>
          </a:p>
          <a:p>
            <a:pPr marL="2286000" indent="-2286000"/>
            <a:r>
              <a:rPr lang="en-US" sz="3200" dirty="0" err="1"/>
              <a:t>Ecc</a:t>
            </a:r>
            <a:r>
              <a:rPr lang="en-US" sz="3200" dirty="0"/>
              <a:t>. 11:2:	Divide your means seven ways, even eight,</a:t>
            </a:r>
            <a:br>
              <a:rPr lang="en-US" sz="3200" dirty="0"/>
            </a:br>
            <a:r>
              <a:rPr lang="en-US" sz="3200" dirty="0"/>
              <a:t>	for you do not know </a:t>
            </a:r>
            <a:br>
              <a:rPr lang="en-US" sz="3200" dirty="0"/>
            </a:br>
            <a:r>
              <a:rPr lang="en-US" sz="3200" dirty="0"/>
              <a:t>     what disaster may happen on earth. </a:t>
            </a:r>
          </a:p>
          <a:p>
            <a:pPr marL="2286000" indent="-2286000"/>
            <a:endParaRPr lang="en-US" sz="3200" dirty="0"/>
          </a:p>
        </p:txBody>
      </p:sp>
      <p:sp>
        <p:nvSpPr>
          <p:cNvPr id="5" name="TextBox 4">
            <a:extLst>
              <a:ext uri="{FF2B5EF4-FFF2-40B4-BE49-F238E27FC236}">
                <a16:creationId xmlns:a16="http://schemas.microsoft.com/office/drawing/2014/main" id="{4A29A782-9897-4BC0-A6EE-7688AA8C0D75}"/>
              </a:ext>
            </a:extLst>
          </p:cNvPr>
          <p:cNvSpPr txBox="1"/>
          <p:nvPr/>
        </p:nvSpPr>
        <p:spPr>
          <a:xfrm>
            <a:off x="6191250" y="6324600"/>
            <a:ext cx="5743575" cy="246221"/>
          </a:xfrm>
          <a:prstGeom prst="rect">
            <a:avLst/>
          </a:prstGeom>
          <a:noFill/>
        </p:spPr>
        <p:txBody>
          <a:bodyPr wrap="square" rtlCol="0">
            <a:spAutoFit/>
          </a:bodyPr>
          <a:lstStyle/>
          <a:p>
            <a:pPr algn="r"/>
            <a:r>
              <a:rPr lang="en-US" sz="1000" dirty="0"/>
              <a:t>Photo: http://www.pig-world.co.uk/news/pig-farm-incomes-forecast-to-more-than-double-in-201617.html</a:t>
            </a:r>
          </a:p>
        </p:txBody>
      </p:sp>
    </p:spTree>
    <p:extLst>
      <p:ext uri="{BB962C8B-B14F-4D97-AF65-F5344CB8AC3E}">
        <p14:creationId xmlns:p14="http://schemas.microsoft.com/office/powerpoint/2010/main" val="427623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3ECFA4-FA8C-4C1A-8015-42F65E30FE99}"/>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l="5334" r="9334"/>
          <a:stretch/>
        </p:blipFill>
        <p:spPr>
          <a:xfrm>
            <a:off x="0" y="0"/>
            <a:ext cx="12192000" cy="6858000"/>
          </a:xfrm>
          <a:prstGeom prst="rect">
            <a:avLst/>
          </a:prstGeom>
          <a:effectLst>
            <a:reflection stA="23000" endPos="65000" dist="50800" dir="5400000" sy="-100000" algn="bl" rotWithShape="0"/>
          </a:effectLst>
        </p:spPr>
      </p:pic>
      <p:sp>
        <p:nvSpPr>
          <p:cNvPr id="4" name="TextBox 3">
            <a:extLst>
              <a:ext uri="{FF2B5EF4-FFF2-40B4-BE49-F238E27FC236}">
                <a16:creationId xmlns:a16="http://schemas.microsoft.com/office/drawing/2014/main" id="{F35DF70F-9DF5-47B6-A59F-7400832316A5}"/>
              </a:ext>
            </a:extLst>
          </p:cNvPr>
          <p:cNvSpPr txBox="1"/>
          <p:nvPr/>
        </p:nvSpPr>
        <p:spPr>
          <a:xfrm>
            <a:off x="679269" y="600891"/>
            <a:ext cx="10337074" cy="4185761"/>
          </a:xfrm>
          <a:prstGeom prst="rect">
            <a:avLst/>
          </a:prstGeom>
          <a:noFill/>
        </p:spPr>
        <p:txBody>
          <a:bodyPr wrap="square" rtlCol="0">
            <a:spAutoFit/>
          </a:bodyPr>
          <a:lstStyle/>
          <a:p>
            <a:r>
              <a:rPr lang="en-US" sz="4800" dirty="0"/>
              <a:t>We are called to be managers.</a:t>
            </a:r>
          </a:p>
          <a:p>
            <a:endParaRPr lang="en-US" dirty="0"/>
          </a:p>
          <a:p>
            <a:endParaRPr lang="en-US" dirty="0"/>
          </a:p>
          <a:p>
            <a:pPr marL="2286000" indent="-2286000">
              <a:tabLst>
                <a:tab pos="2286000" algn="l"/>
              </a:tabLst>
            </a:pPr>
            <a:r>
              <a:rPr lang="en-US" sz="3200" dirty="0"/>
              <a:t>Prov. 30:8b: 	Give me neither poverty nor riches; </a:t>
            </a:r>
            <a:br>
              <a:rPr lang="en-US" sz="3200" dirty="0"/>
            </a:br>
            <a:r>
              <a:rPr lang="en-US" sz="3200" dirty="0"/>
              <a:t>	feed me with the food that I need.</a:t>
            </a:r>
          </a:p>
          <a:p>
            <a:endParaRPr lang="en-US" sz="3200" dirty="0"/>
          </a:p>
          <a:p>
            <a:pPr algn="r"/>
            <a:r>
              <a:rPr lang="en-US" sz="3200" dirty="0"/>
              <a:t>“…Give us this day our daily bread….” </a:t>
            </a:r>
          </a:p>
          <a:p>
            <a:endParaRPr lang="en-US" dirty="0"/>
          </a:p>
          <a:p>
            <a:endParaRPr lang="en-US" dirty="0"/>
          </a:p>
          <a:p>
            <a:endParaRPr lang="en-US" dirty="0"/>
          </a:p>
        </p:txBody>
      </p:sp>
      <p:sp>
        <p:nvSpPr>
          <p:cNvPr id="5" name="TextBox 4">
            <a:extLst>
              <a:ext uri="{FF2B5EF4-FFF2-40B4-BE49-F238E27FC236}">
                <a16:creationId xmlns:a16="http://schemas.microsoft.com/office/drawing/2014/main" id="{4A29A782-9897-4BC0-A6EE-7688AA8C0D75}"/>
              </a:ext>
            </a:extLst>
          </p:cNvPr>
          <p:cNvSpPr txBox="1"/>
          <p:nvPr/>
        </p:nvSpPr>
        <p:spPr>
          <a:xfrm>
            <a:off x="6191250" y="6324600"/>
            <a:ext cx="5743575" cy="246221"/>
          </a:xfrm>
          <a:prstGeom prst="rect">
            <a:avLst/>
          </a:prstGeom>
          <a:noFill/>
        </p:spPr>
        <p:txBody>
          <a:bodyPr wrap="square" rtlCol="0">
            <a:spAutoFit/>
          </a:bodyPr>
          <a:lstStyle/>
          <a:p>
            <a:pPr algn="r"/>
            <a:r>
              <a:rPr lang="en-US" sz="1000" dirty="0"/>
              <a:t>Photo: http://www.pig-world.co.uk/news/pig-farm-incomes-forecast-to-more-than-double-in-201617.html</a:t>
            </a:r>
          </a:p>
        </p:txBody>
      </p:sp>
    </p:spTree>
    <p:extLst>
      <p:ext uri="{BB962C8B-B14F-4D97-AF65-F5344CB8AC3E}">
        <p14:creationId xmlns:p14="http://schemas.microsoft.com/office/powerpoint/2010/main" val="126316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additive="base">
                                        <p:cTn id="7" dur="10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C596C0-24BF-4643-B458-EAAF4ED64067}"/>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3435" b="6965"/>
          <a:stretch/>
        </p:blipFill>
        <p:spPr>
          <a:xfrm>
            <a:off x="0" y="0"/>
            <a:ext cx="12192000" cy="6858000"/>
          </a:xfrm>
          <a:prstGeom prst="rect">
            <a:avLst/>
          </a:prstGeom>
        </p:spPr>
      </p:pic>
      <p:sp>
        <p:nvSpPr>
          <p:cNvPr id="4" name="TextBox 3">
            <a:extLst>
              <a:ext uri="{FF2B5EF4-FFF2-40B4-BE49-F238E27FC236}">
                <a16:creationId xmlns:a16="http://schemas.microsoft.com/office/drawing/2014/main" id="{F35DF70F-9DF5-47B6-A59F-7400832316A5}"/>
              </a:ext>
            </a:extLst>
          </p:cNvPr>
          <p:cNvSpPr txBox="1"/>
          <p:nvPr/>
        </p:nvSpPr>
        <p:spPr>
          <a:xfrm>
            <a:off x="679268" y="600891"/>
            <a:ext cx="10476411" cy="5416868"/>
          </a:xfrm>
          <a:prstGeom prst="rect">
            <a:avLst/>
          </a:prstGeom>
          <a:noFill/>
        </p:spPr>
        <p:txBody>
          <a:bodyPr wrap="square" rtlCol="0">
            <a:spAutoFit/>
          </a:bodyPr>
          <a:lstStyle/>
          <a:p>
            <a:r>
              <a:rPr lang="en-US" sz="4800" dirty="0"/>
              <a:t>Stewardship is a communal activity.</a:t>
            </a:r>
          </a:p>
          <a:p>
            <a:endParaRPr lang="en-US" dirty="0"/>
          </a:p>
          <a:p>
            <a:r>
              <a:rPr lang="en-US" dirty="0"/>
              <a:t>Acts 2:41-47</a:t>
            </a:r>
          </a:p>
          <a:p>
            <a:endParaRPr lang="en-US" sz="2400" b="1" baseline="30000" dirty="0"/>
          </a:p>
          <a:p>
            <a:r>
              <a:rPr lang="en-US" sz="2400" b="1" baseline="30000" dirty="0"/>
              <a:t>41 </a:t>
            </a:r>
            <a:r>
              <a:rPr lang="en-US" sz="2400" dirty="0"/>
              <a:t>So those who received his word were baptized, and there were added that day about three thousand souls. </a:t>
            </a:r>
            <a:r>
              <a:rPr lang="en-US" sz="2400" b="1" baseline="30000" dirty="0"/>
              <a:t>42 </a:t>
            </a:r>
            <a:r>
              <a:rPr lang="en-US" sz="2400" dirty="0"/>
              <a:t>And they devoted themselves to the apostles’ teaching and the fellowship, to the breaking of bread and the prayers. </a:t>
            </a:r>
            <a:r>
              <a:rPr lang="en-US" sz="2400" b="1" baseline="30000" dirty="0"/>
              <a:t>43 </a:t>
            </a:r>
            <a:r>
              <a:rPr lang="en-US" sz="2400" dirty="0"/>
              <a:t>And awe came upon every soul, and many wonders and signs were being done through the apostles. </a:t>
            </a:r>
            <a:r>
              <a:rPr lang="en-US" sz="2400" b="1" baseline="30000" dirty="0"/>
              <a:t>44 </a:t>
            </a:r>
            <a:r>
              <a:rPr lang="en-US" sz="2400" dirty="0"/>
              <a:t>And all who believed were together and had all things in common. </a:t>
            </a:r>
            <a:r>
              <a:rPr lang="en-US" sz="2400" b="1" baseline="30000" dirty="0"/>
              <a:t>45 </a:t>
            </a:r>
            <a:r>
              <a:rPr lang="en-US" sz="2400" dirty="0"/>
              <a:t>And they were selling their possessions and belongings and distributing the proceeds to all, as any had need… And the Lord added to their number day by day those who were being saved.</a:t>
            </a:r>
          </a:p>
          <a:p>
            <a:endParaRPr lang="en-US" dirty="0"/>
          </a:p>
          <a:p>
            <a:endParaRPr lang="en-US" dirty="0"/>
          </a:p>
          <a:p>
            <a:endParaRPr lang="en-US" dirty="0"/>
          </a:p>
        </p:txBody>
      </p:sp>
      <p:sp>
        <p:nvSpPr>
          <p:cNvPr id="5" name="TextBox 4">
            <a:extLst>
              <a:ext uri="{FF2B5EF4-FFF2-40B4-BE49-F238E27FC236}">
                <a16:creationId xmlns:a16="http://schemas.microsoft.com/office/drawing/2014/main" id="{8D49DDDF-3CC7-438A-9662-F3FDF36C4D48}"/>
              </a:ext>
            </a:extLst>
          </p:cNvPr>
          <p:cNvSpPr txBox="1"/>
          <p:nvPr/>
        </p:nvSpPr>
        <p:spPr>
          <a:xfrm>
            <a:off x="3500847" y="6429103"/>
            <a:ext cx="8451396" cy="246221"/>
          </a:xfrm>
          <a:prstGeom prst="rect">
            <a:avLst/>
          </a:prstGeom>
          <a:noFill/>
        </p:spPr>
        <p:txBody>
          <a:bodyPr wrap="square" rtlCol="0">
            <a:spAutoFit/>
          </a:bodyPr>
          <a:lstStyle/>
          <a:p>
            <a:pPr algn="r"/>
            <a:r>
              <a:rPr lang="en-US" sz="1000" dirty="0"/>
              <a:t>Graphic: https://www.pghcitypaper.com/pittsburgh/a-list-of-mutual-aid-funds-and-volunteer-groups-to-help-pittsburghers-in-need/Content?oid=16971439</a:t>
            </a:r>
          </a:p>
        </p:txBody>
      </p:sp>
      <p:cxnSp>
        <p:nvCxnSpPr>
          <p:cNvPr id="26" name="Straight Connector 25">
            <a:extLst>
              <a:ext uri="{FF2B5EF4-FFF2-40B4-BE49-F238E27FC236}">
                <a16:creationId xmlns:a16="http://schemas.microsoft.com/office/drawing/2014/main" id="{493CE135-0141-4A36-8004-69917ACD90D4}"/>
              </a:ext>
            </a:extLst>
          </p:cNvPr>
          <p:cNvCxnSpPr>
            <a:cxnSpLocks/>
          </p:cNvCxnSpPr>
          <p:nvPr/>
        </p:nvCxnSpPr>
        <p:spPr>
          <a:xfrm>
            <a:off x="777101" y="3234935"/>
            <a:ext cx="10405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BB2C504-DA9E-4E72-B3B0-D9435D488236}"/>
              </a:ext>
            </a:extLst>
          </p:cNvPr>
          <p:cNvCxnSpPr>
            <a:cxnSpLocks/>
          </p:cNvCxnSpPr>
          <p:nvPr/>
        </p:nvCxnSpPr>
        <p:spPr>
          <a:xfrm>
            <a:off x="2880965" y="3234137"/>
            <a:ext cx="1364165" cy="7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D4FFB4B-0637-49CA-B71C-328F3BB4408B}"/>
              </a:ext>
            </a:extLst>
          </p:cNvPr>
          <p:cNvCxnSpPr>
            <a:cxnSpLocks/>
          </p:cNvCxnSpPr>
          <p:nvPr/>
        </p:nvCxnSpPr>
        <p:spPr>
          <a:xfrm>
            <a:off x="8374566" y="3241013"/>
            <a:ext cx="10323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DE9754E-A1FD-4665-BFF9-2A648E00C66E}"/>
              </a:ext>
            </a:extLst>
          </p:cNvPr>
          <p:cNvCxnSpPr>
            <a:cxnSpLocks/>
          </p:cNvCxnSpPr>
          <p:nvPr/>
        </p:nvCxnSpPr>
        <p:spPr>
          <a:xfrm flipV="1">
            <a:off x="5132139" y="3234137"/>
            <a:ext cx="2183061" cy="36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C93A68-F40D-4A49-8A15-0BDA82E18633}"/>
              </a:ext>
            </a:extLst>
          </p:cNvPr>
          <p:cNvCxnSpPr>
            <a:cxnSpLocks/>
          </p:cNvCxnSpPr>
          <p:nvPr/>
        </p:nvCxnSpPr>
        <p:spPr>
          <a:xfrm>
            <a:off x="849651" y="4367490"/>
            <a:ext cx="95321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3B1243C-3213-445F-818D-9A8DBFB77C7A}"/>
              </a:ext>
            </a:extLst>
          </p:cNvPr>
          <p:cNvCxnSpPr>
            <a:cxnSpLocks/>
          </p:cNvCxnSpPr>
          <p:nvPr/>
        </p:nvCxnSpPr>
        <p:spPr>
          <a:xfrm>
            <a:off x="849651" y="4709460"/>
            <a:ext cx="39342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06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1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1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1+#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1+#ppt_w/2"/>
                                          </p:val>
                                        </p:tav>
                                        <p:tav tm="100000">
                                          <p:val>
                                            <p:strVal val="#ppt_x"/>
                                          </p:val>
                                        </p:tav>
                                      </p:tavLst>
                                    </p:anim>
                                    <p:anim calcmode="lin" valueType="num">
                                      <p:cBhvr additive="base">
                                        <p:cTn id="3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1+#ppt_w/2"/>
                                          </p:val>
                                        </p:tav>
                                        <p:tav tm="100000">
                                          <p:val>
                                            <p:strVal val="#ppt_x"/>
                                          </p:val>
                                        </p:tav>
                                      </p:tavLst>
                                    </p:anim>
                                    <p:anim calcmode="lin" valueType="num">
                                      <p:cBhvr additive="base">
                                        <p:cTn id="46"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C596C0-24BF-4643-B458-EAAF4ED64067}"/>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3435" b="6965"/>
          <a:stretch/>
        </p:blipFill>
        <p:spPr>
          <a:xfrm>
            <a:off x="0" y="0"/>
            <a:ext cx="12192000" cy="6858000"/>
          </a:xfrm>
          <a:prstGeom prst="rect">
            <a:avLst/>
          </a:prstGeom>
        </p:spPr>
      </p:pic>
      <p:sp>
        <p:nvSpPr>
          <p:cNvPr id="4" name="TextBox 3">
            <a:extLst>
              <a:ext uri="{FF2B5EF4-FFF2-40B4-BE49-F238E27FC236}">
                <a16:creationId xmlns:a16="http://schemas.microsoft.com/office/drawing/2014/main" id="{F35DF70F-9DF5-47B6-A59F-7400832316A5}"/>
              </a:ext>
            </a:extLst>
          </p:cNvPr>
          <p:cNvSpPr txBox="1"/>
          <p:nvPr/>
        </p:nvSpPr>
        <p:spPr>
          <a:xfrm>
            <a:off x="679268" y="600891"/>
            <a:ext cx="10476411" cy="5539978"/>
          </a:xfrm>
          <a:prstGeom prst="rect">
            <a:avLst/>
          </a:prstGeom>
          <a:noFill/>
        </p:spPr>
        <p:txBody>
          <a:bodyPr wrap="square" rtlCol="0">
            <a:spAutoFit/>
          </a:bodyPr>
          <a:lstStyle/>
          <a:p>
            <a:r>
              <a:rPr lang="en-US" sz="4800" dirty="0"/>
              <a:t>Stewardship is a communal activity.</a:t>
            </a:r>
          </a:p>
          <a:p>
            <a:endParaRPr lang="en-US" dirty="0"/>
          </a:p>
          <a:p>
            <a:r>
              <a:rPr lang="en-US" dirty="0"/>
              <a:t>Acts 4:31-35</a:t>
            </a:r>
          </a:p>
          <a:p>
            <a:r>
              <a:rPr lang="en-US" sz="2400" b="1" baseline="30000" dirty="0"/>
              <a:t>31 </a:t>
            </a:r>
            <a:r>
              <a:rPr lang="en-US" sz="2400" dirty="0"/>
              <a:t>When they had prayed, the place in which they were gathered together was shaken; and they were all filled with the Holy Spirit and spoke the word of God with boldness. </a:t>
            </a:r>
            <a:r>
              <a:rPr lang="en-US" sz="2400" b="1" baseline="30000" dirty="0"/>
              <a:t>32 </a:t>
            </a:r>
            <a:r>
              <a:rPr lang="en-US" sz="2400" dirty="0"/>
              <a:t>Now the whole group of those who believed were of one heart and soul, and no one claimed private ownership of any possessions, but everything they owned was held in common. </a:t>
            </a:r>
            <a:r>
              <a:rPr lang="en-US" sz="2400" b="1" baseline="30000" dirty="0"/>
              <a:t>33 </a:t>
            </a:r>
            <a:r>
              <a:rPr lang="en-US" sz="2400" dirty="0"/>
              <a:t>With great power the apostles gave their testimony to the resurrection of the Lord Jesus, and great grace was upon them all. </a:t>
            </a:r>
            <a:r>
              <a:rPr lang="en-US" sz="2400" b="1" baseline="30000" dirty="0"/>
              <a:t>34 </a:t>
            </a:r>
            <a:r>
              <a:rPr lang="en-US" sz="2400" dirty="0"/>
              <a:t>There was not a needy person among them, for as many as owned lands or houses sold them and brought the proceeds of what was sold. </a:t>
            </a:r>
            <a:r>
              <a:rPr lang="en-US" sz="2400" b="1" baseline="30000" dirty="0"/>
              <a:t>35 </a:t>
            </a:r>
            <a:r>
              <a:rPr lang="en-US" sz="2400" dirty="0"/>
              <a:t>They laid it at the apostles’ feet, and it was distributed to each as any had need. </a:t>
            </a:r>
          </a:p>
          <a:p>
            <a:endParaRPr lang="en-US" dirty="0"/>
          </a:p>
          <a:p>
            <a:endParaRPr lang="en-US" dirty="0"/>
          </a:p>
          <a:p>
            <a:endParaRPr lang="en-US" dirty="0"/>
          </a:p>
        </p:txBody>
      </p:sp>
      <p:sp>
        <p:nvSpPr>
          <p:cNvPr id="5" name="TextBox 4">
            <a:extLst>
              <a:ext uri="{FF2B5EF4-FFF2-40B4-BE49-F238E27FC236}">
                <a16:creationId xmlns:a16="http://schemas.microsoft.com/office/drawing/2014/main" id="{8D49DDDF-3CC7-438A-9662-F3FDF36C4D48}"/>
              </a:ext>
            </a:extLst>
          </p:cNvPr>
          <p:cNvSpPr txBox="1"/>
          <p:nvPr/>
        </p:nvSpPr>
        <p:spPr>
          <a:xfrm>
            <a:off x="3500847" y="6429103"/>
            <a:ext cx="8451396" cy="246221"/>
          </a:xfrm>
          <a:prstGeom prst="rect">
            <a:avLst/>
          </a:prstGeom>
          <a:noFill/>
        </p:spPr>
        <p:txBody>
          <a:bodyPr wrap="square" rtlCol="0">
            <a:spAutoFit/>
          </a:bodyPr>
          <a:lstStyle/>
          <a:p>
            <a:pPr algn="r"/>
            <a:r>
              <a:rPr lang="en-US" sz="1000" dirty="0"/>
              <a:t>Graphic: https://www.pghcitypaper.com/pittsburgh/a-list-of-mutual-aid-funds-and-volunteer-groups-to-help-pittsburghers-in-need/Content?oid=16971439</a:t>
            </a:r>
          </a:p>
        </p:txBody>
      </p:sp>
      <p:cxnSp>
        <p:nvCxnSpPr>
          <p:cNvPr id="8" name="Straight Connector 7">
            <a:extLst>
              <a:ext uri="{FF2B5EF4-FFF2-40B4-BE49-F238E27FC236}">
                <a16:creationId xmlns:a16="http://schemas.microsoft.com/office/drawing/2014/main" id="{4EBB5C75-EE0E-48CA-BCA1-4782893B2D0F}"/>
              </a:ext>
            </a:extLst>
          </p:cNvPr>
          <p:cNvCxnSpPr>
            <a:cxnSpLocks/>
          </p:cNvCxnSpPr>
          <p:nvPr/>
        </p:nvCxnSpPr>
        <p:spPr>
          <a:xfrm>
            <a:off x="754911" y="3019647"/>
            <a:ext cx="17437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5063E23-D79C-47CE-BCB4-C7435CF96E2D}"/>
              </a:ext>
            </a:extLst>
          </p:cNvPr>
          <p:cNvCxnSpPr>
            <a:cxnSpLocks/>
          </p:cNvCxnSpPr>
          <p:nvPr/>
        </p:nvCxnSpPr>
        <p:spPr>
          <a:xfrm>
            <a:off x="3934046" y="2658139"/>
            <a:ext cx="66134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09FF798-985D-4270-BA24-71A8268C39E4}"/>
              </a:ext>
            </a:extLst>
          </p:cNvPr>
          <p:cNvCxnSpPr>
            <a:cxnSpLocks/>
          </p:cNvCxnSpPr>
          <p:nvPr/>
        </p:nvCxnSpPr>
        <p:spPr>
          <a:xfrm>
            <a:off x="2498651" y="3381006"/>
            <a:ext cx="65500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145A2BA-9EBF-46BF-A16A-3D9731696ED2}"/>
              </a:ext>
            </a:extLst>
          </p:cNvPr>
          <p:cNvCxnSpPr>
            <a:cxnSpLocks/>
          </p:cNvCxnSpPr>
          <p:nvPr/>
        </p:nvCxnSpPr>
        <p:spPr>
          <a:xfrm>
            <a:off x="754911" y="3746057"/>
            <a:ext cx="41192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5092555-F1C1-460C-9FDC-D86D5CA8ADCA}"/>
              </a:ext>
            </a:extLst>
          </p:cNvPr>
          <p:cNvCxnSpPr>
            <a:cxnSpLocks/>
          </p:cNvCxnSpPr>
          <p:nvPr/>
        </p:nvCxnSpPr>
        <p:spPr>
          <a:xfrm>
            <a:off x="1479825" y="4484258"/>
            <a:ext cx="53344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623FAF9-2DDD-4649-809E-E784CE1FC861}"/>
              </a:ext>
            </a:extLst>
          </p:cNvPr>
          <p:cNvCxnSpPr>
            <a:cxnSpLocks/>
          </p:cNvCxnSpPr>
          <p:nvPr/>
        </p:nvCxnSpPr>
        <p:spPr>
          <a:xfrm>
            <a:off x="1677227" y="4831907"/>
            <a:ext cx="126409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82432C9-541A-4540-800F-33F91D864065}"/>
              </a:ext>
            </a:extLst>
          </p:cNvPr>
          <p:cNvCxnSpPr>
            <a:cxnSpLocks/>
          </p:cNvCxnSpPr>
          <p:nvPr/>
        </p:nvCxnSpPr>
        <p:spPr>
          <a:xfrm>
            <a:off x="3573834" y="4831907"/>
            <a:ext cx="26679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E2E04B0-6DBF-4B5B-92C8-446E1B27AB7C}"/>
              </a:ext>
            </a:extLst>
          </p:cNvPr>
          <p:cNvCxnSpPr/>
          <p:nvPr/>
        </p:nvCxnSpPr>
        <p:spPr>
          <a:xfrm>
            <a:off x="9386237" y="4831907"/>
            <a:ext cx="158425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2801A4E-E966-4570-8A75-9566C3935E9A}"/>
              </a:ext>
            </a:extLst>
          </p:cNvPr>
          <p:cNvCxnSpPr>
            <a:cxnSpLocks/>
          </p:cNvCxnSpPr>
          <p:nvPr/>
        </p:nvCxnSpPr>
        <p:spPr>
          <a:xfrm>
            <a:off x="754911" y="5203851"/>
            <a:ext cx="16861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93CE135-0141-4A36-8004-69917ACD90D4}"/>
              </a:ext>
            </a:extLst>
          </p:cNvPr>
          <p:cNvCxnSpPr>
            <a:cxnSpLocks/>
          </p:cNvCxnSpPr>
          <p:nvPr/>
        </p:nvCxnSpPr>
        <p:spPr>
          <a:xfrm flipV="1">
            <a:off x="3063101" y="5203851"/>
            <a:ext cx="5222158" cy="36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31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1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1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1+#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1+#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1+#ppt_w/2"/>
                                          </p:val>
                                        </p:tav>
                                        <p:tav tm="100000">
                                          <p:val>
                                            <p:strVal val="#ppt_x"/>
                                          </p:val>
                                        </p:tav>
                                      </p:tavLst>
                                    </p:anim>
                                    <p:anim calcmode="lin" valueType="num">
                                      <p:cBhvr additive="base">
                                        <p:cTn id="4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1+#ppt_w/2"/>
                                          </p:val>
                                        </p:tav>
                                        <p:tav tm="100000">
                                          <p:val>
                                            <p:strVal val="#ppt_x"/>
                                          </p:val>
                                        </p:tav>
                                      </p:tavLst>
                                    </p:anim>
                                    <p:anim calcmode="lin" valueType="num">
                                      <p:cBhvr additive="base">
                                        <p:cTn id="5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1+#ppt_w/2"/>
                                          </p:val>
                                        </p:tav>
                                        <p:tav tm="100000">
                                          <p:val>
                                            <p:strVal val="#ppt_x"/>
                                          </p:val>
                                        </p:tav>
                                      </p:tavLst>
                                    </p:anim>
                                    <p:anim calcmode="lin" valueType="num">
                                      <p:cBhvr additive="base">
                                        <p:cTn id="58" dur="500" fill="hold"/>
                                        <p:tgtEl>
                                          <p:spTgt spid="23"/>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1+#ppt_w/2"/>
                                          </p:val>
                                        </p:tav>
                                        <p:tav tm="100000">
                                          <p:val>
                                            <p:strVal val="#ppt_x"/>
                                          </p:val>
                                        </p:tav>
                                      </p:tavLst>
                                    </p:anim>
                                    <p:anim calcmode="lin" valueType="num">
                                      <p:cBhvr additive="base">
                                        <p:cTn id="6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1+#ppt_w/2"/>
                                          </p:val>
                                        </p:tav>
                                        <p:tav tm="100000">
                                          <p:val>
                                            <p:strVal val="#ppt_x"/>
                                          </p:val>
                                        </p:tav>
                                      </p:tavLst>
                                    </p:anim>
                                    <p:anim calcmode="lin" valueType="num">
                                      <p:cBhvr additive="base">
                                        <p:cTn id="68"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DDA9F0-0577-4B41-A653-403BBEF310AD}"/>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3435" b="6965"/>
          <a:stretch/>
        </p:blipFill>
        <p:spPr>
          <a:xfrm>
            <a:off x="0" y="0"/>
            <a:ext cx="12192000" cy="6858000"/>
          </a:xfrm>
          <a:prstGeom prst="rect">
            <a:avLst/>
          </a:prstGeom>
        </p:spPr>
      </p:pic>
      <p:sp>
        <p:nvSpPr>
          <p:cNvPr id="4" name="TextBox 3">
            <a:extLst>
              <a:ext uri="{FF2B5EF4-FFF2-40B4-BE49-F238E27FC236}">
                <a16:creationId xmlns:a16="http://schemas.microsoft.com/office/drawing/2014/main" id="{F35DF70F-9DF5-47B6-A59F-7400832316A5}"/>
              </a:ext>
            </a:extLst>
          </p:cNvPr>
          <p:cNvSpPr txBox="1"/>
          <p:nvPr/>
        </p:nvSpPr>
        <p:spPr>
          <a:xfrm>
            <a:off x="679269" y="600891"/>
            <a:ext cx="10337074" cy="4555093"/>
          </a:xfrm>
          <a:prstGeom prst="rect">
            <a:avLst/>
          </a:prstGeom>
          <a:noFill/>
        </p:spPr>
        <p:txBody>
          <a:bodyPr wrap="square" rtlCol="0">
            <a:spAutoFit/>
          </a:bodyPr>
          <a:lstStyle/>
          <a:p>
            <a:r>
              <a:rPr lang="en-US" sz="4800" dirty="0"/>
              <a:t>Stewardship is a communal activity.</a:t>
            </a:r>
          </a:p>
          <a:p>
            <a:endParaRPr lang="en-US" dirty="0"/>
          </a:p>
          <a:p>
            <a:pPr marL="457200" indent="-457200"/>
            <a:r>
              <a:rPr lang="en-US" sz="3200" dirty="0"/>
              <a:t>“As early as 1557, candidates for church membership were asked if they were prepared to give of their goods for the benefit of others (Christian or not) in need.” </a:t>
            </a:r>
            <a:r>
              <a:rPr lang="en-US" sz="3200" baseline="30000" dirty="0"/>
              <a:t>1</a:t>
            </a:r>
          </a:p>
          <a:p>
            <a:pPr marL="457200" indent="-457200"/>
            <a:endParaRPr lang="en-US" sz="3200" dirty="0"/>
          </a:p>
          <a:p>
            <a:pPr marL="457200" indent="-457200"/>
            <a:r>
              <a:rPr lang="en-US" sz="3200" dirty="0"/>
              <a:t>“Every Christian is under duty before God to use from motives of love all [his] possessions to supply the necessities of life to any of [his brethren].” </a:t>
            </a:r>
            <a:r>
              <a:rPr lang="en-US" sz="3200" baseline="30000" dirty="0"/>
              <a:t>2</a:t>
            </a:r>
            <a:endParaRPr lang="en-US" sz="3200" dirty="0"/>
          </a:p>
        </p:txBody>
      </p:sp>
      <p:sp>
        <p:nvSpPr>
          <p:cNvPr id="2" name="Rectangle 1">
            <a:extLst>
              <a:ext uri="{FF2B5EF4-FFF2-40B4-BE49-F238E27FC236}">
                <a16:creationId xmlns:a16="http://schemas.microsoft.com/office/drawing/2014/main" id="{2BE79D62-834C-453B-A7D0-5B72481A4A7E}"/>
              </a:ext>
            </a:extLst>
          </p:cNvPr>
          <p:cNvSpPr/>
          <p:nvPr/>
        </p:nvSpPr>
        <p:spPr>
          <a:xfrm>
            <a:off x="239757" y="6028993"/>
            <a:ext cx="11469189" cy="400110"/>
          </a:xfrm>
          <a:prstGeom prst="rect">
            <a:avLst/>
          </a:prstGeom>
        </p:spPr>
        <p:txBody>
          <a:bodyPr wrap="square">
            <a:spAutoFit/>
          </a:bodyPr>
          <a:lstStyle/>
          <a:p>
            <a:r>
              <a:rPr lang="en-US" sz="1000" dirty="0"/>
              <a:t>1. Glen A. Roth and Glenn M. Lehman, </a:t>
            </a:r>
            <a:r>
              <a:rPr lang="en-US" sz="1000" i="1" dirty="0"/>
              <a:t>An Instrument of God’s Grace: The Story of Sharing Programs/Brotherly Aid</a:t>
            </a:r>
            <a:r>
              <a:rPr lang="en-US" sz="1000" dirty="0"/>
              <a:t> (Morgantown Pa.: </a:t>
            </a:r>
            <a:r>
              <a:rPr lang="en-US" sz="1000" dirty="0" err="1"/>
              <a:t>Masthof</a:t>
            </a:r>
            <a:r>
              <a:rPr lang="en-US" sz="1000" dirty="0"/>
              <a:t> Press, 1995), x-xi.</a:t>
            </a:r>
          </a:p>
          <a:p>
            <a:r>
              <a:rPr lang="en-US" sz="1000" dirty="0"/>
              <a:t>2. Donald F. </a:t>
            </a:r>
            <a:r>
              <a:rPr lang="en-US" sz="1000" dirty="0" err="1"/>
              <a:t>Durnbaugh</a:t>
            </a:r>
            <a:r>
              <a:rPr lang="en-US" sz="1000" dirty="0"/>
              <a:t>, ed., </a:t>
            </a:r>
            <a:r>
              <a:rPr lang="en-US" sz="1000" i="1" dirty="0"/>
              <a:t>Mutual Aid and Christian Community in the Free Churches, 1525-1675</a:t>
            </a:r>
            <a:r>
              <a:rPr lang="en-US" sz="1000" dirty="0"/>
              <a:t> (Philadelphia: Temple University Press, 1974), 6.</a:t>
            </a:r>
          </a:p>
        </p:txBody>
      </p:sp>
      <p:sp>
        <p:nvSpPr>
          <p:cNvPr id="6" name="TextBox 5">
            <a:extLst>
              <a:ext uri="{FF2B5EF4-FFF2-40B4-BE49-F238E27FC236}">
                <a16:creationId xmlns:a16="http://schemas.microsoft.com/office/drawing/2014/main" id="{E7E487AA-6B1E-4EF9-971B-BDB02D23A70A}"/>
              </a:ext>
            </a:extLst>
          </p:cNvPr>
          <p:cNvSpPr txBox="1"/>
          <p:nvPr/>
        </p:nvSpPr>
        <p:spPr>
          <a:xfrm>
            <a:off x="3500847" y="6429103"/>
            <a:ext cx="8451396" cy="246221"/>
          </a:xfrm>
          <a:prstGeom prst="rect">
            <a:avLst/>
          </a:prstGeom>
          <a:noFill/>
        </p:spPr>
        <p:txBody>
          <a:bodyPr wrap="square" rtlCol="0">
            <a:spAutoFit/>
          </a:bodyPr>
          <a:lstStyle/>
          <a:p>
            <a:pPr algn="r"/>
            <a:r>
              <a:rPr lang="en-US" sz="1000" dirty="0"/>
              <a:t>Graphic: https://www.pghcitypaper.com/pittsburgh/a-list-of-mutual-aid-funds-and-volunteer-groups-to-help-pittsburghers-in-need/Content?oid=16971439</a:t>
            </a:r>
          </a:p>
        </p:txBody>
      </p:sp>
    </p:spTree>
    <p:extLst>
      <p:ext uri="{BB962C8B-B14F-4D97-AF65-F5344CB8AC3E}">
        <p14:creationId xmlns:p14="http://schemas.microsoft.com/office/powerpoint/2010/main" val="73391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Stacks of gold coins">
            <a:extLst>
              <a:ext uri="{FF2B5EF4-FFF2-40B4-BE49-F238E27FC236}">
                <a16:creationId xmlns:a16="http://schemas.microsoft.com/office/drawing/2014/main" id="{6DEEC4CC-8C46-6F59-F06D-8ABD99E84BBE}"/>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353051" y="-519141"/>
            <a:ext cx="12191999" cy="8127999"/>
          </a:xfrm>
          <a:prstGeom prst="rect">
            <a:avLst/>
          </a:prstGeom>
        </p:spPr>
      </p:pic>
      <p:sp>
        <p:nvSpPr>
          <p:cNvPr id="2" name="Title 1">
            <a:extLst>
              <a:ext uri="{FF2B5EF4-FFF2-40B4-BE49-F238E27FC236}">
                <a16:creationId xmlns:a16="http://schemas.microsoft.com/office/drawing/2014/main" id="{53BA5893-84F5-6CD5-561B-1DAE4F5F87F5}"/>
              </a:ext>
            </a:extLst>
          </p:cNvPr>
          <p:cNvSpPr>
            <a:spLocks noGrp="1"/>
          </p:cNvSpPr>
          <p:nvPr>
            <p:ph type="title"/>
          </p:nvPr>
        </p:nvSpPr>
        <p:spPr/>
        <p:txBody>
          <a:bodyPr>
            <a:normAutofit/>
          </a:bodyPr>
          <a:lstStyle/>
          <a:p>
            <a:r>
              <a:rPr lang="en-US" sz="4800" dirty="0">
                <a:latin typeface="+mn-lt"/>
              </a:rPr>
              <a:t>Who cares about money?</a:t>
            </a:r>
          </a:p>
        </p:txBody>
      </p:sp>
      <p:sp>
        <p:nvSpPr>
          <p:cNvPr id="3" name="Content Placeholder 2">
            <a:extLst>
              <a:ext uri="{FF2B5EF4-FFF2-40B4-BE49-F238E27FC236}">
                <a16:creationId xmlns:a16="http://schemas.microsoft.com/office/drawing/2014/main" id="{3C107FD0-0331-A6B3-D8A6-A259AA250E91}"/>
              </a:ext>
            </a:extLst>
          </p:cNvPr>
          <p:cNvSpPr>
            <a:spLocks noGrp="1"/>
          </p:cNvSpPr>
          <p:nvPr>
            <p:ph idx="1"/>
          </p:nvPr>
        </p:nvSpPr>
        <p:spPr>
          <a:xfrm>
            <a:off x="838200" y="1825625"/>
            <a:ext cx="10515600" cy="4351338"/>
          </a:xfrm>
        </p:spPr>
        <p:txBody>
          <a:bodyPr>
            <a:normAutofit/>
          </a:bodyPr>
          <a:lstStyle/>
          <a:p>
            <a:pPr marL="465138" indent="-465138">
              <a:lnSpc>
                <a:spcPct val="114000"/>
              </a:lnSpc>
            </a:pPr>
            <a:r>
              <a:rPr lang="en-US" sz="4200" dirty="0"/>
              <a:t>We care about money</a:t>
            </a:r>
          </a:p>
          <a:p>
            <a:pPr marL="465138" indent="-465138">
              <a:lnSpc>
                <a:spcPct val="114000"/>
              </a:lnSpc>
            </a:pPr>
            <a:r>
              <a:rPr lang="en-US" sz="4200" dirty="0"/>
              <a:t>Society cares about money</a:t>
            </a:r>
          </a:p>
          <a:p>
            <a:pPr marL="465138" indent="-465138">
              <a:lnSpc>
                <a:spcPct val="114000"/>
              </a:lnSpc>
            </a:pPr>
            <a:r>
              <a:rPr lang="en-US" sz="4200" dirty="0"/>
              <a:t>God cares about money</a:t>
            </a:r>
          </a:p>
        </p:txBody>
      </p:sp>
    </p:spTree>
    <p:extLst>
      <p:ext uri="{BB962C8B-B14F-4D97-AF65-F5344CB8AC3E}">
        <p14:creationId xmlns:p14="http://schemas.microsoft.com/office/powerpoint/2010/main" val="139741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099527-50A7-4EBF-B6EA-AE8A2BC303A2}"/>
              </a:ext>
            </a:extLst>
          </p:cNvPr>
          <p:cNvPicPr>
            <a:picLocks noChangeAspect="1"/>
          </p:cNvPicPr>
          <p:nvPr/>
        </p:nvPicPr>
        <p:blipFill rotWithShape="1">
          <a:blip r:embed="rId2">
            <a:alphaModFix amt="33000"/>
            <a:extLst>
              <a:ext uri="{28A0092B-C50C-407E-A947-70E740481C1C}">
                <a14:useLocalDpi xmlns:a14="http://schemas.microsoft.com/office/drawing/2010/main" val="0"/>
              </a:ext>
            </a:extLst>
          </a:blip>
          <a:srcRect t="5693" b="8898"/>
          <a:stretch/>
        </p:blipFill>
        <p:spPr>
          <a:xfrm>
            <a:off x="0" y="0"/>
            <a:ext cx="12192000" cy="6858000"/>
          </a:xfrm>
          <a:prstGeom prst="rect">
            <a:avLst/>
          </a:prstGeom>
        </p:spPr>
      </p:pic>
      <p:sp>
        <p:nvSpPr>
          <p:cNvPr id="4" name="TextBox 3">
            <a:extLst>
              <a:ext uri="{FF2B5EF4-FFF2-40B4-BE49-F238E27FC236}">
                <a16:creationId xmlns:a16="http://schemas.microsoft.com/office/drawing/2014/main" id="{F35DF70F-9DF5-47B6-A59F-7400832316A5}"/>
              </a:ext>
            </a:extLst>
          </p:cNvPr>
          <p:cNvSpPr txBox="1"/>
          <p:nvPr/>
        </p:nvSpPr>
        <p:spPr>
          <a:xfrm>
            <a:off x="679269" y="600891"/>
            <a:ext cx="10761364" cy="5509200"/>
          </a:xfrm>
          <a:prstGeom prst="rect">
            <a:avLst/>
          </a:prstGeom>
          <a:noFill/>
        </p:spPr>
        <p:txBody>
          <a:bodyPr wrap="square" rtlCol="0">
            <a:spAutoFit/>
          </a:bodyPr>
          <a:lstStyle/>
          <a:p>
            <a:r>
              <a:rPr lang="en-US" sz="4800" dirty="0"/>
              <a:t>Stewardship is a spiritual practice.</a:t>
            </a:r>
          </a:p>
          <a:p>
            <a:endParaRPr lang="en-US" dirty="0"/>
          </a:p>
          <a:p>
            <a:r>
              <a:rPr lang="en-US" dirty="0"/>
              <a:t>2 Corinthians 8-9</a:t>
            </a:r>
          </a:p>
          <a:p>
            <a:endParaRPr lang="en-US" dirty="0"/>
          </a:p>
          <a:p>
            <a:r>
              <a:rPr lang="en-US" sz="3200" dirty="0"/>
              <a:t>Their abundant joy…</a:t>
            </a:r>
          </a:p>
          <a:p>
            <a:pPr>
              <a:tabLst>
                <a:tab pos="1828800" algn="l"/>
              </a:tabLst>
            </a:pPr>
            <a:r>
              <a:rPr lang="en-US" sz="3200" dirty="0"/>
              <a:t>	overflowed in generosity…</a:t>
            </a:r>
          </a:p>
          <a:p>
            <a:endParaRPr lang="en-US" sz="3200" dirty="0"/>
          </a:p>
          <a:p>
            <a:pPr>
              <a:tabLst>
                <a:tab pos="3657600" algn="l"/>
              </a:tabLst>
            </a:pPr>
            <a:r>
              <a:rPr lang="en-US" sz="3200" dirty="0"/>
              <a:t>	(They) begged us…</a:t>
            </a:r>
          </a:p>
          <a:p>
            <a:pPr>
              <a:tabLst>
                <a:tab pos="5486400" algn="l"/>
              </a:tabLst>
            </a:pPr>
            <a:r>
              <a:rPr lang="en-US" sz="3200" dirty="0"/>
              <a:t>	for the privilege of sharing…</a:t>
            </a:r>
          </a:p>
          <a:p>
            <a:endParaRPr lang="en-US" dirty="0"/>
          </a:p>
          <a:p>
            <a:endParaRPr lang="en-US" dirty="0"/>
          </a:p>
          <a:p>
            <a:endParaRPr lang="en-US" dirty="0"/>
          </a:p>
          <a:p>
            <a:endParaRPr lang="en-US" dirty="0"/>
          </a:p>
          <a:p>
            <a:endParaRPr lang="en-US" dirty="0"/>
          </a:p>
        </p:txBody>
      </p:sp>
      <p:sp>
        <p:nvSpPr>
          <p:cNvPr id="7" name="TextBox 6">
            <a:extLst>
              <a:ext uri="{FF2B5EF4-FFF2-40B4-BE49-F238E27FC236}">
                <a16:creationId xmlns:a16="http://schemas.microsoft.com/office/drawing/2014/main" id="{D4DC897F-BE33-4C00-B03C-87CBF5ADB54F}"/>
              </a:ext>
            </a:extLst>
          </p:cNvPr>
          <p:cNvSpPr txBox="1"/>
          <p:nvPr/>
        </p:nvSpPr>
        <p:spPr>
          <a:xfrm>
            <a:off x="3500847" y="6429103"/>
            <a:ext cx="8451396" cy="246221"/>
          </a:xfrm>
          <a:prstGeom prst="rect">
            <a:avLst/>
          </a:prstGeom>
          <a:noFill/>
        </p:spPr>
        <p:txBody>
          <a:bodyPr wrap="square" rtlCol="0">
            <a:spAutoFit/>
          </a:bodyPr>
          <a:lstStyle/>
          <a:p>
            <a:pPr algn="r"/>
            <a:r>
              <a:rPr lang="en-US" sz="1000" dirty="0"/>
              <a:t>Photo: https://www.revlydia.com/blog/2018/10/4/the-importance-of-regular-spiritual-practices</a:t>
            </a:r>
          </a:p>
        </p:txBody>
      </p:sp>
    </p:spTree>
    <p:extLst>
      <p:ext uri="{BB962C8B-B14F-4D97-AF65-F5344CB8AC3E}">
        <p14:creationId xmlns:p14="http://schemas.microsoft.com/office/powerpoint/2010/main" val="382754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1000"/>
                                        <p:tgtEl>
                                          <p:spTgt spid="4">
                                            <p:txEl>
                                              <p:pRg st="5" end="5"/>
                                            </p:txEl>
                                          </p:spTgt>
                                        </p:tgtEl>
                                      </p:cBhvr>
                                    </p:animEffect>
                                    <p:anim calcmode="lin" valueType="num">
                                      <p:cBhvr>
                                        <p:cTn id="1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1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20" dur="1500" fill="hold"/>
                                        <p:tgtEl>
                                          <p:spTgt spid="4">
                                            <p:txEl>
                                              <p:pRg st="7" end="7"/>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 calcmode="lin" valueType="num">
                                      <p:cBhvr additive="base">
                                        <p:cTn id="23" dur="1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24" dur="1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099527-50A7-4EBF-B6EA-AE8A2BC303A2}"/>
              </a:ext>
            </a:extLst>
          </p:cNvPr>
          <p:cNvPicPr>
            <a:picLocks noChangeAspect="1"/>
          </p:cNvPicPr>
          <p:nvPr/>
        </p:nvPicPr>
        <p:blipFill rotWithShape="1">
          <a:blip r:embed="rId2">
            <a:alphaModFix amt="33000"/>
            <a:extLst>
              <a:ext uri="{28A0092B-C50C-407E-A947-70E740481C1C}">
                <a14:useLocalDpi xmlns:a14="http://schemas.microsoft.com/office/drawing/2010/main" val="0"/>
              </a:ext>
            </a:extLst>
          </a:blip>
          <a:srcRect t="5693" b="8898"/>
          <a:stretch/>
        </p:blipFill>
        <p:spPr>
          <a:xfrm>
            <a:off x="0" y="0"/>
            <a:ext cx="12192000" cy="6858000"/>
          </a:xfrm>
          <a:prstGeom prst="rect">
            <a:avLst/>
          </a:prstGeom>
        </p:spPr>
      </p:pic>
      <p:sp>
        <p:nvSpPr>
          <p:cNvPr id="4" name="TextBox 3">
            <a:extLst>
              <a:ext uri="{FF2B5EF4-FFF2-40B4-BE49-F238E27FC236}">
                <a16:creationId xmlns:a16="http://schemas.microsoft.com/office/drawing/2014/main" id="{F35DF70F-9DF5-47B6-A59F-7400832316A5}"/>
              </a:ext>
            </a:extLst>
          </p:cNvPr>
          <p:cNvSpPr txBox="1"/>
          <p:nvPr/>
        </p:nvSpPr>
        <p:spPr>
          <a:xfrm>
            <a:off x="679269" y="600891"/>
            <a:ext cx="10337074" cy="1384995"/>
          </a:xfrm>
          <a:prstGeom prst="rect">
            <a:avLst/>
          </a:prstGeom>
          <a:noFill/>
        </p:spPr>
        <p:txBody>
          <a:bodyPr wrap="square" rtlCol="0">
            <a:spAutoFit/>
          </a:bodyPr>
          <a:lstStyle/>
          <a:p>
            <a:r>
              <a:rPr lang="en-US" sz="4800" dirty="0"/>
              <a:t>Stewardship is a spiritual practice.</a:t>
            </a:r>
          </a:p>
          <a:p>
            <a:endParaRPr lang="en-US" dirty="0"/>
          </a:p>
          <a:p>
            <a:r>
              <a:rPr lang="en-US" dirty="0"/>
              <a:t>2 Corinthians 8:1-7</a:t>
            </a:r>
          </a:p>
        </p:txBody>
      </p:sp>
      <p:sp>
        <p:nvSpPr>
          <p:cNvPr id="7" name="TextBox 6">
            <a:extLst>
              <a:ext uri="{FF2B5EF4-FFF2-40B4-BE49-F238E27FC236}">
                <a16:creationId xmlns:a16="http://schemas.microsoft.com/office/drawing/2014/main" id="{D4DC897F-BE33-4C00-B03C-87CBF5ADB54F}"/>
              </a:ext>
            </a:extLst>
          </p:cNvPr>
          <p:cNvSpPr txBox="1"/>
          <p:nvPr/>
        </p:nvSpPr>
        <p:spPr>
          <a:xfrm>
            <a:off x="3500847" y="6429103"/>
            <a:ext cx="8451396" cy="246221"/>
          </a:xfrm>
          <a:prstGeom prst="rect">
            <a:avLst/>
          </a:prstGeom>
          <a:noFill/>
        </p:spPr>
        <p:txBody>
          <a:bodyPr wrap="square" rtlCol="0">
            <a:spAutoFit/>
          </a:bodyPr>
          <a:lstStyle/>
          <a:p>
            <a:pPr algn="r"/>
            <a:r>
              <a:rPr lang="en-US" sz="1000" dirty="0"/>
              <a:t>Photo: https://www.revlydia.com/blog/2018/10/4/the-importance-of-regular-spiritual-practices</a:t>
            </a:r>
          </a:p>
        </p:txBody>
      </p:sp>
      <p:graphicFrame>
        <p:nvGraphicFramePr>
          <p:cNvPr id="18" name="Diagram 17">
            <a:extLst>
              <a:ext uri="{FF2B5EF4-FFF2-40B4-BE49-F238E27FC236}">
                <a16:creationId xmlns:a16="http://schemas.microsoft.com/office/drawing/2014/main" id="{28B1A312-8AF2-46B7-8C8B-75094965DACC}"/>
              </a:ext>
            </a:extLst>
          </p:cNvPr>
          <p:cNvGraphicFramePr/>
          <p:nvPr>
            <p:extLst>
              <p:ext uri="{D42A27DB-BD31-4B8C-83A1-F6EECF244321}">
                <p14:modId xmlns:p14="http://schemas.microsoft.com/office/powerpoint/2010/main" val="2139755589"/>
              </p:ext>
            </p:extLst>
          </p:nvPr>
        </p:nvGraphicFramePr>
        <p:xfrm>
          <a:off x="3384731" y="1789997"/>
          <a:ext cx="8128000" cy="4437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a:extLst>
              <a:ext uri="{FF2B5EF4-FFF2-40B4-BE49-F238E27FC236}">
                <a16:creationId xmlns:a16="http://schemas.microsoft.com/office/drawing/2014/main" id="{5012C96F-1B96-4C93-9277-8203AB4086F6}"/>
              </a:ext>
            </a:extLst>
          </p:cNvPr>
          <p:cNvSpPr txBox="1"/>
          <p:nvPr/>
        </p:nvSpPr>
        <p:spPr>
          <a:xfrm>
            <a:off x="5955764" y="1789997"/>
            <a:ext cx="2813577" cy="769441"/>
          </a:xfrm>
          <a:prstGeom prst="rect">
            <a:avLst/>
          </a:prstGeom>
          <a:noFill/>
        </p:spPr>
        <p:txBody>
          <a:bodyPr wrap="square" rtlCol="0">
            <a:spAutoFit/>
          </a:bodyPr>
          <a:lstStyle/>
          <a:p>
            <a:pPr algn="ctr"/>
            <a:r>
              <a:rPr lang="en-US" sz="4400" dirty="0"/>
              <a:t>Generosity</a:t>
            </a:r>
          </a:p>
        </p:txBody>
      </p:sp>
      <p:sp>
        <p:nvSpPr>
          <p:cNvPr id="23" name="TextBox 22">
            <a:extLst>
              <a:ext uri="{FF2B5EF4-FFF2-40B4-BE49-F238E27FC236}">
                <a16:creationId xmlns:a16="http://schemas.microsoft.com/office/drawing/2014/main" id="{C744025A-EC52-4B67-99B1-5DA71AFA9592}"/>
              </a:ext>
            </a:extLst>
          </p:cNvPr>
          <p:cNvSpPr txBox="1"/>
          <p:nvPr/>
        </p:nvSpPr>
        <p:spPr>
          <a:xfrm>
            <a:off x="1609251" y="2382253"/>
            <a:ext cx="4199021" cy="584775"/>
          </a:xfrm>
          <a:prstGeom prst="rect">
            <a:avLst/>
          </a:prstGeom>
          <a:noFill/>
        </p:spPr>
        <p:txBody>
          <a:bodyPr wrap="square" rtlCol="0">
            <a:spAutoFit/>
          </a:bodyPr>
          <a:lstStyle/>
          <a:p>
            <a:r>
              <a:rPr lang="en-US" sz="3200" dirty="0"/>
              <a:t>As you excel…</a:t>
            </a:r>
          </a:p>
        </p:txBody>
      </p:sp>
    </p:spTree>
    <p:extLst>
      <p:ext uri="{BB962C8B-B14F-4D97-AF65-F5344CB8AC3E}">
        <p14:creationId xmlns:p14="http://schemas.microsoft.com/office/powerpoint/2010/main" val="235789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graphicEl>
                                              <a:dgm id="{80928FB9-BBE4-41F7-88AA-21892316BA23}"/>
                                            </p:graphicEl>
                                          </p:spTgt>
                                        </p:tgtEl>
                                        <p:attrNameLst>
                                          <p:attrName>style.visibility</p:attrName>
                                        </p:attrNameLst>
                                      </p:cBhvr>
                                      <p:to>
                                        <p:strVal val="visible"/>
                                      </p:to>
                                    </p:set>
                                    <p:animEffect transition="in" filter="fade">
                                      <p:cBhvr>
                                        <p:cTn id="7" dur="500"/>
                                        <p:tgtEl>
                                          <p:spTgt spid="18">
                                            <p:graphicEl>
                                              <a:dgm id="{80928FB9-BBE4-41F7-88AA-21892316BA23}"/>
                                            </p:graphicEl>
                                          </p:spTgt>
                                        </p:tgtEl>
                                      </p:cBhvr>
                                    </p:animEffect>
                                    <p:anim calcmode="lin" valueType="num">
                                      <p:cBhvr>
                                        <p:cTn id="8" dur="500" fill="hold"/>
                                        <p:tgtEl>
                                          <p:spTgt spid="18">
                                            <p:graphicEl>
                                              <a:dgm id="{80928FB9-BBE4-41F7-88AA-21892316BA23}"/>
                                            </p:graphicEl>
                                          </p:spTgt>
                                        </p:tgtEl>
                                        <p:attrNameLst>
                                          <p:attrName>ppt_x</p:attrName>
                                        </p:attrNameLst>
                                      </p:cBhvr>
                                      <p:tavLst>
                                        <p:tav tm="0">
                                          <p:val>
                                            <p:strVal val="#ppt_x"/>
                                          </p:val>
                                        </p:tav>
                                        <p:tav tm="100000">
                                          <p:val>
                                            <p:strVal val="#ppt_x"/>
                                          </p:val>
                                        </p:tav>
                                      </p:tavLst>
                                    </p:anim>
                                    <p:anim calcmode="lin" valueType="num">
                                      <p:cBhvr>
                                        <p:cTn id="9" dur="500" fill="hold"/>
                                        <p:tgtEl>
                                          <p:spTgt spid="18">
                                            <p:graphicEl>
                                              <a:dgm id="{80928FB9-BBE4-41F7-88AA-21892316BA23}"/>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graphicEl>
                                              <a:dgm id="{D7AD5FB5-C139-4964-9BFC-9D3FFF6DD994}"/>
                                            </p:graphicEl>
                                          </p:spTgt>
                                        </p:tgtEl>
                                        <p:attrNameLst>
                                          <p:attrName>style.visibility</p:attrName>
                                        </p:attrNameLst>
                                      </p:cBhvr>
                                      <p:to>
                                        <p:strVal val="visible"/>
                                      </p:to>
                                    </p:set>
                                    <p:animEffect transition="in" filter="fade">
                                      <p:cBhvr>
                                        <p:cTn id="14" dur="500"/>
                                        <p:tgtEl>
                                          <p:spTgt spid="18">
                                            <p:graphicEl>
                                              <a:dgm id="{D7AD5FB5-C139-4964-9BFC-9D3FFF6DD994}"/>
                                            </p:graphicEl>
                                          </p:spTgt>
                                        </p:tgtEl>
                                      </p:cBhvr>
                                    </p:animEffect>
                                    <p:anim calcmode="lin" valueType="num">
                                      <p:cBhvr>
                                        <p:cTn id="15" dur="500" fill="hold"/>
                                        <p:tgtEl>
                                          <p:spTgt spid="18">
                                            <p:graphicEl>
                                              <a:dgm id="{D7AD5FB5-C139-4964-9BFC-9D3FFF6DD994}"/>
                                            </p:graphicEl>
                                          </p:spTgt>
                                        </p:tgtEl>
                                        <p:attrNameLst>
                                          <p:attrName>ppt_x</p:attrName>
                                        </p:attrNameLst>
                                      </p:cBhvr>
                                      <p:tavLst>
                                        <p:tav tm="0">
                                          <p:val>
                                            <p:strVal val="#ppt_x"/>
                                          </p:val>
                                        </p:tav>
                                        <p:tav tm="100000">
                                          <p:val>
                                            <p:strVal val="#ppt_x"/>
                                          </p:val>
                                        </p:tav>
                                      </p:tavLst>
                                    </p:anim>
                                    <p:anim calcmode="lin" valueType="num">
                                      <p:cBhvr>
                                        <p:cTn id="16" dur="500" fill="hold"/>
                                        <p:tgtEl>
                                          <p:spTgt spid="18">
                                            <p:graphicEl>
                                              <a:dgm id="{D7AD5FB5-C139-4964-9BFC-9D3FFF6DD994}"/>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graphicEl>
                                              <a:dgm id="{6F029DE0-B3DA-4DB8-82E8-49AA883269D3}"/>
                                            </p:graphicEl>
                                          </p:spTgt>
                                        </p:tgtEl>
                                        <p:attrNameLst>
                                          <p:attrName>style.visibility</p:attrName>
                                        </p:attrNameLst>
                                      </p:cBhvr>
                                      <p:to>
                                        <p:strVal val="visible"/>
                                      </p:to>
                                    </p:set>
                                    <p:animEffect transition="in" filter="fade">
                                      <p:cBhvr>
                                        <p:cTn id="21" dur="500"/>
                                        <p:tgtEl>
                                          <p:spTgt spid="18">
                                            <p:graphicEl>
                                              <a:dgm id="{6F029DE0-B3DA-4DB8-82E8-49AA883269D3}"/>
                                            </p:graphicEl>
                                          </p:spTgt>
                                        </p:tgtEl>
                                      </p:cBhvr>
                                    </p:animEffect>
                                    <p:anim calcmode="lin" valueType="num">
                                      <p:cBhvr>
                                        <p:cTn id="22" dur="500" fill="hold"/>
                                        <p:tgtEl>
                                          <p:spTgt spid="18">
                                            <p:graphicEl>
                                              <a:dgm id="{6F029DE0-B3DA-4DB8-82E8-49AA883269D3}"/>
                                            </p:graphicEl>
                                          </p:spTgt>
                                        </p:tgtEl>
                                        <p:attrNameLst>
                                          <p:attrName>ppt_x</p:attrName>
                                        </p:attrNameLst>
                                      </p:cBhvr>
                                      <p:tavLst>
                                        <p:tav tm="0">
                                          <p:val>
                                            <p:strVal val="#ppt_x"/>
                                          </p:val>
                                        </p:tav>
                                        <p:tav tm="100000">
                                          <p:val>
                                            <p:strVal val="#ppt_x"/>
                                          </p:val>
                                        </p:tav>
                                      </p:tavLst>
                                    </p:anim>
                                    <p:anim calcmode="lin" valueType="num">
                                      <p:cBhvr>
                                        <p:cTn id="23" dur="500" fill="hold"/>
                                        <p:tgtEl>
                                          <p:spTgt spid="18">
                                            <p:graphicEl>
                                              <a:dgm id="{6F029DE0-B3DA-4DB8-82E8-49AA883269D3}"/>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graphicEl>
                                              <a:dgm id="{BE31D55B-2348-497E-8FB2-C8B9AD603E68}"/>
                                            </p:graphicEl>
                                          </p:spTgt>
                                        </p:tgtEl>
                                        <p:attrNameLst>
                                          <p:attrName>style.visibility</p:attrName>
                                        </p:attrNameLst>
                                      </p:cBhvr>
                                      <p:to>
                                        <p:strVal val="visible"/>
                                      </p:to>
                                    </p:set>
                                    <p:animEffect transition="in" filter="fade">
                                      <p:cBhvr>
                                        <p:cTn id="28" dur="500"/>
                                        <p:tgtEl>
                                          <p:spTgt spid="18">
                                            <p:graphicEl>
                                              <a:dgm id="{BE31D55B-2348-497E-8FB2-C8B9AD603E68}"/>
                                            </p:graphicEl>
                                          </p:spTgt>
                                        </p:tgtEl>
                                      </p:cBhvr>
                                    </p:animEffect>
                                    <p:anim calcmode="lin" valueType="num">
                                      <p:cBhvr>
                                        <p:cTn id="29" dur="500" fill="hold"/>
                                        <p:tgtEl>
                                          <p:spTgt spid="18">
                                            <p:graphicEl>
                                              <a:dgm id="{BE31D55B-2348-497E-8FB2-C8B9AD603E68}"/>
                                            </p:graphicEl>
                                          </p:spTgt>
                                        </p:tgtEl>
                                        <p:attrNameLst>
                                          <p:attrName>ppt_x</p:attrName>
                                        </p:attrNameLst>
                                      </p:cBhvr>
                                      <p:tavLst>
                                        <p:tav tm="0">
                                          <p:val>
                                            <p:strVal val="#ppt_x"/>
                                          </p:val>
                                        </p:tav>
                                        <p:tav tm="100000">
                                          <p:val>
                                            <p:strVal val="#ppt_x"/>
                                          </p:val>
                                        </p:tav>
                                      </p:tavLst>
                                    </p:anim>
                                    <p:anim calcmode="lin" valueType="num">
                                      <p:cBhvr>
                                        <p:cTn id="30" dur="500" fill="hold"/>
                                        <p:tgtEl>
                                          <p:spTgt spid="18">
                                            <p:graphicEl>
                                              <a:dgm id="{BE31D55B-2348-497E-8FB2-C8B9AD603E68}"/>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graphicEl>
                                              <a:dgm id="{04BABBA4-07D3-4D87-9F09-F03A069BBD77}"/>
                                            </p:graphicEl>
                                          </p:spTgt>
                                        </p:tgtEl>
                                        <p:attrNameLst>
                                          <p:attrName>style.visibility</p:attrName>
                                        </p:attrNameLst>
                                      </p:cBhvr>
                                      <p:to>
                                        <p:strVal val="visible"/>
                                      </p:to>
                                    </p:set>
                                    <p:animEffect transition="in" filter="fade">
                                      <p:cBhvr>
                                        <p:cTn id="35" dur="500"/>
                                        <p:tgtEl>
                                          <p:spTgt spid="18">
                                            <p:graphicEl>
                                              <a:dgm id="{04BABBA4-07D3-4D87-9F09-F03A069BBD77}"/>
                                            </p:graphicEl>
                                          </p:spTgt>
                                        </p:tgtEl>
                                      </p:cBhvr>
                                    </p:animEffect>
                                    <p:anim calcmode="lin" valueType="num">
                                      <p:cBhvr>
                                        <p:cTn id="36" dur="500" fill="hold"/>
                                        <p:tgtEl>
                                          <p:spTgt spid="18">
                                            <p:graphicEl>
                                              <a:dgm id="{04BABBA4-07D3-4D87-9F09-F03A069BBD77}"/>
                                            </p:graphicEl>
                                          </p:spTgt>
                                        </p:tgtEl>
                                        <p:attrNameLst>
                                          <p:attrName>ppt_x</p:attrName>
                                        </p:attrNameLst>
                                      </p:cBhvr>
                                      <p:tavLst>
                                        <p:tav tm="0">
                                          <p:val>
                                            <p:strVal val="#ppt_x"/>
                                          </p:val>
                                        </p:tav>
                                        <p:tav tm="100000">
                                          <p:val>
                                            <p:strVal val="#ppt_x"/>
                                          </p:val>
                                        </p:tav>
                                      </p:tavLst>
                                    </p:anim>
                                    <p:anim calcmode="lin" valueType="num">
                                      <p:cBhvr>
                                        <p:cTn id="37" dur="500" fill="hold"/>
                                        <p:tgtEl>
                                          <p:spTgt spid="18">
                                            <p:graphicEl>
                                              <a:dgm id="{04BABBA4-07D3-4D87-9F09-F03A069BBD77}"/>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graphicEl>
                                              <a:dgm id="{6793983F-9F59-4ABF-BB53-65B7A54E49B6}"/>
                                            </p:graphicEl>
                                          </p:spTgt>
                                        </p:tgtEl>
                                        <p:attrNameLst>
                                          <p:attrName>style.visibility</p:attrName>
                                        </p:attrNameLst>
                                      </p:cBhvr>
                                      <p:to>
                                        <p:strVal val="visible"/>
                                      </p:to>
                                    </p:set>
                                    <p:animEffect transition="in" filter="fade">
                                      <p:cBhvr>
                                        <p:cTn id="42" dur="500"/>
                                        <p:tgtEl>
                                          <p:spTgt spid="18">
                                            <p:graphicEl>
                                              <a:dgm id="{6793983F-9F59-4ABF-BB53-65B7A54E49B6}"/>
                                            </p:graphicEl>
                                          </p:spTgt>
                                        </p:tgtEl>
                                      </p:cBhvr>
                                    </p:animEffect>
                                    <p:anim calcmode="lin" valueType="num">
                                      <p:cBhvr>
                                        <p:cTn id="43" dur="500" fill="hold"/>
                                        <p:tgtEl>
                                          <p:spTgt spid="18">
                                            <p:graphicEl>
                                              <a:dgm id="{6793983F-9F59-4ABF-BB53-65B7A54E49B6}"/>
                                            </p:graphicEl>
                                          </p:spTgt>
                                        </p:tgtEl>
                                        <p:attrNameLst>
                                          <p:attrName>ppt_x</p:attrName>
                                        </p:attrNameLst>
                                      </p:cBhvr>
                                      <p:tavLst>
                                        <p:tav tm="0">
                                          <p:val>
                                            <p:strVal val="#ppt_x"/>
                                          </p:val>
                                        </p:tav>
                                        <p:tav tm="100000">
                                          <p:val>
                                            <p:strVal val="#ppt_x"/>
                                          </p:val>
                                        </p:tav>
                                      </p:tavLst>
                                    </p:anim>
                                    <p:anim calcmode="lin" valueType="num">
                                      <p:cBhvr>
                                        <p:cTn id="44" dur="500" fill="hold"/>
                                        <p:tgtEl>
                                          <p:spTgt spid="18">
                                            <p:graphicEl>
                                              <a:dgm id="{6793983F-9F59-4ABF-BB53-65B7A54E49B6}"/>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1000" fill="hold"/>
                                        <p:tgtEl>
                                          <p:spTgt spid="20"/>
                                        </p:tgtEl>
                                        <p:attrNameLst>
                                          <p:attrName>ppt_w</p:attrName>
                                        </p:attrNameLst>
                                      </p:cBhvr>
                                      <p:tavLst>
                                        <p:tav tm="0">
                                          <p:val>
                                            <p:fltVal val="0"/>
                                          </p:val>
                                        </p:tav>
                                        <p:tav tm="100000">
                                          <p:val>
                                            <p:strVal val="#ppt_w"/>
                                          </p:val>
                                        </p:tav>
                                      </p:tavLst>
                                    </p:anim>
                                    <p:anim calcmode="lin" valueType="num">
                                      <p:cBhvr>
                                        <p:cTn id="50" dur="1000" fill="hold"/>
                                        <p:tgtEl>
                                          <p:spTgt spid="20"/>
                                        </p:tgtEl>
                                        <p:attrNameLst>
                                          <p:attrName>ppt_h</p:attrName>
                                        </p:attrNameLst>
                                      </p:cBhvr>
                                      <p:tavLst>
                                        <p:tav tm="0">
                                          <p:val>
                                            <p:fltVal val="0"/>
                                          </p:val>
                                        </p:tav>
                                        <p:tav tm="100000">
                                          <p:val>
                                            <p:strVal val="#ppt_h"/>
                                          </p:val>
                                        </p:tav>
                                      </p:tavLst>
                                    </p:anim>
                                    <p:anim calcmode="lin" valueType="num">
                                      <p:cBhvr>
                                        <p:cTn id="51" dur="1000" fill="hold"/>
                                        <p:tgtEl>
                                          <p:spTgt spid="20"/>
                                        </p:tgtEl>
                                        <p:attrNameLst>
                                          <p:attrName>style.rotation</p:attrName>
                                        </p:attrNameLst>
                                      </p:cBhvr>
                                      <p:tavLst>
                                        <p:tav tm="0">
                                          <p:val>
                                            <p:fltVal val="90"/>
                                          </p:val>
                                        </p:tav>
                                        <p:tav tm="100000">
                                          <p:val>
                                            <p:fltVal val="0"/>
                                          </p:val>
                                        </p:tav>
                                      </p:tavLst>
                                    </p:anim>
                                    <p:animEffect transition="in" filter="fade">
                                      <p:cBhvr>
                                        <p:cTn id="5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lvlOne" rev="1"/>
        </p:bldSub>
      </p:bldGraphic>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2214CA-0EAA-4692-8810-431D85FB349C}"/>
              </a:ext>
            </a:extLst>
          </p:cNvPr>
          <p:cNvPicPr>
            <a:picLocks noChangeAspect="1"/>
          </p:cNvPicPr>
          <p:nvPr/>
        </p:nvPicPr>
        <p:blipFill rotWithShape="1">
          <a:blip r:embed="rId2">
            <a:alphaModFix amt="33000"/>
            <a:extLst>
              <a:ext uri="{28A0092B-C50C-407E-A947-70E740481C1C}">
                <a14:useLocalDpi xmlns:a14="http://schemas.microsoft.com/office/drawing/2010/main" val="0"/>
              </a:ext>
            </a:extLst>
          </a:blip>
          <a:srcRect t="5693" b="8898"/>
          <a:stretch/>
        </p:blipFill>
        <p:spPr>
          <a:xfrm>
            <a:off x="0" y="0"/>
            <a:ext cx="12192000" cy="6858000"/>
          </a:xfrm>
          <a:prstGeom prst="rect">
            <a:avLst/>
          </a:prstGeom>
        </p:spPr>
      </p:pic>
      <p:sp>
        <p:nvSpPr>
          <p:cNvPr id="4" name="TextBox 3">
            <a:extLst>
              <a:ext uri="{FF2B5EF4-FFF2-40B4-BE49-F238E27FC236}">
                <a16:creationId xmlns:a16="http://schemas.microsoft.com/office/drawing/2014/main" id="{F35DF70F-9DF5-47B6-A59F-7400832316A5}"/>
              </a:ext>
            </a:extLst>
          </p:cNvPr>
          <p:cNvSpPr txBox="1"/>
          <p:nvPr/>
        </p:nvSpPr>
        <p:spPr>
          <a:xfrm>
            <a:off x="679269" y="600891"/>
            <a:ext cx="10337074" cy="1815882"/>
          </a:xfrm>
          <a:prstGeom prst="rect">
            <a:avLst/>
          </a:prstGeom>
          <a:noFill/>
        </p:spPr>
        <p:txBody>
          <a:bodyPr wrap="square" rtlCol="0">
            <a:spAutoFit/>
          </a:bodyPr>
          <a:lstStyle/>
          <a:p>
            <a:r>
              <a:rPr lang="en-US" sz="4400" dirty="0"/>
              <a:t>Stewardship is a spiritual practice.</a:t>
            </a:r>
          </a:p>
          <a:p>
            <a:endParaRPr lang="en-US" dirty="0"/>
          </a:p>
          <a:p>
            <a:r>
              <a:rPr lang="en-US" sz="3200" dirty="0"/>
              <a:t>God does not need my generosity!</a:t>
            </a:r>
          </a:p>
          <a:p>
            <a:endParaRPr lang="en-US" dirty="0"/>
          </a:p>
        </p:txBody>
      </p:sp>
      <p:sp>
        <p:nvSpPr>
          <p:cNvPr id="5" name="TextBox 4">
            <a:extLst>
              <a:ext uri="{FF2B5EF4-FFF2-40B4-BE49-F238E27FC236}">
                <a16:creationId xmlns:a16="http://schemas.microsoft.com/office/drawing/2014/main" id="{2CE8B234-78A1-4BAC-ADA2-4FEB15BF7613}"/>
              </a:ext>
            </a:extLst>
          </p:cNvPr>
          <p:cNvSpPr txBox="1"/>
          <p:nvPr/>
        </p:nvSpPr>
        <p:spPr>
          <a:xfrm>
            <a:off x="3500847" y="6429103"/>
            <a:ext cx="8451396" cy="246221"/>
          </a:xfrm>
          <a:prstGeom prst="rect">
            <a:avLst/>
          </a:prstGeom>
          <a:noFill/>
        </p:spPr>
        <p:txBody>
          <a:bodyPr wrap="square" rtlCol="0">
            <a:spAutoFit/>
          </a:bodyPr>
          <a:lstStyle/>
          <a:p>
            <a:pPr algn="r"/>
            <a:r>
              <a:rPr lang="en-US" sz="1000" dirty="0"/>
              <a:t>Photo: https://www.revlydia.com/blog/2018/10/4/the-importance-of-regular-spiritual-practices</a:t>
            </a:r>
          </a:p>
        </p:txBody>
      </p:sp>
      <p:pic>
        <p:nvPicPr>
          <p:cNvPr id="22" name="Picture 21">
            <a:extLst>
              <a:ext uri="{FF2B5EF4-FFF2-40B4-BE49-F238E27FC236}">
                <a16:creationId xmlns:a16="http://schemas.microsoft.com/office/drawing/2014/main" id="{01EEEFF5-5783-4807-B80E-5C53CE297FC9}"/>
              </a:ext>
            </a:extLst>
          </p:cNvPr>
          <p:cNvPicPr>
            <a:picLocks noChangeAspect="1"/>
          </p:cNvPicPr>
          <p:nvPr/>
        </p:nvPicPr>
        <p:blipFill rotWithShape="1">
          <a:blip r:embed="rId3">
            <a:extLst>
              <a:ext uri="{28A0092B-C50C-407E-A947-70E740481C1C}">
                <a14:useLocalDpi xmlns:a14="http://schemas.microsoft.com/office/drawing/2010/main" val="0"/>
              </a:ext>
            </a:extLst>
          </a:blip>
          <a:srcRect r="12488"/>
          <a:stretch/>
        </p:blipFill>
        <p:spPr>
          <a:xfrm>
            <a:off x="6917585" y="1636295"/>
            <a:ext cx="4595146" cy="4610132"/>
          </a:xfrm>
          <a:prstGeom prst="rect">
            <a:avLst/>
          </a:prstGeom>
        </p:spPr>
      </p:pic>
      <p:pic>
        <p:nvPicPr>
          <p:cNvPr id="23" name="Graphic 22" descr="Money">
            <a:extLst>
              <a:ext uri="{FF2B5EF4-FFF2-40B4-BE49-F238E27FC236}">
                <a16:creationId xmlns:a16="http://schemas.microsoft.com/office/drawing/2014/main" id="{031B7CFF-3B41-433B-AB73-58727F4E30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11851" y="2513026"/>
            <a:ext cx="3179086" cy="3179086"/>
          </a:xfrm>
          <a:prstGeom prst="rect">
            <a:avLst/>
          </a:prstGeom>
        </p:spPr>
      </p:pic>
    </p:spTree>
    <p:extLst>
      <p:ext uri="{BB962C8B-B14F-4D97-AF65-F5344CB8AC3E}">
        <p14:creationId xmlns:p14="http://schemas.microsoft.com/office/powerpoint/2010/main" val="234689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3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2214CA-0EAA-4692-8810-431D85FB349C}"/>
              </a:ext>
            </a:extLst>
          </p:cNvPr>
          <p:cNvPicPr>
            <a:picLocks noChangeAspect="1"/>
          </p:cNvPicPr>
          <p:nvPr/>
        </p:nvPicPr>
        <p:blipFill rotWithShape="1">
          <a:blip r:embed="rId2">
            <a:alphaModFix amt="33000"/>
            <a:extLst>
              <a:ext uri="{28A0092B-C50C-407E-A947-70E740481C1C}">
                <a14:useLocalDpi xmlns:a14="http://schemas.microsoft.com/office/drawing/2010/main" val="0"/>
              </a:ext>
            </a:extLst>
          </a:blip>
          <a:srcRect t="5693" b="8898"/>
          <a:stretch/>
        </p:blipFill>
        <p:spPr>
          <a:xfrm>
            <a:off x="0" y="0"/>
            <a:ext cx="12192000" cy="6858000"/>
          </a:xfrm>
          <a:prstGeom prst="rect">
            <a:avLst/>
          </a:prstGeom>
        </p:spPr>
      </p:pic>
      <p:sp>
        <p:nvSpPr>
          <p:cNvPr id="4" name="TextBox 3">
            <a:extLst>
              <a:ext uri="{FF2B5EF4-FFF2-40B4-BE49-F238E27FC236}">
                <a16:creationId xmlns:a16="http://schemas.microsoft.com/office/drawing/2014/main" id="{F35DF70F-9DF5-47B6-A59F-7400832316A5}"/>
              </a:ext>
            </a:extLst>
          </p:cNvPr>
          <p:cNvSpPr txBox="1"/>
          <p:nvPr/>
        </p:nvSpPr>
        <p:spPr>
          <a:xfrm>
            <a:off x="679269" y="600891"/>
            <a:ext cx="10337074" cy="1046440"/>
          </a:xfrm>
          <a:prstGeom prst="rect">
            <a:avLst/>
          </a:prstGeom>
          <a:noFill/>
        </p:spPr>
        <p:txBody>
          <a:bodyPr wrap="square" rtlCol="0">
            <a:spAutoFit/>
          </a:bodyPr>
          <a:lstStyle/>
          <a:p>
            <a:r>
              <a:rPr lang="en-US" sz="4400" dirty="0"/>
              <a:t>Stewardship is a spiritual practice.</a:t>
            </a:r>
          </a:p>
          <a:p>
            <a:endParaRPr lang="en-US" dirty="0"/>
          </a:p>
        </p:txBody>
      </p:sp>
      <p:sp>
        <p:nvSpPr>
          <p:cNvPr id="5" name="TextBox 4">
            <a:extLst>
              <a:ext uri="{FF2B5EF4-FFF2-40B4-BE49-F238E27FC236}">
                <a16:creationId xmlns:a16="http://schemas.microsoft.com/office/drawing/2014/main" id="{2CE8B234-78A1-4BAC-ADA2-4FEB15BF7613}"/>
              </a:ext>
            </a:extLst>
          </p:cNvPr>
          <p:cNvSpPr txBox="1"/>
          <p:nvPr/>
        </p:nvSpPr>
        <p:spPr>
          <a:xfrm>
            <a:off x="3500847" y="6429103"/>
            <a:ext cx="8451396" cy="246221"/>
          </a:xfrm>
          <a:prstGeom prst="rect">
            <a:avLst/>
          </a:prstGeom>
          <a:noFill/>
        </p:spPr>
        <p:txBody>
          <a:bodyPr wrap="square" rtlCol="0">
            <a:spAutoFit/>
          </a:bodyPr>
          <a:lstStyle/>
          <a:p>
            <a:pPr algn="r"/>
            <a:r>
              <a:rPr lang="en-US" sz="1000" dirty="0"/>
              <a:t>Photo: https://www.revlydia.com/blog/2018/10/4/the-importance-of-regular-spiritual-practices</a:t>
            </a:r>
          </a:p>
        </p:txBody>
      </p:sp>
      <p:sp>
        <p:nvSpPr>
          <p:cNvPr id="2" name="Rectangle 1">
            <a:extLst>
              <a:ext uri="{FF2B5EF4-FFF2-40B4-BE49-F238E27FC236}">
                <a16:creationId xmlns:a16="http://schemas.microsoft.com/office/drawing/2014/main" id="{DD4C272E-43B9-4134-9316-6DD017198A65}"/>
              </a:ext>
            </a:extLst>
          </p:cNvPr>
          <p:cNvSpPr/>
          <p:nvPr/>
        </p:nvSpPr>
        <p:spPr>
          <a:xfrm>
            <a:off x="1330605" y="4675358"/>
            <a:ext cx="2916966" cy="584775"/>
          </a:xfrm>
          <a:prstGeom prst="rect">
            <a:avLst/>
          </a:prstGeom>
        </p:spPr>
        <p:txBody>
          <a:bodyPr wrap="square">
            <a:spAutoFit/>
          </a:bodyPr>
          <a:lstStyle/>
          <a:p>
            <a:pPr algn="ctr"/>
            <a:r>
              <a:rPr lang="en-US" sz="3200" dirty="0"/>
              <a:t>…to accept</a:t>
            </a:r>
          </a:p>
        </p:txBody>
      </p:sp>
      <p:pic>
        <p:nvPicPr>
          <p:cNvPr id="12" name="Graphic 11" descr="Brain in head">
            <a:extLst>
              <a:ext uri="{FF2B5EF4-FFF2-40B4-BE49-F238E27FC236}">
                <a16:creationId xmlns:a16="http://schemas.microsoft.com/office/drawing/2014/main" id="{EDAA238A-676D-46B1-B455-3480D3F8E0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0160" y="2486045"/>
            <a:ext cx="2011680" cy="2011680"/>
          </a:xfrm>
          <a:prstGeom prst="rect">
            <a:avLst/>
          </a:prstGeom>
        </p:spPr>
      </p:pic>
      <p:pic>
        <p:nvPicPr>
          <p:cNvPr id="14" name="Graphic 13" descr="Heart">
            <a:extLst>
              <a:ext uri="{FF2B5EF4-FFF2-40B4-BE49-F238E27FC236}">
                <a16:creationId xmlns:a16="http://schemas.microsoft.com/office/drawing/2014/main" id="{DAFF3016-D346-40F9-AC47-3AD495A120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48784" y="2486045"/>
            <a:ext cx="2011680" cy="2011680"/>
          </a:xfrm>
          <a:prstGeom prst="rect">
            <a:avLst/>
          </a:prstGeom>
        </p:spPr>
      </p:pic>
      <p:pic>
        <p:nvPicPr>
          <p:cNvPr id="18" name="Graphic 17" descr="Money">
            <a:extLst>
              <a:ext uri="{FF2B5EF4-FFF2-40B4-BE49-F238E27FC236}">
                <a16:creationId xmlns:a16="http://schemas.microsoft.com/office/drawing/2014/main" id="{7ECE181F-F70A-42A4-84A2-2619A65F35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02863" y="2486045"/>
            <a:ext cx="2011680" cy="2011680"/>
          </a:xfrm>
          <a:prstGeom prst="rect">
            <a:avLst/>
          </a:prstGeom>
        </p:spPr>
      </p:pic>
      <p:sp>
        <p:nvSpPr>
          <p:cNvPr id="19" name="Rectangle 18">
            <a:extLst>
              <a:ext uri="{FF2B5EF4-FFF2-40B4-BE49-F238E27FC236}">
                <a16:creationId xmlns:a16="http://schemas.microsoft.com/office/drawing/2014/main" id="{340B919C-A107-40D6-82DD-7BB4C4FAABE2}"/>
              </a:ext>
            </a:extLst>
          </p:cNvPr>
          <p:cNvSpPr/>
          <p:nvPr/>
        </p:nvSpPr>
        <p:spPr>
          <a:xfrm>
            <a:off x="8489382" y="4675358"/>
            <a:ext cx="1486241" cy="584775"/>
          </a:xfrm>
          <a:prstGeom prst="rect">
            <a:avLst/>
          </a:prstGeom>
        </p:spPr>
        <p:txBody>
          <a:bodyPr wrap="none">
            <a:spAutoFit/>
          </a:bodyPr>
          <a:lstStyle/>
          <a:p>
            <a:pPr algn="ctr"/>
            <a:r>
              <a:rPr lang="en-US" sz="3200" dirty="0"/>
              <a:t>…to live</a:t>
            </a:r>
          </a:p>
        </p:txBody>
      </p:sp>
      <p:sp>
        <p:nvSpPr>
          <p:cNvPr id="20" name="Rectangle 19">
            <a:extLst>
              <a:ext uri="{FF2B5EF4-FFF2-40B4-BE49-F238E27FC236}">
                <a16:creationId xmlns:a16="http://schemas.microsoft.com/office/drawing/2014/main" id="{F2D01872-6594-4F4A-9575-9D54A5560C71}"/>
              </a:ext>
            </a:extLst>
          </p:cNvPr>
          <p:cNvSpPr/>
          <p:nvPr/>
        </p:nvSpPr>
        <p:spPr>
          <a:xfrm>
            <a:off x="4585104" y="4675560"/>
            <a:ext cx="2818592" cy="584775"/>
          </a:xfrm>
          <a:prstGeom prst="rect">
            <a:avLst/>
          </a:prstGeom>
        </p:spPr>
        <p:txBody>
          <a:bodyPr wrap="none">
            <a:spAutoFit/>
          </a:bodyPr>
          <a:lstStyle/>
          <a:p>
            <a:pPr algn="ctr"/>
            <a:r>
              <a:rPr lang="en-US" sz="3200" dirty="0"/>
              <a:t>…to understand</a:t>
            </a:r>
          </a:p>
        </p:txBody>
      </p:sp>
    </p:spTree>
    <p:extLst>
      <p:ext uri="{BB962C8B-B14F-4D97-AF65-F5344CB8AC3E}">
        <p14:creationId xmlns:p14="http://schemas.microsoft.com/office/powerpoint/2010/main" val="7299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80">
                                          <p:stCondLst>
                                            <p:cond delay="0"/>
                                          </p:stCondLst>
                                        </p:cTn>
                                        <p:tgtEl>
                                          <p:spTgt spid="18"/>
                                        </p:tgtEl>
                                      </p:cBhvr>
                                    </p:animEffect>
                                    <p:anim calcmode="lin" valueType="num">
                                      <p:cBhvr>
                                        <p:cTn id="4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9" dur="26">
                                          <p:stCondLst>
                                            <p:cond delay="650"/>
                                          </p:stCondLst>
                                        </p:cTn>
                                        <p:tgtEl>
                                          <p:spTgt spid="18"/>
                                        </p:tgtEl>
                                      </p:cBhvr>
                                      <p:to x="100000" y="60000"/>
                                    </p:animScale>
                                    <p:animScale>
                                      <p:cBhvr>
                                        <p:cTn id="50" dur="166" decel="50000">
                                          <p:stCondLst>
                                            <p:cond delay="676"/>
                                          </p:stCondLst>
                                        </p:cTn>
                                        <p:tgtEl>
                                          <p:spTgt spid="18"/>
                                        </p:tgtEl>
                                      </p:cBhvr>
                                      <p:to x="100000" y="100000"/>
                                    </p:animScale>
                                    <p:animScale>
                                      <p:cBhvr>
                                        <p:cTn id="51" dur="26">
                                          <p:stCondLst>
                                            <p:cond delay="1312"/>
                                          </p:stCondLst>
                                        </p:cTn>
                                        <p:tgtEl>
                                          <p:spTgt spid="18"/>
                                        </p:tgtEl>
                                      </p:cBhvr>
                                      <p:to x="100000" y="80000"/>
                                    </p:animScale>
                                    <p:animScale>
                                      <p:cBhvr>
                                        <p:cTn id="52" dur="166" decel="50000">
                                          <p:stCondLst>
                                            <p:cond delay="1338"/>
                                          </p:stCondLst>
                                        </p:cTn>
                                        <p:tgtEl>
                                          <p:spTgt spid="18"/>
                                        </p:tgtEl>
                                      </p:cBhvr>
                                      <p:to x="100000" y="100000"/>
                                    </p:animScale>
                                    <p:animScale>
                                      <p:cBhvr>
                                        <p:cTn id="53" dur="26">
                                          <p:stCondLst>
                                            <p:cond delay="1642"/>
                                          </p:stCondLst>
                                        </p:cTn>
                                        <p:tgtEl>
                                          <p:spTgt spid="18"/>
                                        </p:tgtEl>
                                      </p:cBhvr>
                                      <p:to x="100000" y="90000"/>
                                    </p:animScale>
                                    <p:animScale>
                                      <p:cBhvr>
                                        <p:cTn id="54" dur="166" decel="50000">
                                          <p:stCondLst>
                                            <p:cond delay="1668"/>
                                          </p:stCondLst>
                                        </p:cTn>
                                        <p:tgtEl>
                                          <p:spTgt spid="18"/>
                                        </p:tgtEl>
                                      </p:cBhvr>
                                      <p:to x="100000" y="100000"/>
                                    </p:animScale>
                                    <p:animScale>
                                      <p:cBhvr>
                                        <p:cTn id="55" dur="26">
                                          <p:stCondLst>
                                            <p:cond delay="1808"/>
                                          </p:stCondLst>
                                        </p:cTn>
                                        <p:tgtEl>
                                          <p:spTgt spid="18"/>
                                        </p:tgtEl>
                                      </p:cBhvr>
                                      <p:to x="100000" y="95000"/>
                                    </p:animScale>
                                    <p:animScale>
                                      <p:cBhvr>
                                        <p:cTn id="56" dur="166" decel="50000">
                                          <p:stCondLst>
                                            <p:cond delay="1834"/>
                                          </p:stCondLst>
                                        </p:cTn>
                                        <p:tgtEl>
                                          <p:spTgt spid="1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1000" fill="hold"/>
                                        <p:tgtEl>
                                          <p:spTgt spid="2"/>
                                        </p:tgtEl>
                                        <p:attrNameLst>
                                          <p:attrName>ppt_x</p:attrName>
                                        </p:attrNameLst>
                                      </p:cBhvr>
                                      <p:tavLst>
                                        <p:tav tm="0">
                                          <p:val>
                                            <p:strVal val="1+#ppt_w/2"/>
                                          </p:val>
                                        </p:tav>
                                        <p:tav tm="100000">
                                          <p:val>
                                            <p:strVal val="#ppt_x"/>
                                          </p:val>
                                        </p:tav>
                                      </p:tavLst>
                                    </p:anim>
                                    <p:anim calcmode="lin" valueType="num">
                                      <p:cBhvr additive="base">
                                        <p:cTn id="6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1000" fill="hold"/>
                                        <p:tgtEl>
                                          <p:spTgt spid="20"/>
                                        </p:tgtEl>
                                        <p:attrNameLst>
                                          <p:attrName>ppt_x</p:attrName>
                                        </p:attrNameLst>
                                      </p:cBhvr>
                                      <p:tavLst>
                                        <p:tav tm="0">
                                          <p:val>
                                            <p:strVal val="1+#ppt_w/2"/>
                                          </p:val>
                                        </p:tav>
                                        <p:tav tm="100000">
                                          <p:val>
                                            <p:strVal val="#ppt_x"/>
                                          </p:val>
                                        </p:tav>
                                      </p:tavLst>
                                    </p:anim>
                                    <p:anim calcmode="lin" valueType="num">
                                      <p:cBhvr additive="base">
                                        <p:cTn id="6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1000" fill="hold"/>
                                        <p:tgtEl>
                                          <p:spTgt spid="19"/>
                                        </p:tgtEl>
                                        <p:attrNameLst>
                                          <p:attrName>ppt_x</p:attrName>
                                        </p:attrNameLst>
                                      </p:cBhvr>
                                      <p:tavLst>
                                        <p:tav tm="0">
                                          <p:val>
                                            <p:strVal val="1+#ppt_w/2"/>
                                          </p:val>
                                        </p:tav>
                                        <p:tav tm="100000">
                                          <p:val>
                                            <p:strVal val="#ppt_x"/>
                                          </p:val>
                                        </p:tav>
                                      </p:tavLst>
                                    </p:anim>
                                    <p:anim calcmode="lin" valueType="num">
                                      <p:cBhvr additive="base">
                                        <p:cTn id="74"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D216C5-95AD-4CC6-A2D4-B0450E639DDD}"/>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5263" b="19737"/>
          <a:stretch/>
        </p:blipFill>
        <p:spPr>
          <a:xfrm>
            <a:off x="0" y="-1"/>
            <a:ext cx="12192000" cy="6858001"/>
          </a:xfrm>
          <a:prstGeom prst="rect">
            <a:avLst/>
          </a:prstGeom>
        </p:spPr>
      </p:pic>
      <p:sp>
        <p:nvSpPr>
          <p:cNvPr id="6" name="TextBox 5">
            <a:extLst>
              <a:ext uri="{FF2B5EF4-FFF2-40B4-BE49-F238E27FC236}">
                <a16:creationId xmlns:a16="http://schemas.microsoft.com/office/drawing/2014/main" id="{EAA111A5-3A66-49B6-B77A-E82B5E3B36CD}"/>
              </a:ext>
            </a:extLst>
          </p:cNvPr>
          <p:cNvSpPr txBox="1"/>
          <p:nvPr/>
        </p:nvSpPr>
        <p:spPr>
          <a:xfrm>
            <a:off x="6191250" y="6324600"/>
            <a:ext cx="5743575" cy="246221"/>
          </a:xfrm>
          <a:prstGeom prst="rect">
            <a:avLst/>
          </a:prstGeom>
          <a:noFill/>
        </p:spPr>
        <p:txBody>
          <a:bodyPr wrap="square" rtlCol="0">
            <a:spAutoFit/>
          </a:bodyPr>
          <a:lstStyle/>
          <a:p>
            <a:pPr algn="r"/>
            <a:r>
              <a:rPr lang="en-US" sz="1000" dirty="0"/>
              <a:t>Photo: Lyle Miller</a:t>
            </a:r>
          </a:p>
        </p:txBody>
      </p:sp>
      <p:sp>
        <p:nvSpPr>
          <p:cNvPr id="5" name="TextBox 4">
            <a:extLst>
              <a:ext uri="{FF2B5EF4-FFF2-40B4-BE49-F238E27FC236}">
                <a16:creationId xmlns:a16="http://schemas.microsoft.com/office/drawing/2014/main" id="{260316FB-B666-4722-A3FF-6D9C3775F65B}"/>
              </a:ext>
            </a:extLst>
          </p:cNvPr>
          <p:cNvSpPr txBox="1"/>
          <p:nvPr/>
        </p:nvSpPr>
        <p:spPr>
          <a:xfrm>
            <a:off x="679269" y="600891"/>
            <a:ext cx="10337074" cy="1085810"/>
          </a:xfrm>
          <a:prstGeom prst="rect">
            <a:avLst/>
          </a:prstGeom>
          <a:noFill/>
        </p:spPr>
        <p:txBody>
          <a:bodyPr wrap="square" rtlCol="0">
            <a:spAutoFit/>
          </a:bodyPr>
          <a:lstStyle/>
          <a:p>
            <a:pPr lvl="0">
              <a:lnSpc>
                <a:spcPct val="150000"/>
              </a:lnSpc>
            </a:pPr>
            <a:r>
              <a:rPr lang="en-US" sz="4800" b="1" i="1" dirty="0"/>
              <a:t>Everything belongs to God.</a:t>
            </a:r>
            <a:endParaRPr lang="en-US" sz="4800" dirty="0"/>
          </a:p>
        </p:txBody>
      </p:sp>
    </p:spTree>
    <p:extLst>
      <p:ext uri="{BB962C8B-B14F-4D97-AF65-F5344CB8AC3E}">
        <p14:creationId xmlns:p14="http://schemas.microsoft.com/office/powerpoint/2010/main" val="408000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E3972-F8E1-49B5-9997-6731C9195436}"/>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b="15485"/>
          <a:stretch/>
        </p:blipFill>
        <p:spPr>
          <a:xfrm>
            <a:off x="0" y="-708"/>
            <a:ext cx="12192000" cy="6858708"/>
          </a:xfrm>
          <a:prstGeom prst="rect">
            <a:avLst/>
          </a:prstGeom>
        </p:spPr>
      </p:pic>
      <p:sp>
        <p:nvSpPr>
          <p:cNvPr id="5" name="TextBox 4">
            <a:extLst>
              <a:ext uri="{FF2B5EF4-FFF2-40B4-BE49-F238E27FC236}">
                <a16:creationId xmlns:a16="http://schemas.microsoft.com/office/drawing/2014/main" id="{34EB7E8D-3152-49E8-9DB8-93A91663C894}"/>
              </a:ext>
            </a:extLst>
          </p:cNvPr>
          <p:cNvSpPr txBox="1"/>
          <p:nvPr/>
        </p:nvSpPr>
        <p:spPr>
          <a:xfrm>
            <a:off x="6191250" y="6324600"/>
            <a:ext cx="5743575" cy="246221"/>
          </a:xfrm>
          <a:prstGeom prst="rect">
            <a:avLst/>
          </a:prstGeom>
          <a:noFill/>
        </p:spPr>
        <p:txBody>
          <a:bodyPr wrap="square" rtlCol="0">
            <a:spAutoFit/>
          </a:bodyPr>
          <a:lstStyle/>
          <a:p>
            <a:pPr algn="r"/>
            <a:r>
              <a:rPr lang="en-US" sz="1000" dirty="0"/>
              <a:t>Photo: https://www.ministrymatters.com/all/entry/2704/losing-the-offering-plate</a:t>
            </a:r>
          </a:p>
        </p:txBody>
      </p:sp>
      <p:sp>
        <p:nvSpPr>
          <p:cNvPr id="6" name="TextBox 5">
            <a:extLst>
              <a:ext uri="{FF2B5EF4-FFF2-40B4-BE49-F238E27FC236}">
                <a16:creationId xmlns:a16="http://schemas.microsoft.com/office/drawing/2014/main" id="{E3DC6390-9493-4C9F-8163-8AA56A06E97A}"/>
              </a:ext>
            </a:extLst>
          </p:cNvPr>
          <p:cNvSpPr txBox="1"/>
          <p:nvPr/>
        </p:nvSpPr>
        <p:spPr>
          <a:xfrm>
            <a:off x="679269" y="600891"/>
            <a:ext cx="10337074" cy="2193806"/>
          </a:xfrm>
          <a:prstGeom prst="rect">
            <a:avLst/>
          </a:prstGeom>
          <a:noFill/>
        </p:spPr>
        <p:txBody>
          <a:bodyPr wrap="square" rtlCol="0">
            <a:spAutoFit/>
          </a:bodyPr>
          <a:lstStyle/>
          <a:p>
            <a:pPr lvl="0">
              <a:lnSpc>
                <a:spcPct val="150000"/>
              </a:lnSpc>
            </a:pPr>
            <a:r>
              <a:rPr lang="en-US" sz="4800" b="1" i="1" dirty="0"/>
              <a:t>Everything belongs to God.</a:t>
            </a:r>
            <a:endParaRPr lang="en-US" sz="4800" dirty="0"/>
          </a:p>
          <a:p>
            <a:pPr lvl="0">
              <a:lnSpc>
                <a:spcPct val="150000"/>
              </a:lnSpc>
            </a:pPr>
            <a:r>
              <a:rPr lang="en-US" sz="4800" b="1" i="1" dirty="0"/>
              <a:t>Generosity is an act of worship. </a:t>
            </a:r>
            <a:endParaRPr lang="en-US" sz="4800" dirty="0"/>
          </a:p>
        </p:txBody>
      </p:sp>
    </p:spTree>
    <p:extLst>
      <p:ext uri="{BB962C8B-B14F-4D97-AF65-F5344CB8AC3E}">
        <p14:creationId xmlns:p14="http://schemas.microsoft.com/office/powerpoint/2010/main" val="430194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98A97F-6BD0-4161-B320-2A403A7C0F96}"/>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l="5334" r="9334"/>
          <a:stretch/>
        </p:blipFill>
        <p:spPr>
          <a:xfrm>
            <a:off x="0" y="0"/>
            <a:ext cx="12192000" cy="6858000"/>
          </a:xfrm>
          <a:prstGeom prst="rect">
            <a:avLst/>
          </a:prstGeom>
          <a:effectLst>
            <a:reflection stA="23000" endPos="65000" dist="50800" dir="5400000" sy="-100000" algn="bl" rotWithShape="0"/>
          </a:effectLst>
        </p:spPr>
      </p:pic>
      <p:sp>
        <p:nvSpPr>
          <p:cNvPr id="5" name="TextBox 4">
            <a:extLst>
              <a:ext uri="{FF2B5EF4-FFF2-40B4-BE49-F238E27FC236}">
                <a16:creationId xmlns:a16="http://schemas.microsoft.com/office/drawing/2014/main" id="{0BFED9DB-98E7-427D-8A63-1651261AD4D9}"/>
              </a:ext>
            </a:extLst>
          </p:cNvPr>
          <p:cNvSpPr txBox="1"/>
          <p:nvPr/>
        </p:nvSpPr>
        <p:spPr>
          <a:xfrm>
            <a:off x="6191250" y="6324600"/>
            <a:ext cx="5743575" cy="246221"/>
          </a:xfrm>
          <a:prstGeom prst="rect">
            <a:avLst/>
          </a:prstGeom>
          <a:noFill/>
        </p:spPr>
        <p:txBody>
          <a:bodyPr wrap="square" rtlCol="0">
            <a:spAutoFit/>
          </a:bodyPr>
          <a:lstStyle/>
          <a:p>
            <a:pPr algn="r"/>
            <a:r>
              <a:rPr lang="en-US" sz="1000" dirty="0"/>
              <a:t>Photo: http://www.pig-world.co.uk/news/pig-farm-incomes-forecast-to-more-than-double-in-201617.html</a:t>
            </a:r>
          </a:p>
        </p:txBody>
      </p:sp>
      <p:sp>
        <p:nvSpPr>
          <p:cNvPr id="6" name="TextBox 5">
            <a:extLst>
              <a:ext uri="{FF2B5EF4-FFF2-40B4-BE49-F238E27FC236}">
                <a16:creationId xmlns:a16="http://schemas.microsoft.com/office/drawing/2014/main" id="{0F1EBA52-E9DA-4B8A-8B1D-2B29F6C9896D}"/>
              </a:ext>
            </a:extLst>
          </p:cNvPr>
          <p:cNvSpPr txBox="1"/>
          <p:nvPr/>
        </p:nvSpPr>
        <p:spPr>
          <a:xfrm>
            <a:off x="679269" y="600891"/>
            <a:ext cx="10337074" cy="3301801"/>
          </a:xfrm>
          <a:prstGeom prst="rect">
            <a:avLst/>
          </a:prstGeom>
          <a:noFill/>
        </p:spPr>
        <p:txBody>
          <a:bodyPr wrap="square" rtlCol="0">
            <a:spAutoFit/>
          </a:bodyPr>
          <a:lstStyle/>
          <a:p>
            <a:pPr lvl="0">
              <a:lnSpc>
                <a:spcPct val="150000"/>
              </a:lnSpc>
            </a:pPr>
            <a:r>
              <a:rPr lang="en-US" sz="4800" b="1" i="1" dirty="0"/>
              <a:t>Everything belongs to God.</a:t>
            </a:r>
            <a:endParaRPr lang="en-US" sz="4800" dirty="0"/>
          </a:p>
          <a:p>
            <a:pPr lvl="0">
              <a:lnSpc>
                <a:spcPct val="150000"/>
              </a:lnSpc>
            </a:pPr>
            <a:r>
              <a:rPr lang="en-US" sz="4800" b="1" i="1" dirty="0"/>
              <a:t>Generosity is an act of worship. </a:t>
            </a:r>
            <a:endParaRPr lang="en-US" sz="4800" dirty="0"/>
          </a:p>
          <a:p>
            <a:pPr lvl="0">
              <a:lnSpc>
                <a:spcPct val="150000"/>
              </a:lnSpc>
            </a:pPr>
            <a:r>
              <a:rPr lang="en-US" sz="4800" b="1" i="1" dirty="0"/>
              <a:t>We are called to be managers</a:t>
            </a:r>
            <a:r>
              <a:rPr lang="en-US" sz="4800" dirty="0"/>
              <a:t>.</a:t>
            </a:r>
          </a:p>
        </p:txBody>
      </p:sp>
    </p:spTree>
    <p:extLst>
      <p:ext uri="{BB962C8B-B14F-4D97-AF65-F5344CB8AC3E}">
        <p14:creationId xmlns:p14="http://schemas.microsoft.com/office/powerpoint/2010/main" val="2971890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DDA9F0-0577-4B41-A653-403BBEF310AD}"/>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t="13435" b="6965"/>
          <a:stretch/>
        </p:blipFill>
        <p:spPr>
          <a:xfrm>
            <a:off x="0" y="0"/>
            <a:ext cx="12192000" cy="6858000"/>
          </a:xfrm>
          <a:prstGeom prst="rect">
            <a:avLst/>
          </a:prstGeom>
        </p:spPr>
      </p:pic>
      <p:sp>
        <p:nvSpPr>
          <p:cNvPr id="6" name="TextBox 5">
            <a:extLst>
              <a:ext uri="{FF2B5EF4-FFF2-40B4-BE49-F238E27FC236}">
                <a16:creationId xmlns:a16="http://schemas.microsoft.com/office/drawing/2014/main" id="{E7E487AA-6B1E-4EF9-971B-BDB02D23A70A}"/>
              </a:ext>
            </a:extLst>
          </p:cNvPr>
          <p:cNvSpPr txBox="1"/>
          <p:nvPr/>
        </p:nvSpPr>
        <p:spPr>
          <a:xfrm>
            <a:off x="3500847" y="6429103"/>
            <a:ext cx="8451396" cy="246221"/>
          </a:xfrm>
          <a:prstGeom prst="rect">
            <a:avLst/>
          </a:prstGeom>
          <a:noFill/>
        </p:spPr>
        <p:txBody>
          <a:bodyPr wrap="square" rtlCol="0">
            <a:spAutoFit/>
          </a:bodyPr>
          <a:lstStyle/>
          <a:p>
            <a:pPr algn="r"/>
            <a:r>
              <a:rPr lang="en-US" sz="1000" dirty="0"/>
              <a:t>Graphic: https://www.pghcitypaper.com/pittsburgh/a-list-of-mutual-aid-funds-and-volunteer-groups-to-help-pittsburghers-in-need/Content?oid=16971439</a:t>
            </a:r>
          </a:p>
        </p:txBody>
      </p:sp>
      <p:sp>
        <p:nvSpPr>
          <p:cNvPr id="7" name="TextBox 6">
            <a:extLst>
              <a:ext uri="{FF2B5EF4-FFF2-40B4-BE49-F238E27FC236}">
                <a16:creationId xmlns:a16="http://schemas.microsoft.com/office/drawing/2014/main" id="{7D77D1EE-3B18-433B-93DE-87A377AC3848}"/>
              </a:ext>
            </a:extLst>
          </p:cNvPr>
          <p:cNvSpPr txBox="1"/>
          <p:nvPr/>
        </p:nvSpPr>
        <p:spPr>
          <a:xfrm>
            <a:off x="679269" y="600891"/>
            <a:ext cx="10337074" cy="4409797"/>
          </a:xfrm>
          <a:prstGeom prst="rect">
            <a:avLst/>
          </a:prstGeom>
          <a:noFill/>
        </p:spPr>
        <p:txBody>
          <a:bodyPr wrap="square" rtlCol="0">
            <a:spAutoFit/>
          </a:bodyPr>
          <a:lstStyle/>
          <a:p>
            <a:pPr lvl="0">
              <a:lnSpc>
                <a:spcPct val="150000"/>
              </a:lnSpc>
            </a:pPr>
            <a:r>
              <a:rPr lang="en-US" sz="4800" b="1" i="1" dirty="0"/>
              <a:t>Everything belongs to God.</a:t>
            </a:r>
            <a:endParaRPr lang="en-US" sz="4800" dirty="0"/>
          </a:p>
          <a:p>
            <a:pPr lvl="0">
              <a:lnSpc>
                <a:spcPct val="150000"/>
              </a:lnSpc>
            </a:pPr>
            <a:r>
              <a:rPr lang="en-US" sz="4800" b="1" i="1" dirty="0"/>
              <a:t>Generosity is an act of worship. </a:t>
            </a:r>
            <a:endParaRPr lang="en-US" sz="4800" dirty="0"/>
          </a:p>
          <a:p>
            <a:pPr lvl="0">
              <a:lnSpc>
                <a:spcPct val="150000"/>
              </a:lnSpc>
            </a:pPr>
            <a:r>
              <a:rPr lang="en-US" sz="4800" b="1" i="1" dirty="0"/>
              <a:t>We are called to be managers</a:t>
            </a:r>
            <a:r>
              <a:rPr lang="en-US" sz="4800" dirty="0"/>
              <a:t>.</a:t>
            </a:r>
          </a:p>
          <a:p>
            <a:pPr lvl="0">
              <a:lnSpc>
                <a:spcPct val="150000"/>
              </a:lnSpc>
            </a:pPr>
            <a:r>
              <a:rPr lang="en-US" sz="4800" b="1" i="1" dirty="0"/>
              <a:t>Stewardship is a communal activity.</a:t>
            </a:r>
            <a:r>
              <a:rPr lang="en-US" sz="4800" dirty="0"/>
              <a:t> </a:t>
            </a:r>
          </a:p>
        </p:txBody>
      </p:sp>
    </p:spTree>
    <p:extLst>
      <p:ext uri="{BB962C8B-B14F-4D97-AF65-F5344CB8AC3E}">
        <p14:creationId xmlns:p14="http://schemas.microsoft.com/office/powerpoint/2010/main" val="473092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099527-50A7-4EBF-B6EA-AE8A2BC303A2}"/>
              </a:ext>
            </a:extLst>
          </p:cNvPr>
          <p:cNvPicPr>
            <a:picLocks noChangeAspect="1"/>
          </p:cNvPicPr>
          <p:nvPr/>
        </p:nvPicPr>
        <p:blipFill rotWithShape="1">
          <a:blip r:embed="rId2">
            <a:alphaModFix amt="33000"/>
            <a:extLst>
              <a:ext uri="{28A0092B-C50C-407E-A947-70E740481C1C}">
                <a14:useLocalDpi xmlns:a14="http://schemas.microsoft.com/office/drawing/2010/main" val="0"/>
              </a:ext>
            </a:extLst>
          </a:blip>
          <a:srcRect t="5693" b="8898"/>
          <a:stretch/>
        </p:blipFill>
        <p:spPr>
          <a:xfrm>
            <a:off x="0" y="0"/>
            <a:ext cx="12192000" cy="6858000"/>
          </a:xfrm>
          <a:prstGeom prst="rect">
            <a:avLst/>
          </a:prstGeom>
        </p:spPr>
      </p:pic>
      <p:sp>
        <p:nvSpPr>
          <p:cNvPr id="7" name="TextBox 6">
            <a:extLst>
              <a:ext uri="{FF2B5EF4-FFF2-40B4-BE49-F238E27FC236}">
                <a16:creationId xmlns:a16="http://schemas.microsoft.com/office/drawing/2014/main" id="{D4DC897F-BE33-4C00-B03C-87CBF5ADB54F}"/>
              </a:ext>
            </a:extLst>
          </p:cNvPr>
          <p:cNvSpPr txBox="1"/>
          <p:nvPr/>
        </p:nvSpPr>
        <p:spPr>
          <a:xfrm>
            <a:off x="3500847" y="6429103"/>
            <a:ext cx="8451396" cy="246221"/>
          </a:xfrm>
          <a:prstGeom prst="rect">
            <a:avLst/>
          </a:prstGeom>
          <a:noFill/>
        </p:spPr>
        <p:txBody>
          <a:bodyPr wrap="square" rtlCol="0">
            <a:spAutoFit/>
          </a:bodyPr>
          <a:lstStyle/>
          <a:p>
            <a:pPr algn="r"/>
            <a:r>
              <a:rPr lang="en-US" sz="1000" dirty="0"/>
              <a:t>Photo: https://www.revlydia.com/blog/2018/10/4/the-importance-of-regular-spiritual-practices</a:t>
            </a:r>
          </a:p>
        </p:txBody>
      </p:sp>
      <p:sp>
        <p:nvSpPr>
          <p:cNvPr id="8" name="TextBox 7">
            <a:extLst>
              <a:ext uri="{FF2B5EF4-FFF2-40B4-BE49-F238E27FC236}">
                <a16:creationId xmlns:a16="http://schemas.microsoft.com/office/drawing/2014/main" id="{030FC2FE-54BB-4681-8C1C-953AB262C42A}"/>
              </a:ext>
            </a:extLst>
          </p:cNvPr>
          <p:cNvSpPr txBox="1"/>
          <p:nvPr/>
        </p:nvSpPr>
        <p:spPr>
          <a:xfrm>
            <a:off x="679269" y="600891"/>
            <a:ext cx="10337074" cy="5517793"/>
          </a:xfrm>
          <a:prstGeom prst="rect">
            <a:avLst/>
          </a:prstGeom>
          <a:noFill/>
        </p:spPr>
        <p:txBody>
          <a:bodyPr wrap="square" rtlCol="0">
            <a:spAutoFit/>
          </a:bodyPr>
          <a:lstStyle/>
          <a:p>
            <a:pPr lvl="0">
              <a:lnSpc>
                <a:spcPct val="150000"/>
              </a:lnSpc>
            </a:pPr>
            <a:r>
              <a:rPr lang="en-US" sz="4800" b="1" i="1" dirty="0"/>
              <a:t>Everything belongs to God.</a:t>
            </a:r>
            <a:endParaRPr lang="en-US" sz="4800" dirty="0"/>
          </a:p>
          <a:p>
            <a:pPr lvl="0">
              <a:lnSpc>
                <a:spcPct val="150000"/>
              </a:lnSpc>
            </a:pPr>
            <a:r>
              <a:rPr lang="en-US" sz="4800" b="1" i="1" dirty="0"/>
              <a:t>Generosity is an act of worship. </a:t>
            </a:r>
            <a:endParaRPr lang="en-US" sz="4800" dirty="0"/>
          </a:p>
          <a:p>
            <a:pPr lvl="0">
              <a:lnSpc>
                <a:spcPct val="150000"/>
              </a:lnSpc>
            </a:pPr>
            <a:r>
              <a:rPr lang="en-US" sz="4800" b="1" i="1" dirty="0"/>
              <a:t>We are called to be managers</a:t>
            </a:r>
            <a:r>
              <a:rPr lang="en-US" sz="4800" dirty="0"/>
              <a:t>.</a:t>
            </a:r>
          </a:p>
          <a:p>
            <a:pPr lvl="0">
              <a:lnSpc>
                <a:spcPct val="150000"/>
              </a:lnSpc>
            </a:pPr>
            <a:r>
              <a:rPr lang="en-US" sz="4800" b="1" i="1" dirty="0"/>
              <a:t>Stewardship is a communal activity.</a:t>
            </a:r>
            <a:r>
              <a:rPr lang="en-US" sz="4800" dirty="0"/>
              <a:t> </a:t>
            </a:r>
          </a:p>
          <a:p>
            <a:pPr lvl="0">
              <a:lnSpc>
                <a:spcPct val="150000"/>
              </a:lnSpc>
            </a:pPr>
            <a:r>
              <a:rPr lang="en-US" sz="4800" b="1" i="1" dirty="0"/>
              <a:t>Stewardship is a spiritual practice.</a:t>
            </a:r>
            <a:endParaRPr lang="en-US" sz="4800" dirty="0"/>
          </a:p>
        </p:txBody>
      </p:sp>
    </p:spTree>
    <p:extLst>
      <p:ext uri="{BB962C8B-B14F-4D97-AF65-F5344CB8AC3E}">
        <p14:creationId xmlns:p14="http://schemas.microsoft.com/office/powerpoint/2010/main" val="2610245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Stacks of gold coins">
            <a:extLst>
              <a:ext uri="{FF2B5EF4-FFF2-40B4-BE49-F238E27FC236}">
                <a16:creationId xmlns:a16="http://schemas.microsoft.com/office/drawing/2014/main" id="{6DEEC4CC-8C46-6F59-F06D-8ABD99E84BBE}"/>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353051" y="-519141"/>
            <a:ext cx="12191999" cy="8127999"/>
          </a:xfrm>
          <a:prstGeom prst="rect">
            <a:avLst/>
          </a:prstGeom>
        </p:spPr>
      </p:pic>
      <p:sp>
        <p:nvSpPr>
          <p:cNvPr id="2" name="Title 1">
            <a:extLst>
              <a:ext uri="{FF2B5EF4-FFF2-40B4-BE49-F238E27FC236}">
                <a16:creationId xmlns:a16="http://schemas.microsoft.com/office/drawing/2014/main" id="{53BA5893-84F5-6CD5-561B-1DAE4F5F87F5}"/>
              </a:ext>
            </a:extLst>
          </p:cNvPr>
          <p:cNvSpPr>
            <a:spLocks noGrp="1"/>
          </p:cNvSpPr>
          <p:nvPr>
            <p:ph type="title"/>
          </p:nvPr>
        </p:nvSpPr>
        <p:spPr/>
        <p:txBody>
          <a:bodyPr>
            <a:normAutofit/>
          </a:bodyPr>
          <a:lstStyle/>
          <a:p>
            <a:r>
              <a:rPr lang="en-US" sz="4800" dirty="0">
                <a:latin typeface="+mn-lt"/>
              </a:rPr>
              <a:t>God cares about money</a:t>
            </a:r>
          </a:p>
        </p:txBody>
      </p:sp>
      <p:sp>
        <p:nvSpPr>
          <p:cNvPr id="3" name="Content Placeholder 2">
            <a:extLst>
              <a:ext uri="{FF2B5EF4-FFF2-40B4-BE49-F238E27FC236}">
                <a16:creationId xmlns:a16="http://schemas.microsoft.com/office/drawing/2014/main" id="{4A116AFD-C922-F8B8-99C2-E1503010E28C}"/>
              </a:ext>
            </a:extLst>
          </p:cNvPr>
          <p:cNvSpPr>
            <a:spLocks noGrp="1"/>
          </p:cNvSpPr>
          <p:nvPr>
            <p:ph idx="1"/>
          </p:nvPr>
        </p:nvSpPr>
        <p:spPr>
          <a:xfrm>
            <a:off x="838200" y="1825625"/>
            <a:ext cx="10515600" cy="4351338"/>
          </a:xfrm>
        </p:spPr>
        <p:txBody>
          <a:bodyPr>
            <a:noAutofit/>
          </a:bodyPr>
          <a:lstStyle/>
          <a:p>
            <a:pPr marL="0" indent="0">
              <a:buNone/>
              <a:tabLst>
                <a:tab pos="4630738" algn="r"/>
              </a:tabLst>
            </a:pPr>
            <a:r>
              <a:rPr lang="en-US" sz="4200" dirty="0"/>
              <a:t>Faith:	200</a:t>
            </a:r>
          </a:p>
          <a:p>
            <a:pPr marL="0" indent="0">
              <a:buNone/>
              <a:tabLst>
                <a:tab pos="4630738" algn="r"/>
              </a:tabLst>
            </a:pPr>
            <a:r>
              <a:rPr lang="en-US" sz="4200" dirty="0"/>
              <a:t>Prayer: 	225</a:t>
            </a:r>
          </a:p>
          <a:p>
            <a:pPr marL="0" indent="0">
              <a:buNone/>
              <a:tabLst>
                <a:tab pos="4630738" algn="r"/>
              </a:tabLst>
            </a:pPr>
            <a:r>
              <a:rPr lang="en-US" sz="4200" dirty="0"/>
              <a:t>Love:	700</a:t>
            </a:r>
          </a:p>
          <a:p>
            <a:pPr marL="0" indent="0">
              <a:buNone/>
              <a:tabLst>
                <a:tab pos="4630738" algn="r"/>
              </a:tabLst>
            </a:pPr>
            <a:r>
              <a:rPr lang="en-US" sz="4200" dirty="0"/>
              <a:t>Money:	2000-2300</a:t>
            </a:r>
          </a:p>
          <a:p>
            <a:endParaRPr lang="en-US" sz="1000" dirty="0"/>
          </a:p>
          <a:p>
            <a:pPr marL="0" indent="0">
              <a:buNone/>
            </a:pPr>
            <a:r>
              <a:rPr lang="en-US" sz="4200" dirty="0"/>
              <a:t>Between one-third </a:t>
            </a:r>
            <a:br>
              <a:rPr lang="en-US" sz="4200" dirty="0"/>
            </a:br>
            <a:r>
              <a:rPr lang="en-US" sz="4200" dirty="0"/>
              <a:t>and one-half of Jesus’ parables.</a:t>
            </a:r>
          </a:p>
        </p:txBody>
      </p:sp>
    </p:spTree>
    <p:extLst>
      <p:ext uri="{BB962C8B-B14F-4D97-AF65-F5344CB8AC3E}">
        <p14:creationId xmlns:p14="http://schemas.microsoft.com/office/powerpoint/2010/main" val="317101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Stacks of gold coins">
            <a:extLst>
              <a:ext uri="{FF2B5EF4-FFF2-40B4-BE49-F238E27FC236}">
                <a16:creationId xmlns:a16="http://schemas.microsoft.com/office/drawing/2014/main" id="{6DEEC4CC-8C46-6F59-F06D-8ABD99E84BBE}"/>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353051" y="-519141"/>
            <a:ext cx="12191999" cy="8127999"/>
          </a:xfrm>
          <a:prstGeom prst="rect">
            <a:avLst/>
          </a:prstGeom>
        </p:spPr>
      </p:pic>
      <p:sp>
        <p:nvSpPr>
          <p:cNvPr id="2" name="Title 1">
            <a:extLst>
              <a:ext uri="{FF2B5EF4-FFF2-40B4-BE49-F238E27FC236}">
                <a16:creationId xmlns:a16="http://schemas.microsoft.com/office/drawing/2014/main" id="{53BA5893-84F5-6CD5-561B-1DAE4F5F87F5}"/>
              </a:ext>
            </a:extLst>
          </p:cNvPr>
          <p:cNvSpPr>
            <a:spLocks noGrp="1"/>
          </p:cNvSpPr>
          <p:nvPr>
            <p:ph type="title"/>
          </p:nvPr>
        </p:nvSpPr>
        <p:spPr/>
        <p:txBody>
          <a:bodyPr>
            <a:normAutofit/>
          </a:bodyPr>
          <a:lstStyle/>
          <a:p>
            <a:r>
              <a:rPr lang="en-US" sz="4800" dirty="0">
                <a:latin typeface="+mn-lt"/>
              </a:rPr>
              <a:t>God cares about money</a:t>
            </a:r>
          </a:p>
        </p:txBody>
      </p:sp>
      <p:grpSp>
        <p:nvGrpSpPr>
          <p:cNvPr id="15" name="Group 14">
            <a:extLst>
              <a:ext uri="{FF2B5EF4-FFF2-40B4-BE49-F238E27FC236}">
                <a16:creationId xmlns:a16="http://schemas.microsoft.com/office/drawing/2014/main" id="{8AC40FC9-4DCB-0EFF-ED46-E0CFA3DE81F1}"/>
              </a:ext>
            </a:extLst>
          </p:cNvPr>
          <p:cNvGrpSpPr/>
          <p:nvPr/>
        </p:nvGrpSpPr>
        <p:grpSpPr>
          <a:xfrm>
            <a:off x="478971" y="1335314"/>
            <a:ext cx="7742372" cy="5157561"/>
            <a:chOff x="1640440" y="1229351"/>
            <a:chExt cx="8520702" cy="5531044"/>
          </a:xfrm>
        </p:grpSpPr>
        <p:graphicFrame>
          <p:nvGraphicFramePr>
            <p:cNvPr id="6" name="Chart 5">
              <a:extLst>
                <a:ext uri="{FF2B5EF4-FFF2-40B4-BE49-F238E27FC236}">
                  <a16:creationId xmlns:a16="http://schemas.microsoft.com/office/drawing/2014/main" id="{75C005B6-BC15-6FCF-062F-55319A700BFC}"/>
                </a:ext>
              </a:extLst>
            </p:cNvPr>
            <p:cNvGraphicFramePr>
              <a:graphicFrameLocks/>
            </p:cNvGraphicFramePr>
            <p:nvPr/>
          </p:nvGraphicFramePr>
          <p:xfrm>
            <a:off x="1640440" y="1229351"/>
            <a:ext cx="8520702" cy="553104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26C82F7-BD05-046D-77C9-F38184C31346}"/>
                </a:ext>
              </a:extLst>
            </p:cNvPr>
            <p:cNvSpPr txBox="1"/>
            <p:nvPr/>
          </p:nvSpPr>
          <p:spPr>
            <a:xfrm>
              <a:off x="5802585" y="2333174"/>
              <a:ext cx="26344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CHARACTER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20%</a:t>
              </a:r>
            </a:p>
          </p:txBody>
        </p:sp>
        <p:sp>
          <p:nvSpPr>
            <p:cNvPr id="8" name="TextBox 7">
              <a:extLst>
                <a:ext uri="{FF2B5EF4-FFF2-40B4-BE49-F238E27FC236}">
                  <a16:creationId xmlns:a16="http://schemas.microsoft.com/office/drawing/2014/main" id="{C5530591-E800-43D8-2529-B352E3C93326}"/>
                </a:ext>
              </a:extLst>
            </p:cNvPr>
            <p:cNvSpPr txBox="1"/>
            <p:nvPr/>
          </p:nvSpPr>
          <p:spPr>
            <a:xfrm>
              <a:off x="6607996" y="3989810"/>
              <a:ext cx="216442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MONEY &amp; BUSINESS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18%</a:t>
              </a:r>
            </a:p>
          </p:txBody>
        </p:sp>
        <p:sp>
          <p:nvSpPr>
            <p:cNvPr id="9" name="TextBox 8">
              <a:extLst>
                <a:ext uri="{FF2B5EF4-FFF2-40B4-BE49-F238E27FC236}">
                  <a16:creationId xmlns:a16="http://schemas.microsoft.com/office/drawing/2014/main" id="{884EF16B-AB3F-6454-56AB-DBEBBCA4EFFB}"/>
                </a:ext>
              </a:extLst>
            </p:cNvPr>
            <p:cNvSpPr txBox="1"/>
            <p:nvPr/>
          </p:nvSpPr>
          <p:spPr>
            <a:xfrm>
              <a:off x="5344275" y="5387347"/>
              <a:ext cx="216442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SPIRITUAL HEALTH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16%</a:t>
              </a:r>
            </a:p>
          </p:txBody>
        </p:sp>
        <p:sp>
          <p:nvSpPr>
            <p:cNvPr id="10" name="TextBox 9">
              <a:extLst>
                <a:ext uri="{FF2B5EF4-FFF2-40B4-BE49-F238E27FC236}">
                  <a16:creationId xmlns:a16="http://schemas.microsoft.com/office/drawing/2014/main" id="{B870B82B-DD42-6A9E-FDDF-9CD706A043D6}"/>
                </a:ext>
              </a:extLst>
            </p:cNvPr>
            <p:cNvSpPr txBox="1"/>
            <p:nvPr/>
          </p:nvSpPr>
          <p:spPr>
            <a:xfrm>
              <a:off x="3318553" y="4929752"/>
              <a:ext cx="27945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RELATIONSHIPS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15%</a:t>
              </a:r>
            </a:p>
          </p:txBody>
        </p:sp>
        <p:sp>
          <p:nvSpPr>
            <p:cNvPr id="11" name="TextBox 10">
              <a:extLst>
                <a:ext uri="{FF2B5EF4-FFF2-40B4-BE49-F238E27FC236}">
                  <a16:creationId xmlns:a16="http://schemas.microsoft.com/office/drawing/2014/main" id="{BA6C3645-B35E-AFDD-780D-F437F7BC0B59}"/>
                </a:ext>
              </a:extLst>
            </p:cNvPr>
            <p:cNvSpPr txBox="1"/>
            <p:nvPr/>
          </p:nvSpPr>
          <p:spPr>
            <a:xfrm>
              <a:off x="2797997" y="3628294"/>
              <a:ext cx="216442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OTHER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13%</a:t>
              </a:r>
            </a:p>
          </p:txBody>
        </p:sp>
        <p:sp>
          <p:nvSpPr>
            <p:cNvPr id="12" name="TextBox 11">
              <a:extLst>
                <a:ext uri="{FF2B5EF4-FFF2-40B4-BE49-F238E27FC236}">
                  <a16:creationId xmlns:a16="http://schemas.microsoft.com/office/drawing/2014/main" id="{042C7E39-DAB5-B3B3-62CA-93088389D219}"/>
                </a:ext>
              </a:extLst>
            </p:cNvPr>
            <p:cNvSpPr txBox="1"/>
            <p:nvPr/>
          </p:nvSpPr>
          <p:spPr>
            <a:xfrm>
              <a:off x="3544585" y="2568571"/>
              <a:ext cx="2164422"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CHOOSING WISE WORDS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9%</a:t>
              </a:r>
              <a:endParaRPr kumimoji="0" lang="en-US" sz="18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endParaRPr>
            </a:p>
          </p:txBody>
        </p:sp>
        <p:sp>
          <p:nvSpPr>
            <p:cNvPr id="13" name="TextBox 12">
              <a:extLst>
                <a:ext uri="{FF2B5EF4-FFF2-40B4-BE49-F238E27FC236}">
                  <a16:creationId xmlns:a16="http://schemas.microsoft.com/office/drawing/2014/main" id="{2DFB899C-C768-474C-F17C-E45709476267}"/>
                </a:ext>
              </a:extLst>
            </p:cNvPr>
            <p:cNvSpPr txBox="1"/>
            <p:nvPr/>
          </p:nvSpPr>
          <p:spPr>
            <a:xfrm>
              <a:off x="4262064" y="1689697"/>
              <a:ext cx="216442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TEMPTATION AND SEX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mn-cs"/>
                </a:rPr>
                <a:t>   9%</a:t>
              </a:r>
            </a:p>
          </p:txBody>
        </p:sp>
      </p:grpSp>
      <p:sp>
        <p:nvSpPr>
          <p:cNvPr id="26" name="TextBox 25">
            <a:extLst>
              <a:ext uri="{FF2B5EF4-FFF2-40B4-BE49-F238E27FC236}">
                <a16:creationId xmlns:a16="http://schemas.microsoft.com/office/drawing/2014/main" id="{1365C977-6BE9-7235-3873-DED6B59D3987}"/>
              </a:ext>
            </a:extLst>
          </p:cNvPr>
          <p:cNvSpPr txBox="1"/>
          <p:nvPr/>
        </p:nvSpPr>
        <p:spPr>
          <a:xfrm>
            <a:off x="297222" y="5537802"/>
            <a:ext cx="2623653" cy="95410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ea typeface="Verdana" panose="020B0604030504040204" pitchFamily="34" charset="0"/>
                <a:cs typeface="+mn-cs"/>
              </a:rPr>
              <a:t>“Adapted from Bible Connection. Content adapted from the </a:t>
            </a:r>
            <a:r>
              <a:rPr kumimoji="0" lang="en-US" sz="1400" b="0" i="1" u="none" strike="noStrike" kern="1200" cap="none" spc="0" normalizeH="0" baseline="0" noProof="0" dirty="0">
                <a:ln>
                  <a:noFill/>
                </a:ln>
                <a:solidFill>
                  <a:srgbClr val="000000"/>
                </a:solidFill>
                <a:effectLst/>
                <a:uLnTx/>
                <a:uFillTx/>
                <a:ea typeface="Verdana" panose="020B0604030504040204" pitchFamily="34" charset="0"/>
                <a:cs typeface="+mn-cs"/>
              </a:rPr>
              <a:t>NIV Kids’ Visual Study Bible </a:t>
            </a:r>
            <a:r>
              <a:rPr kumimoji="0" lang="en-US" sz="1400" b="0" i="0" u="none" strike="noStrike" kern="1200" cap="none" spc="0" normalizeH="0" baseline="0" noProof="0" dirty="0">
                <a:ln>
                  <a:noFill/>
                </a:ln>
                <a:solidFill>
                  <a:srgbClr val="000000"/>
                </a:solidFill>
                <a:effectLst/>
                <a:uLnTx/>
                <a:uFillTx/>
                <a:ea typeface="Verdana" panose="020B0604030504040204" pitchFamily="34" charset="0"/>
                <a:cs typeface="+mn-cs"/>
              </a:rPr>
              <a:t>and the</a:t>
            </a:r>
            <a:r>
              <a:rPr kumimoji="0" lang="en-US" sz="1400" b="0" i="1" u="none" strike="noStrike" kern="1200" cap="none" spc="0" normalizeH="0" baseline="0" noProof="0" dirty="0">
                <a:ln>
                  <a:noFill/>
                </a:ln>
                <a:solidFill>
                  <a:srgbClr val="000000"/>
                </a:solidFill>
                <a:effectLst/>
                <a:uLnTx/>
                <a:uFillTx/>
                <a:ea typeface="Verdana" panose="020B0604030504040204" pitchFamily="34" charset="0"/>
                <a:cs typeface="+mn-cs"/>
              </a:rPr>
              <a:t> NIV Quest Study Bible.”</a:t>
            </a:r>
            <a:endParaRPr kumimoji="0" lang="en-US" sz="1400" b="0" i="0" u="none" strike="noStrike" kern="1200" cap="none" spc="0" normalizeH="0" baseline="0" noProof="0" dirty="0">
              <a:ln>
                <a:noFill/>
              </a:ln>
              <a:solidFill>
                <a:srgbClr val="000000"/>
              </a:solidFill>
              <a:effectLst/>
              <a:uLnTx/>
              <a:uFillTx/>
              <a:ea typeface="Verdana" panose="020B0604030504040204" pitchFamily="34" charset="0"/>
              <a:cs typeface="+mn-cs"/>
            </a:endParaRPr>
          </a:p>
        </p:txBody>
      </p:sp>
    </p:spTree>
    <p:extLst>
      <p:ext uri="{BB962C8B-B14F-4D97-AF65-F5344CB8AC3E}">
        <p14:creationId xmlns:p14="http://schemas.microsoft.com/office/powerpoint/2010/main" val="2764463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Stacks of gold coins">
            <a:extLst>
              <a:ext uri="{FF2B5EF4-FFF2-40B4-BE49-F238E27FC236}">
                <a16:creationId xmlns:a16="http://schemas.microsoft.com/office/drawing/2014/main" id="{6DEEC4CC-8C46-6F59-F06D-8ABD99E84BBE}"/>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2353051" y="-519141"/>
            <a:ext cx="12191999" cy="8127999"/>
          </a:xfrm>
          <a:prstGeom prst="rect">
            <a:avLst/>
          </a:prstGeom>
        </p:spPr>
      </p:pic>
      <p:sp>
        <p:nvSpPr>
          <p:cNvPr id="2" name="Title 1">
            <a:extLst>
              <a:ext uri="{FF2B5EF4-FFF2-40B4-BE49-F238E27FC236}">
                <a16:creationId xmlns:a16="http://schemas.microsoft.com/office/drawing/2014/main" id="{53BA5893-84F5-6CD5-561B-1DAE4F5F87F5}"/>
              </a:ext>
            </a:extLst>
          </p:cNvPr>
          <p:cNvSpPr>
            <a:spLocks noGrp="1"/>
          </p:cNvSpPr>
          <p:nvPr>
            <p:ph type="title"/>
          </p:nvPr>
        </p:nvSpPr>
        <p:spPr/>
        <p:txBody>
          <a:bodyPr>
            <a:normAutofit/>
          </a:bodyPr>
          <a:lstStyle/>
          <a:p>
            <a:r>
              <a:rPr lang="en-US" sz="4800" dirty="0">
                <a:latin typeface="+mn-lt"/>
              </a:rPr>
              <a:t>Who cares about money?</a:t>
            </a:r>
          </a:p>
        </p:txBody>
      </p:sp>
      <p:sp>
        <p:nvSpPr>
          <p:cNvPr id="3" name="Content Placeholder 2">
            <a:extLst>
              <a:ext uri="{FF2B5EF4-FFF2-40B4-BE49-F238E27FC236}">
                <a16:creationId xmlns:a16="http://schemas.microsoft.com/office/drawing/2014/main" id="{3C107FD0-0331-A6B3-D8A6-A259AA250E91}"/>
              </a:ext>
            </a:extLst>
          </p:cNvPr>
          <p:cNvSpPr>
            <a:spLocks noGrp="1"/>
          </p:cNvSpPr>
          <p:nvPr>
            <p:ph idx="1"/>
          </p:nvPr>
        </p:nvSpPr>
        <p:spPr>
          <a:xfrm>
            <a:off x="838200" y="1825625"/>
            <a:ext cx="10515600" cy="4351338"/>
          </a:xfrm>
        </p:spPr>
        <p:txBody>
          <a:bodyPr>
            <a:normAutofit/>
          </a:bodyPr>
          <a:lstStyle/>
          <a:p>
            <a:pPr marL="465138" indent="-465138">
              <a:lnSpc>
                <a:spcPct val="114000"/>
              </a:lnSpc>
            </a:pPr>
            <a:r>
              <a:rPr lang="en-US" sz="4200" dirty="0"/>
              <a:t>We care about money</a:t>
            </a:r>
          </a:p>
          <a:p>
            <a:pPr marL="465138" indent="-465138">
              <a:lnSpc>
                <a:spcPct val="114000"/>
              </a:lnSpc>
            </a:pPr>
            <a:r>
              <a:rPr lang="en-US" sz="4200" dirty="0"/>
              <a:t>Society cares about money</a:t>
            </a:r>
          </a:p>
          <a:p>
            <a:pPr marL="465138" indent="-465138">
              <a:lnSpc>
                <a:spcPct val="114000"/>
              </a:lnSpc>
            </a:pPr>
            <a:r>
              <a:rPr lang="en-US" sz="4200" dirty="0"/>
              <a:t>God cares about money</a:t>
            </a:r>
          </a:p>
        </p:txBody>
      </p:sp>
    </p:spTree>
    <p:extLst>
      <p:ext uri="{BB962C8B-B14F-4D97-AF65-F5344CB8AC3E}">
        <p14:creationId xmlns:p14="http://schemas.microsoft.com/office/powerpoint/2010/main" val="2773456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D216C5-95AD-4CC6-A2D4-B0450E639DDD}"/>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5263" b="19737"/>
          <a:stretch/>
        </p:blipFill>
        <p:spPr>
          <a:xfrm>
            <a:off x="12032" y="12031"/>
            <a:ext cx="12192000" cy="6858001"/>
          </a:xfrm>
          <a:prstGeom prst="rect">
            <a:avLst/>
          </a:prstGeom>
        </p:spPr>
      </p:pic>
      <p:sp>
        <p:nvSpPr>
          <p:cNvPr id="4" name="TextBox 3">
            <a:extLst>
              <a:ext uri="{FF2B5EF4-FFF2-40B4-BE49-F238E27FC236}">
                <a16:creationId xmlns:a16="http://schemas.microsoft.com/office/drawing/2014/main" id="{F35DF70F-9DF5-47B6-A59F-7400832316A5}"/>
              </a:ext>
            </a:extLst>
          </p:cNvPr>
          <p:cNvSpPr txBox="1"/>
          <p:nvPr/>
        </p:nvSpPr>
        <p:spPr>
          <a:xfrm>
            <a:off x="679269" y="600891"/>
            <a:ext cx="10337074" cy="2246769"/>
          </a:xfrm>
          <a:prstGeom prst="rect">
            <a:avLst/>
          </a:prstGeom>
          <a:noFill/>
        </p:spPr>
        <p:txBody>
          <a:bodyPr wrap="square" rtlCol="0">
            <a:spAutoFit/>
          </a:bodyPr>
          <a:lstStyle/>
          <a:p>
            <a:r>
              <a:rPr lang="en-US" sz="4800" dirty="0"/>
              <a:t>Everything belongs to God. </a:t>
            </a:r>
          </a:p>
          <a:p>
            <a:endParaRPr lang="en-US" dirty="0"/>
          </a:p>
          <a:p>
            <a:endParaRPr lang="en-US" dirty="0"/>
          </a:p>
          <a:p>
            <a:pPr marL="1828800" indent="-1828800">
              <a:tabLst>
                <a:tab pos="1828800" algn="l"/>
              </a:tabLst>
            </a:pPr>
            <a:r>
              <a:rPr lang="en-US" sz="2800" dirty="0"/>
              <a:t>Ps. 24:1:	The earth is the </a:t>
            </a:r>
            <a:r>
              <a:rPr lang="en-US" sz="2800" cap="small" dirty="0"/>
              <a:t>Lord</a:t>
            </a:r>
            <a:r>
              <a:rPr lang="en-US" sz="2800" dirty="0"/>
              <a:t>’s and all that is in it,</a:t>
            </a:r>
            <a:br>
              <a:rPr lang="en-US" sz="2800" dirty="0"/>
            </a:br>
            <a:r>
              <a:rPr lang="en-US" sz="2800" dirty="0"/>
              <a:t>	the world, and those who live in it; </a:t>
            </a:r>
          </a:p>
        </p:txBody>
      </p:sp>
      <p:sp>
        <p:nvSpPr>
          <p:cNvPr id="6" name="TextBox 5">
            <a:extLst>
              <a:ext uri="{FF2B5EF4-FFF2-40B4-BE49-F238E27FC236}">
                <a16:creationId xmlns:a16="http://schemas.microsoft.com/office/drawing/2014/main" id="{EAA111A5-3A66-49B6-B77A-E82B5E3B36CD}"/>
              </a:ext>
            </a:extLst>
          </p:cNvPr>
          <p:cNvSpPr txBox="1"/>
          <p:nvPr/>
        </p:nvSpPr>
        <p:spPr>
          <a:xfrm>
            <a:off x="6191250" y="6324600"/>
            <a:ext cx="5743575" cy="246221"/>
          </a:xfrm>
          <a:prstGeom prst="rect">
            <a:avLst/>
          </a:prstGeom>
          <a:noFill/>
        </p:spPr>
        <p:txBody>
          <a:bodyPr wrap="square" rtlCol="0">
            <a:spAutoFit/>
          </a:bodyPr>
          <a:lstStyle/>
          <a:p>
            <a:pPr algn="r"/>
            <a:r>
              <a:rPr lang="en-US" sz="1000" dirty="0"/>
              <a:t>Photo: Lyle Miller</a:t>
            </a:r>
          </a:p>
        </p:txBody>
      </p:sp>
    </p:spTree>
    <p:extLst>
      <p:ext uri="{BB962C8B-B14F-4D97-AF65-F5344CB8AC3E}">
        <p14:creationId xmlns:p14="http://schemas.microsoft.com/office/powerpoint/2010/main" val="328601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1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E3972-F8E1-49B5-9997-6731C9195436}"/>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b="15485"/>
          <a:stretch/>
        </p:blipFill>
        <p:spPr>
          <a:xfrm>
            <a:off x="0" y="-708"/>
            <a:ext cx="12192000" cy="6858708"/>
          </a:xfrm>
          <a:prstGeom prst="rect">
            <a:avLst/>
          </a:prstGeom>
        </p:spPr>
      </p:pic>
      <p:sp>
        <p:nvSpPr>
          <p:cNvPr id="4" name="TextBox 3">
            <a:extLst>
              <a:ext uri="{FF2B5EF4-FFF2-40B4-BE49-F238E27FC236}">
                <a16:creationId xmlns:a16="http://schemas.microsoft.com/office/drawing/2014/main" id="{F35DF70F-9DF5-47B6-A59F-7400832316A5}"/>
              </a:ext>
            </a:extLst>
          </p:cNvPr>
          <p:cNvSpPr txBox="1"/>
          <p:nvPr/>
        </p:nvSpPr>
        <p:spPr>
          <a:xfrm>
            <a:off x="679268" y="600891"/>
            <a:ext cx="10697569" cy="6032421"/>
          </a:xfrm>
          <a:prstGeom prst="rect">
            <a:avLst/>
          </a:prstGeom>
          <a:noFill/>
        </p:spPr>
        <p:txBody>
          <a:bodyPr wrap="square" rtlCol="0">
            <a:spAutoFit/>
          </a:bodyPr>
          <a:lstStyle/>
          <a:p>
            <a:r>
              <a:rPr lang="en-US" sz="4800" dirty="0"/>
              <a:t>Generosity is an act of worship.</a:t>
            </a:r>
          </a:p>
          <a:p>
            <a:endParaRPr lang="en-US" dirty="0"/>
          </a:p>
          <a:p>
            <a:endParaRPr lang="en-US" dirty="0"/>
          </a:p>
          <a:p>
            <a:pPr marL="1828800" indent="-1828800">
              <a:tabLst>
                <a:tab pos="1828800" algn="l"/>
              </a:tabLst>
            </a:pPr>
            <a:r>
              <a:rPr lang="en-US" sz="2800" dirty="0"/>
              <a:t>Gen. 6:19: 	And of every living thing, of all flesh, you shall bring two of every kind into the ark, to keep them alive with you; they shall be male and female.  </a:t>
            </a:r>
          </a:p>
          <a:p>
            <a:pPr marL="1828800" indent="-1828800">
              <a:tabLst>
                <a:tab pos="1828800" algn="l"/>
              </a:tabLst>
            </a:pPr>
            <a:endParaRPr lang="en-US" sz="2800" dirty="0"/>
          </a:p>
          <a:p>
            <a:pPr marL="1828800" indent="-1828800">
              <a:tabLst>
                <a:tab pos="1828800" algn="l"/>
              </a:tabLst>
            </a:pPr>
            <a:r>
              <a:rPr lang="en-US" sz="2800" dirty="0"/>
              <a:t>Gen. 7:2-3: 	Take with you seven pairs of all clean animals, the male and its mate; and a pair of the animals that are not clean, the male and its mate; and seven pairs of the birds of the air also, male and female, to keep their kind alive on the face of all the earth.</a:t>
            </a:r>
          </a:p>
          <a:p>
            <a:pPr marL="1828800" indent="-1828800">
              <a:tabLst>
                <a:tab pos="1828800" algn="l"/>
              </a:tabLst>
            </a:pPr>
            <a:endParaRPr lang="en-US" sz="3200" dirty="0"/>
          </a:p>
          <a:p>
            <a:endParaRPr lang="en-US" dirty="0"/>
          </a:p>
        </p:txBody>
      </p:sp>
      <p:sp>
        <p:nvSpPr>
          <p:cNvPr id="5" name="TextBox 4">
            <a:extLst>
              <a:ext uri="{FF2B5EF4-FFF2-40B4-BE49-F238E27FC236}">
                <a16:creationId xmlns:a16="http://schemas.microsoft.com/office/drawing/2014/main" id="{34EB7E8D-3152-49E8-9DB8-93A91663C894}"/>
              </a:ext>
            </a:extLst>
          </p:cNvPr>
          <p:cNvSpPr txBox="1"/>
          <p:nvPr/>
        </p:nvSpPr>
        <p:spPr>
          <a:xfrm>
            <a:off x="6191250" y="6324600"/>
            <a:ext cx="5743575" cy="246221"/>
          </a:xfrm>
          <a:prstGeom prst="rect">
            <a:avLst/>
          </a:prstGeom>
          <a:noFill/>
        </p:spPr>
        <p:txBody>
          <a:bodyPr wrap="square" rtlCol="0">
            <a:spAutoFit/>
          </a:bodyPr>
          <a:lstStyle/>
          <a:p>
            <a:pPr algn="r"/>
            <a:r>
              <a:rPr lang="en-US" sz="1000" dirty="0"/>
              <a:t>Photo: https://www.ministrymatters.com/all/entry/2704/losing-the-offering-plate</a:t>
            </a:r>
          </a:p>
        </p:txBody>
      </p:sp>
      <p:cxnSp>
        <p:nvCxnSpPr>
          <p:cNvPr id="6" name="Straight Connector 5">
            <a:extLst>
              <a:ext uri="{FF2B5EF4-FFF2-40B4-BE49-F238E27FC236}">
                <a16:creationId xmlns:a16="http://schemas.microsoft.com/office/drawing/2014/main" id="{61A75468-76DE-4CC0-B73C-D695285F62E6}"/>
              </a:ext>
            </a:extLst>
          </p:cNvPr>
          <p:cNvCxnSpPr>
            <a:cxnSpLocks/>
          </p:cNvCxnSpPr>
          <p:nvPr/>
        </p:nvCxnSpPr>
        <p:spPr>
          <a:xfrm>
            <a:off x="10046368" y="2345318"/>
            <a:ext cx="10064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AEF0E60-867D-4D5A-AE25-1B33D1683029}"/>
              </a:ext>
            </a:extLst>
          </p:cNvPr>
          <p:cNvCxnSpPr>
            <a:cxnSpLocks/>
          </p:cNvCxnSpPr>
          <p:nvPr/>
        </p:nvCxnSpPr>
        <p:spPr>
          <a:xfrm>
            <a:off x="2598540" y="2778455"/>
            <a:ext cx="15403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C523CD8-7A1B-4014-B3EB-E7560F2CC365}"/>
              </a:ext>
            </a:extLst>
          </p:cNvPr>
          <p:cNvCxnSpPr>
            <a:cxnSpLocks/>
          </p:cNvCxnSpPr>
          <p:nvPr/>
        </p:nvCxnSpPr>
        <p:spPr>
          <a:xfrm>
            <a:off x="4643909" y="4053802"/>
            <a:ext cx="44639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22BAEF2-98AC-45D1-89F2-FD0B97FAE3D2}"/>
              </a:ext>
            </a:extLst>
          </p:cNvPr>
          <p:cNvCxnSpPr>
            <a:cxnSpLocks/>
          </p:cNvCxnSpPr>
          <p:nvPr/>
        </p:nvCxnSpPr>
        <p:spPr>
          <a:xfrm>
            <a:off x="4559688" y="4486939"/>
            <a:ext cx="55949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14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1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10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1+#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E3972-F8E1-49B5-9997-6731C9195436}"/>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b="15485"/>
          <a:stretch/>
        </p:blipFill>
        <p:spPr>
          <a:xfrm>
            <a:off x="0" y="-708"/>
            <a:ext cx="12192000" cy="6858708"/>
          </a:xfrm>
          <a:prstGeom prst="rect">
            <a:avLst/>
          </a:prstGeom>
        </p:spPr>
      </p:pic>
      <p:sp>
        <p:nvSpPr>
          <p:cNvPr id="4" name="TextBox 3">
            <a:extLst>
              <a:ext uri="{FF2B5EF4-FFF2-40B4-BE49-F238E27FC236}">
                <a16:creationId xmlns:a16="http://schemas.microsoft.com/office/drawing/2014/main" id="{F35DF70F-9DF5-47B6-A59F-7400832316A5}"/>
              </a:ext>
            </a:extLst>
          </p:cNvPr>
          <p:cNvSpPr txBox="1"/>
          <p:nvPr/>
        </p:nvSpPr>
        <p:spPr>
          <a:xfrm>
            <a:off x="679268" y="600891"/>
            <a:ext cx="10697569" cy="3139321"/>
          </a:xfrm>
          <a:prstGeom prst="rect">
            <a:avLst/>
          </a:prstGeom>
          <a:noFill/>
        </p:spPr>
        <p:txBody>
          <a:bodyPr wrap="square" rtlCol="0">
            <a:spAutoFit/>
          </a:bodyPr>
          <a:lstStyle/>
          <a:p>
            <a:r>
              <a:rPr lang="en-US" sz="4800" dirty="0"/>
              <a:t>Generosity is an act of worship.</a:t>
            </a:r>
          </a:p>
          <a:p>
            <a:endParaRPr lang="en-US" dirty="0"/>
          </a:p>
          <a:p>
            <a:endParaRPr lang="en-US" dirty="0"/>
          </a:p>
          <a:p>
            <a:pPr marL="1828800" indent="-1828800">
              <a:tabLst>
                <a:tab pos="1828800" algn="l"/>
              </a:tabLst>
            </a:pPr>
            <a:r>
              <a:rPr lang="en-US" sz="3200" dirty="0"/>
              <a:t>Gen. 8:20: 	Then Noah built an altar to the </a:t>
            </a:r>
            <a:r>
              <a:rPr lang="en-US" sz="3200" cap="small" dirty="0"/>
              <a:t>Lord</a:t>
            </a:r>
            <a:r>
              <a:rPr lang="en-US" sz="3200" dirty="0"/>
              <a:t>, and took of every clean animal and of every clean bird, and offered burnt offerings on the altar.</a:t>
            </a:r>
          </a:p>
          <a:p>
            <a:endParaRPr lang="en-US" dirty="0"/>
          </a:p>
        </p:txBody>
      </p:sp>
      <p:sp>
        <p:nvSpPr>
          <p:cNvPr id="5" name="TextBox 4">
            <a:extLst>
              <a:ext uri="{FF2B5EF4-FFF2-40B4-BE49-F238E27FC236}">
                <a16:creationId xmlns:a16="http://schemas.microsoft.com/office/drawing/2014/main" id="{34EB7E8D-3152-49E8-9DB8-93A91663C894}"/>
              </a:ext>
            </a:extLst>
          </p:cNvPr>
          <p:cNvSpPr txBox="1"/>
          <p:nvPr/>
        </p:nvSpPr>
        <p:spPr>
          <a:xfrm>
            <a:off x="6191250" y="6324600"/>
            <a:ext cx="5743575" cy="246221"/>
          </a:xfrm>
          <a:prstGeom prst="rect">
            <a:avLst/>
          </a:prstGeom>
          <a:noFill/>
        </p:spPr>
        <p:txBody>
          <a:bodyPr wrap="square" rtlCol="0">
            <a:spAutoFit/>
          </a:bodyPr>
          <a:lstStyle/>
          <a:p>
            <a:pPr algn="r"/>
            <a:r>
              <a:rPr lang="en-US" sz="1000" dirty="0"/>
              <a:t>Photo: https://www.ministrymatters.com/all/entry/2704/losing-the-offering-plate</a:t>
            </a:r>
          </a:p>
        </p:txBody>
      </p:sp>
      <p:cxnSp>
        <p:nvCxnSpPr>
          <p:cNvPr id="2" name="Straight Connector 1">
            <a:extLst>
              <a:ext uri="{FF2B5EF4-FFF2-40B4-BE49-F238E27FC236}">
                <a16:creationId xmlns:a16="http://schemas.microsoft.com/office/drawing/2014/main" id="{5FBE911E-EFDC-DA06-B41A-E1CA05C3ADC8}"/>
              </a:ext>
            </a:extLst>
          </p:cNvPr>
          <p:cNvCxnSpPr>
            <a:cxnSpLocks/>
          </p:cNvCxnSpPr>
          <p:nvPr/>
        </p:nvCxnSpPr>
        <p:spPr>
          <a:xfrm>
            <a:off x="2582880" y="2936202"/>
            <a:ext cx="69675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60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3E6FA1-6350-4CFC-A394-8140920E728E}"/>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b="15485"/>
          <a:stretch/>
        </p:blipFill>
        <p:spPr>
          <a:xfrm>
            <a:off x="0" y="-708"/>
            <a:ext cx="12192000" cy="6858708"/>
          </a:xfrm>
          <a:prstGeom prst="rect">
            <a:avLst/>
          </a:prstGeom>
        </p:spPr>
      </p:pic>
      <p:sp>
        <p:nvSpPr>
          <p:cNvPr id="4" name="TextBox 3">
            <a:extLst>
              <a:ext uri="{FF2B5EF4-FFF2-40B4-BE49-F238E27FC236}">
                <a16:creationId xmlns:a16="http://schemas.microsoft.com/office/drawing/2014/main" id="{F35DF70F-9DF5-47B6-A59F-7400832316A5}"/>
              </a:ext>
            </a:extLst>
          </p:cNvPr>
          <p:cNvSpPr txBox="1"/>
          <p:nvPr/>
        </p:nvSpPr>
        <p:spPr>
          <a:xfrm>
            <a:off x="679269" y="600891"/>
            <a:ext cx="10337074" cy="830997"/>
          </a:xfrm>
          <a:prstGeom prst="rect">
            <a:avLst/>
          </a:prstGeom>
          <a:noFill/>
        </p:spPr>
        <p:txBody>
          <a:bodyPr wrap="square" rtlCol="0">
            <a:spAutoFit/>
          </a:bodyPr>
          <a:lstStyle/>
          <a:p>
            <a:r>
              <a:rPr lang="en-US" sz="4800" dirty="0"/>
              <a:t>Generosity is an act of worship.</a:t>
            </a:r>
          </a:p>
        </p:txBody>
      </p:sp>
      <p:sp>
        <p:nvSpPr>
          <p:cNvPr id="5" name="TextBox 4">
            <a:extLst>
              <a:ext uri="{FF2B5EF4-FFF2-40B4-BE49-F238E27FC236}">
                <a16:creationId xmlns:a16="http://schemas.microsoft.com/office/drawing/2014/main" id="{3421BA60-DC1F-47F4-B14D-D3DC782DA664}"/>
              </a:ext>
            </a:extLst>
          </p:cNvPr>
          <p:cNvSpPr txBox="1"/>
          <p:nvPr/>
        </p:nvSpPr>
        <p:spPr>
          <a:xfrm>
            <a:off x="6191250" y="6324600"/>
            <a:ext cx="5743575" cy="246221"/>
          </a:xfrm>
          <a:prstGeom prst="rect">
            <a:avLst/>
          </a:prstGeom>
          <a:noFill/>
        </p:spPr>
        <p:txBody>
          <a:bodyPr wrap="square" rtlCol="0">
            <a:spAutoFit/>
          </a:bodyPr>
          <a:lstStyle/>
          <a:p>
            <a:pPr algn="r"/>
            <a:r>
              <a:rPr lang="en-US" sz="1000" dirty="0"/>
              <a:t>Photo: https://www.ministrymatters.com/all/entry/2704/losing-the-offering-plate</a:t>
            </a:r>
          </a:p>
        </p:txBody>
      </p:sp>
      <p:sp>
        <p:nvSpPr>
          <p:cNvPr id="2" name="TextBox 1">
            <a:extLst>
              <a:ext uri="{FF2B5EF4-FFF2-40B4-BE49-F238E27FC236}">
                <a16:creationId xmlns:a16="http://schemas.microsoft.com/office/drawing/2014/main" id="{35D68955-AB22-4A36-8341-E9FEBFD0449C}"/>
              </a:ext>
            </a:extLst>
          </p:cNvPr>
          <p:cNvSpPr txBox="1"/>
          <p:nvPr/>
        </p:nvSpPr>
        <p:spPr>
          <a:xfrm>
            <a:off x="3001925" y="2705371"/>
            <a:ext cx="6188149" cy="1446550"/>
          </a:xfrm>
          <a:prstGeom prst="rect">
            <a:avLst/>
          </a:prstGeom>
          <a:noFill/>
        </p:spPr>
        <p:txBody>
          <a:bodyPr wrap="square" rtlCol="0">
            <a:spAutoFit/>
          </a:bodyPr>
          <a:lstStyle/>
          <a:p>
            <a:pPr algn="ctr"/>
            <a:r>
              <a:rPr lang="en-US" sz="8800" dirty="0"/>
              <a:t>14.2857%</a:t>
            </a:r>
          </a:p>
        </p:txBody>
      </p:sp>
      <p:sp>
        <p:nvSpPr>
          <p:cNvPr id="6" name="&quot;Not Allowed&quot; Symbol 5">
            <a:extLst>
              <a:ext uri="{FF2B5EF4-FFF2-40B4-BE49-F238E27FC236}">
                <a16:creationId xmlns:a16="http://schemas.microsoft.com/office/drawing/2014/main" id="{3CB2BD30-03EB-4E96-9697-B5F83C88FAFD}"/>
              </a:ext>
            </a:extLst>
          </p:cNvPr>
          <p:cNvSpPr/>
          <p:nvPr/>
        </p:nvSpPr>
        <p:spPr>
          <a:xfrm>
            <a:off x="4485166" y="2033487"/>
            <a:ext cx="3221665" cy="2987749"/>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1143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4561</TotalTime>
  <Words>1677</Words>
  <Application>Microsoft Office PowerPoint</Application>
  <PresentationFormat>Widescreen</PresentationFormat>
  <Paragraphs>180</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Verdana</vt:lpstr>
      <vt:lpstr>Office Theme</vt:lpstr>
      <vt:lpstr>Who Cares About Money?  Five biblical principles  to guide our financial stewardship     New Covenant Fellowship February 23, 2025 Lyle Miller, M.Div., CGPA Lyle.miller@everence.com   </vt:lpstr>
      <vt:lpstr>Who cares about money?</vt:lpstr>
      <vt:lpstr>God cares about money</vt:lpstr>
      <vt:lpstr>God cares about money</vt:lpstr>
      <vt:lpstr>Who cares about money?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Lyle Miller</dc:creator>
  <cp:lastModifiedBy>Lyle Miller</cp:lastModifiedBy>
  <cp:revision>45</cp:revision>
  <dcterms:created xsi:type="dcterms:W3CDTF">2020-07-17T20:16:45Z</dcterms:created>
  <dcterms:modified xsi:type="dcterms:W3CDTF">2025-02-21T19:51:36Z</dcterms:modified>
</cp:coreProperties>
</file>