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1"/>
  </p:notesMasterIdLst>
  <p:sldIdLst>
    <p:sldId id="628" r:id="rId2"/>
    <p:sldId id="744" r:id="rId3"/>
    <p:sldId id="745" r:id="rId4"/>
    <p:sldId id="737" r:id="rId5"/>
    <p:sldId id="724" r:id="rId6"/>
    <p:sldId id="723" r:id="rId7"/>
    <p:sldId id="624" r:id="rId8"/>
    <p:sldId id="736" r:id="rId9"/>
    <p:sldId id="735" r:id="rId10"/>
    <p:sldId id="706" r:id="rId11"/>
    <p:sldId id="746" r:id="rId12"/>
    <p:sldId id="722" r:id="rId13"/>
    <p:sldId id="747" r:id="rId14"/>
    <p:sldId id="748" r:id="rId15"/>
    <p:sldId id="749" r:id="rId16"/>
    <p:sldId id="739" r:id="rId17"/>
    <p:sldId id="750" r:id="rId18"/>
    <p:sldId id="751" r:id="rId19"/>
    <p:sldId id="752" r:id="rId20"/>
    <p:sldId id="753" r:id="rId21"/>
    <p:sldId id="692" r:id="rId22"/>
    <p:sldId id="738" r:id="rId23"/>
    <p:sldId id="742" r:id="rId24"/>
    <p:sldId id="714" r:id="rId25"/>
    <p:sldId id="755" r:id="rId26"/>
    <p:sldId id="754" r:id="rId27"/>
    <p:sldId id="756" r:id="rId28"/>
    <p:sldId id="757" r:id="rId29"/>
    <p:sldId id="758"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162" autoAdjust="0"/>
    <p:restoredTop sz="59660" autoAdjust="0"/>
  </p:normalViewPr>
  <p:slideViewPr>
    <p:cSldViewPr snapToGrid="0">
      <p:cViewPr varScale="1">
        <p:scale>
          <a:sx n="73" d="100"/>
          <a:sy n="73" d="100"/>
        </p:scale>
        <p:origin x="1096" y="192"/>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2/15/25</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Do you ever wonder why fruit is so often used to symbolize good or bad things that happen when we do good or bad things?</a:t>
            </a:r>
          </a:p>
          <a:p>
            <a:r>
              <a:rPr lang="en-US" dirty="0"/>
              <a:t>Started day one of humanity when Adam and Eve at the “forbidden fruit” (btw, apples get a bad rap as we don’t know what fruit they ate). Fruit is mentioned 60 times in the new testament alone.</a:t>
            </a:r>
          </a:p>
          <a:p>
            <a:endParaRPr lang="en-US" dirty="0"/>
          </a:p>
          <a:p>
            <a:r>
              <a:rPr lang="en-US" dirty="0"/>
              <a:t>Why not the vegetables of the Spirit? Well, I think we all know why that is… there is a reason why kids don’t like eating their broccoli </a:t>
            </a:r>
          </a:p>
          <a:p>
            <a:endParaRPr lang="en-US" dirty="0"/>
          </a:p>
          <a:p>
            <a:r>
              <a:rPr lang="en-US" dirty="0"/>
              <a:t>Or the beans of the Spirit? If that was chosen, you would have loss me right away (bean story)</a:t>
            </a:r>
          </a:p>
          <a:p>
            <a:endParaRPr lang="en-US" dirty="0"/>
          </a:p>
          <a:p>
            <a:r>
              <a:rPr lang="en-US" dirty="0"/>
              <a:t>Or the rocks of the Spirit? Or the water of the Spirit? Or animals? Or clouds?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399286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20934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The 2</a:t>
            </a:r>
            <a:r>
              <a:rPr lang="en-US" sz="1800" baseline="30000" dirty="0">
                <a:effectLst/>
                <a:latin typeface="Calibri" panose="020F0502020204030204" pitchFamily="34" charset="0"/>
              </a:rPr>
              <a:t>nd</a:t>
            </a:r>
            <a:r>
              <a:rPr lang="en-US" sz="1800" dirty="0">
                <a:effectLst/>
                <a:latin typeface="Calibri" panose="020F0502020204030204" pitchFamily="34" charset="0"/>
              </a:rPr>
              <a:t> major wave of the KKK was in the early 19 teens and 20s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1258511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Widespread riots in the 1910s and 1920s due to the great migration of blacks from the South moving North</a:t>
            </a:r>
          </a:p>
          <a:p>
            <a:endParaRPr lang="en-US" dirty="0"/>
          </a:p>
          <a:p>
            <a:r>
              <a:rPr lang="en-US" dirty="0"/>
              <a:t>Perceived competition for jobs and housing translated into race riots across the North</a:t>
            </a:r>
          </a:p>
          <a:p>
            <a:endParaRPr lang="en-US" dirty="0"/>
          </a:p>
          <a:p>
            <a:r>
              <a:rPr lang="en-US" dirty="0"/>
              <a:t>Blaming ”the other” led to violent race riots in Chicago, Washington DC, East St. Louis, Tulsa Oklahoma and many other areas</a:t>
            </a:r>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2525973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person that won office by convincing the country that immigrants are murderers and rapists</a:t>
            </a:r>
          </a:p>
          <a:p>
            <a:endParaRPr lang="en-US" dirty="0"/>
          </a:p>
          <a:p>
            <a:r>
              <a:rPr lang="en-US" dirty="0"/>
              <a:t>Who is now making a pointed effort to eradicate anything related to DEI efforts that were designed to provide the slightest bit of fairness in this country (which it has not in most ways)</a:t>
            </a:r>
          </a:p>
          <a:p>
            <a:endParaRPr lang="en-US" dirty="0"/>
          </a:p>
          <a:p>
            <a:r>
              <a:rPr lang="en-US" dirty="0"/>
              <a:t>The veil is lifted. Even the Andrews and good Ole Woodrow did not have the rich openly controlling the government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2913906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unhealthy relationship with riches is maintained with the oldest playbook in history and it does not seem like we can ever stop the play despite knowing what is coming.</a:t>
            </a:r>
          </a:p>
          <a:p>
            <a:endParaRPr lang="en-US" dirty="0"/>
          </a:p>
          <a:p>
            <a:r>
              <a:rPr lang="en-US" dirty="0"/>
              <a:t>That is only possible when your team cannot stop the inertia of the moment, when you can know exactly what they are doing but still cannot stop it… like the tush push</a:t>
            </a:r>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103963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3564180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off the extreme bus for a minute and think about what Jesus is saying. Do you have to live a life of complete financial destitution to be blessed? Maybe… but I would contend it may not need to be that extreme</a:t>
            </a:r>
          </a:p>
          <a:p>
            <a:endParaRPr lang="en-US" dirty="0"/>
          </a:p>
          <a:p>
            <a:r>
              <a:rPr lang="en-US" dirty="0"/>
              <a:t>Those that have contributed to NCFs reparations fund are all more poor (materially speaking) than before you gave. Helping these two angels have a better future is certainly a blessing.</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2697114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being hungry leads to ongoing quests for knowledge and discovery. I went to a function at First Repair after the public hearing in Evanston last week where they had a short film screening of Marcus Garvey along with a Jamaican professor, who is an expert in Marcus Garvey, do a lecture and lead a discussion. I learned so much about Marcus Garvey in that short window. </a:t>
            </a:r>
          </a:p>
          <a:p>
            <a:endParaRPr lang="en-US" dirty="0"/>
          </a:p>
          <a:p>
            <a:r>
              <a:rPr lang="en-US" dirty="0"/>
              <a:t>Being hungry spiritually is vital for growth. If you are never hungry, you never eat, you never grow.</a:t>
            </a:r>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dirty="0"/>
          </a:p>
        </p:txBody>
      </p:sp>
    </p:spTree>
    <p:extLst>
      <p:ext uri="{BB962C8B-B14F-4D97-AF65-F5344CB8AC3E}">
        <p14:creationId xmlns:p14="http://schemas.microsoft.com/office/powerpoint/2010/main" val="196059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is Sonya Massey. Shot and killed at the age of 36 by a Springfield Illinois police officer for saying she rebukes him in the name of Jesus. </a:t>
            </a:r>
          </a:p>
          <a:p>
            <a:endParaRPr lang="en-US" dirty="0"/>
          </a:p>
          <a:p>
            <a:r>
              <a:rPr lang="en-US" dirty="0"/>
              <a:t>164 Black People killed by police officers in the first 8 months of 2020</a:t>
            </a:r>
          </a:p>
          <a:p>
            <a:endParaRPr lang="en-US" dirty="0"/>
          </a:p>
          <a:p>
            <a:r>
              <a:rPr lang="en-US" dirty="0"/>
              <a:t>WOE to anyone that does not mourn!!! I cannot imagine the state of being a person who would not mourn such tragedy must be in</a:t>
            </a:r>
          </a:p>
          <a:p>
            <a:endParaRPr lang="en-US" dirty="0"/>
          </a:p>
          <a:p>
            <a:r>
              <a:rPr lang="en-US" dirty="0"/>
              <a:t>Blessed are those that care as that concern can lead to actions. Those actions can lead to change. That change leads to God’s kingdom being here on Earth as it is in heaven</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19</a:t>
            </a:fld>
            <a:endParaRPr lang="en-US" dirty="0"/>
          </a:p>
        </p:txBody>
      </p:sp>
    </p:spTree>
    <p:extLst>
      <p:ext uri="{BB962C8B-B14F-4D97-AF65-F5344CB8AC3E}">
        <p14:creationId xmlns:p14="http://schemas.microsoft.com/office/powerpoint/2010/main" val="329431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Seems like we might need an update: From fruit to dollars of the spirit.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3729575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 Rue Simmons endured a lot of pushback for her leadership in the reparations movement. If you have watched the Big Payback, you would have heard Robin share how she received death threats and people threatening her daughter. </a:t>
            </a:r>
          </a:p>
          <a:p>
            <a:endParaRPr lang="en-US" dirty="0"/>
          </a:p>
          <a:p>
            <a:r>
              <a:rPr lang="en-US" dirty="0"/>
              <a:t>While that does not sound like a blessing, the work that she is doing that drew that anger, is. Currently, to the tune of over 5 million dollars</a:t>
            </a:r>
          </a:p>
        </p:txBody>
      </p:sp>
      <p:sp>
        <p:nvSpPr>
          <p:cNvPr id="4" name="Slide Number Placeholder 3"/>
          <p:cNvSpPr>
            <a:spLocks noGrp="1"/>
          </p:cNvSpPr>
          <p:nvPr>
            <p:ph type="sldNum" sz="quarter" idx="5"/>
          </p:nvPr>
        </p:nvSpPr>
        <p:spPr/>
        <p:txBody>
          <a:bodyPr/>
          <a:lstStyle/>
          <a:p>
            <a:fld id="{FA0DC3DB-0B10-4F5D-8078-2DEAC5D24F75}" type="slidenum">
              <a:rPr lang="en-US" smtClean="0"/>
              <a:t>20</a:t>
            </a:fld>
            <a:endParaRPr lang="en-US" dirty="0"/>
          </a:p>
        </p:txBody>
      </p:sp>
    </p:spTree>
    <p:extLst>
      <p:ext uri="{BB962C8B-B14F-4D97-AF65-F5344CB8AC3E}">
        <p14:creationId xmlns:p14="http://schemas.microsoft.com/office/powerpoint/2010/main" val="329705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WOES and BLESSINGS certainly are designated for the future, they are both experienced in the now given the known future ahead</a:t>
            </a:r>
          </a:p>
          <a:p>
            <a:endParaRPr lang="en-US" dirty="0"/>
          </a:p>
          <a:p>
            <a:r>
              <a:rPr lang="en-US" dirty="0"/>
              <a:t>For example, if someone told you that in a week from now, you will be forced on a plane destined to crash and kill you. How do you think you would be spending those days prior to that? That knowledge would certainly affect you in the days leading to your doomed flight</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21</a:t>
            </a:fld>
            <a:endParaRPr lang="en-US" dirty="0"/>
          </a:p>
        </p:txBody>
      </p:sp>
    </p:spTree>
    <p:extLst>
      <p:ext uri="{BB962C8B-B14F-4D97-AF65-F5344CB8AC3E}">
        <p14:creationId xmlns:p14="http://schemas.microsoft.com/office/powerpoint/2010/main" val="321301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might be a couple of ways to cope with such a doomed future</a:t>
            </a:r>
          </a:p>
          <a:p>
            <a:endParaRPr lang="en-US" dirty="0"/>
          </a:p>
          <a:p>
            <a:r>
              <a:rPr lang="en-US" dirty="0"/>
              <a:t>You might just say, ”SKIP IT” and focus on getting the most out of the 7 days you can, doing anything you want, breaking the law, treating others poorly, etc.</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22</a:t>
            </a:fld>
            <a:endParaRPr lang="en-US" dirty="0"/>
          </a:p>
        </p:txBody>
      </p:sp>
    </p:spTree>
    <p:extLst>
      <p:ext uri="{BB962C8B-B14F-4D97-AF65-F5344CB8AC3E}">
        <p14:creationId xmlns:p14="http://schemas.microsoft.com/office/powerpoint/2010/main" val="3603031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you might spend that time trying to make amends for any wrongs you have done, trying to repair broken relationships, make one last ditch effort to make the world a better place before your future crash and death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23</a:t>
            </a:fld>
            <a:endParaRPr lang="en-US" dirty="0"/>
          </a:p>
        </p:txBody>
      </p:sp>
    </p:spTree>
    <p:extLst>
      <p:ext uri="{BB962C8B-B14F-4D97-AF65-F5344CB8AC3E}">
        <p14:creationId xmlns:p14="http://schemas.microsoft.com/office/powerpoint/2010/main" val="1463402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Makes you really think about what the church really looks like. Is it large institutions with ridiculous amounts of wealth and prestige that have participated and perpetuated the evils in this world? Or is it people that are ridiculed and threatened to for seeking to make this world more just?</a:t>
            </a:r>
          </a:p>
          <a:p>
            <a:endParaRPr lang="en-US" dirty="0"/>
          </a:p>
          <a:p>
            <a:endParaRPr lang="en-US" dirty="0"/>
          </a:p>
          <a:p>
            <a:endParaRPr lang="en-US" dirty="0"/>
          </a:p>
          <a:p>
            <a:endParaRPr lang="en-US" dirty="0"/>
          </a:p>
          <a:p>
            <a:endParaRPr lang="en-US" b="0" i="0" u="none" strike="noStrike" dirty="0">
              <a:solidFill>
                <a:srgbClr val="000000"/>
              </a:solidFill>
              <a:effectLst/>
              <a:latin typeface="ui-sans-serif"/>
            </a:endParaRPr>
          </a:p>
          <a:p>
            <a:endParaRPr lang="en-US" b="0" i="0" u="none" strike="noStrike" dirty="0">
              <a:solidFill>
                <a:srgbClr val="000000"/>
              </a:solidFill>
              <a:effectLst/>
              <a:latin typeface="ui-sans-serif"/>
            </a:endParaRPr>
          </a:p>
        </p:txBody>
      </p:sp>
      <p:sp>
        <p:nvSpPr>
          <p:cNvPr id="4" name="Slide Number Placeholder 3"/>
          <p:cNvSpPr>
            <a:spLocks noGrp="1"/>
          </p:cNvSpPr>
          <p:nvPr>
            <p:ph type="sldNum" sz="quarter" idx="5"/>
          </p:nvPr>
        </p:nvSpPr>
        <p:spPr/>
        <p:txBody>
          <a:bodyPr/>
          <a:lstStyle/>
          <a:p>
            <a:fld id="{FA0DC3DB-0B10-4F5D-8078-2DEAC5D24F75}" type="slidenum">
              <a:rPr lang="en-US" smtClean="0"/>
              <a:t>24</a:t>
            </a:fld>
            <a:endParaRPr lang="en-US" dirty="0"/>
          </a:p>
        </p:txBody>
      </p:sp>
    </p:spTree>
    <p:extLst>
      <p:ext uri="{BB962C8B-B14F-4D97-AF65-F5344CB8AC3E}">
        <p14:creationId xmlns:p14="http://schemas.microsoft.com/office/powerpoint/2010/main" val="2434431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strive to be more poor</a:t>
            </a:r>
          </a:p>
        </p:txBody>
      </p:sp>
      <p:sp>
        <p:nvSpPr>
          <p:cNvPr id="4" name="Slide Number Placeholder 3"/>
          <p:cNvSpPr>
            <a:spLocks noGrp="1"/>
          </p:cNvSpPr>
          <p:nvPr>
            <p:ph type="sldNum" sz="quarter" idx="5"/>
          </p:nvPr>
        </p:nvSpPr>
        <p:spPr/>
        <p:txBody>
          <a:bodyPr/>
          <a:lstStyle/>
          <a:p>
            <a:fld id="{FA0DC3DB-0B10-4F5D-8078-2DEAC5D24F75}" type="slidenum">
              <a:rPr lang="en-US" smtClean="0"/>
              <a:t>25</a:t>
            </a:fld>
            <a:endParaRPr lang="en-US" dirty="0"/>
          </a:p>
        </p:txBody>
      </p:sp>
    </p:spTree>
    <p:extLst>
      <p:ext uri="{BB962C8B-B14F-4D97-AF65-F5344CB8AC3E}">
        <p14:creationId xmlns:p14="http://schemas.microsoft.com/office/powerpoint/2010/main" val="3992296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and stay hungry</a:t>
            </a:r>
          </a:p>
        </p:txBody>
      </p:sp>
      <p:sp>
        <p:nvSpPr>
          <p:cNvPr id="4" name="Slide Number Placeholder 3"/>
          <p:cNvSpPr>
            <a:spLocks noGrp="1"/>
          </p:cNvSpPr>
          <p:nvPr>
            <p:ph type="sldNum" sz="quarter" idx="5"/>
          </p:nvPr>
        </p:nvSpPr>
        <p:spPr/>
        <p:txBody>
          <a:bodyPr/>
          <a:lstStyle/>
          <a:p>
            <a:fld id="{FA0DC3DB-0B10-4F5D-8078-2DEAC5D24F75}" type="slidenum">
              <a:rPr lang="en-US" smtClean="0"/>
              <a:t>26</a:t>
            </a:fld>
            <a:endParaRPr lang="en-US" dirty="0"/>
          </a:p>
        </p:txBody>
      </p:sp>
    </p:spTree>
    <p:extLst>
      <p:ext uri="{BB962C8B-B14F-4D97-AF65-F5344CB8AC3E}">
        <p14:creationId xmlns:p14="http://schemas.microsoft.com/office/powerpoint/2010/main" val="85808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care and mourn because we share each others’ pains. </a:t>
            </a:r>
          </a:p>
          <a:p>
            <a:endParaRPr lang="en-US" dirty="0"/>
          </a:p>
          <a:p>
            <a:r>
              <a:rPr lang="en-US" dirty="0"/>
              <a:t>One of CCCHC’s longtime board members, </a:t>
            </a:r>
            <a:r>
              <a:rPr lang="en-US" dirty="0" err="1"/>
              <a:t>Clif</a:t>
            </a:r>
            <a:r>
              <a:rPr lang="en-US" dirty="0"/>
              <a:t> Burdette passed away recently. We mourn with the family and ask for prayers. </a:t>
            </a:r>
          </a:p>
        </p:txBody>
      </p:sp>
      <p:sp>
        <p:nvSpPr>
          <p:cNvPr id="4" name="Slide Number Placeholder 3"/>
          <p:cNvSpPr>
            <a:spLocks noGrp="1"/>
          </p:cNvSpPr>
          <p:nvPr>
            <p:ph type="sldNum" sz="quarter" idx="5"/>
          </p:nvPr>
        </p:nvSpPr>
        <p:spPr/>
        <p:txBody>
          <a:bodyPr/>
          <a:lstStyle/>
          <a:p>
            <a:fld id="{FA0DC3DB-0B10-4F5D-8078-2DEAC5D24F75}" type="slidenum">
              <a:rPr lang="en-US" smtClean="0"/>
              <a:t>27</a:t>
            </a:fld>
            <a:endParaRPr lang="en-US" dirty="0"/>
          </a:p>
        </p:txBody>
      </p:sp>
    </p:spTree>
    <p:extLst>
      <p:ext uri="{BB962C8B-B14F-4D97-AF65-F5344CB8AC3E}">
        <p14:creationId xmlns:p14="http://schemas.microsoft.com/office/powerpoint/2010/main" val="395799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work hard at being ridiculed for our work towards justice</a:t>
            </a:r>
          </a:p>
          <a:p>
            <a:endParaRPr lang="en-US" dirty="0"/>
          </a:p>
          <a:p>
            <a:r>
              <a:rPr lang="en-US" dirty="0"/>
              <a:t>As Elijah Cummings would say, let’s get into Good Trouble</a:t>
            </a:r>
          </a:p>
        </p:txBody>
      </p:sp>
      <p:sp>
        <p:nvSpPr>
          <p:cNvPr id="4" name="Slide Number Placeholder 3"/>
          <p:cNvSpPr>
            <a:spLocks noGrp="1"/>
          </p:cNvSpPr>
          <p:nvPr>
            <p:ph type="sldNum" sz="quarter" idx="5"/>
          </p:nvPr>
        </p:nvSpPr>
        <p:spPr/>
        <p:txBody>
          <a:bodyPr/>
          <a:lstStyle/>
          <a:p>
            <a:fld id="{FA0DC3DB-0B10-4F5D-8078-2DEAC5D24F75}" type="slidenum">
              <a:rPr lang="en-US" smtClean="0"/>
              <a:t>28</a:t>
            </a:fld>
            <a:endParaRPr lang="en-US" dirty="0"/>
          </a:p>
        </p:txBody>
      </p:sp>
    </p:spTree>
    <p:extLst>
      <p:ext uri="{BB962C8B-B14F-4D97-AF65-F5344CB8AC3E}">
        <p14:creationId xmlns:p14="http://schemas.microsoft.com/office/powerpoint/2010/main" val="1442302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sacrificially, hungrily, caringly, and boldly await Christ’s return so that we may not only receive riches in heaven, but help make this world be what is was designed to be</a:t>
            </a:r>
          </a:p>
        </p:txBody>
      </p:sp>
      <p:sp>
        <p:nvSpPr>
          <p:cNvPr id="4" name="Slide Number Placeholder 3"/>
          <p:cNvSpPr>
            <a:spLocks noGrp="1"/>
          </p:cNvSpPr>
          <p:nvPr>
            <p:ph type="sldNum" sz="quarter" idx="5"/>
          </p:nvPr>
        </p:nvSpPr>
        <p:spPr/>
        <p:txBody>
          <a:bodyPr/>
          <a:lstStyle/>
          <a:p>
            <a:fld id="{FA0DC3DB-0B10-4F5D-8078-2DEAC5D24F75}" type="slidenum">
              <a:rPr lang="en-US" smtClean="0"/>
              <a:t>29</a:t>
            </a:fld>
            <a:endParaRPr lang="en-US" dirty="0"/>
          </a:p>
        </p:txBody>
      </p:sp>
    </p:spTree>
    <p:extLst>
      <p:ext uri="{BB962C8B-B14F-4D97-AF65-F5344CB8AC3E}">
        <p14:creationId xmlns:p14="http://schemas.microsoft.com/office/powerpoint/2010/main" val="2757076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Seems like we might need an update: From fruit to dollars of the spirit.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3526826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0" i="0" dirty="0">
                <a:solidFill>
                  <a:srgbClr val="555555"/>
                </a:solidFill>
                <a:effectLst/>
                <a:latin typeface="Poppins" panose="020B0604020202020204" pitchFamily="34" charset="0"/>
              </a:rPr>
              <a:t>The word “level” often refers to places of corpses, disgrace, idolatry, suffering, misery, hunger, annihilation, and mourning</a:t>
            </a:r>
          </a:p>
          <a:p>
            <a:endParaRPr lang="en-US" b="0" i="0" dirty="0">
              <a:solidFill>
                <a:srgbClr val="555555"/>
              </a:solidFill>
              <a:effectLst/>
              <a:latin typeface="Poppins" panose="020B0604020202020204" pitchFamily="34" charset="0"/>
            </a:endParaRPr>
          </a:p>
          <a:p>
            <a:r>
              <a:rPr lang="en-US" b="0" i="0" dirty="0">
                <a:solidFill>
                  <a:srgbClr val="555555"/>
                </a:solidFill>
                <a:effectLst/>
                <a:latin typeface="Poppins" panose="020B0604020202020204" pitchFamily="34" charset="0"/>
              </a:rPr>
              <a:t>The idea is that Jesus is expressing how God will redeem these level places </a:t>
            </a:r>
          </a:p>
          <a:p>
            <a:endParaRPr lang="en-US" b="0" i="0" dirty="0">
              <a:solidFill>
                <a:srgbClr val="555555"/>
              </a:solidFill>
              <a:effectLst/>
              <a:latin typeface="Poppins" panose="020B0604020202020204" pitchFamily="34" charset="0"/>
            </a:endParaRPr>
          </a:p>
          <a:p>
            <a:r>
              <a:rPr lang="en-US" b="0" i="0" dirty="0">
                <a:solidFill>
                  <a:srgbClr val="555555"/>
                </a:solidFill>
                <a:effectLst/>
                <a:latin typeface="Poppins" panose="020B0604020202020204" pitchFamily="34" charset="0"/>
              </a:rPr>
              <a:t>The crowd would have been thinking that this redemption was going to happen soon</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58818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parents encourage, force, or urge their children to do their homework, kids often interpret their compliance or lack of compliance to pleasing or not pleasing their parents. While pleasing or not pleasing parents might be a satisfying outcome, the point is that doing homework is not for the parents, it is for the child. The parents would have already went through that phase of life and have no direct benefit of the child completing homework (other than pleasant or unpleasant teacher-parent conferences). </a:t>
            </a:r>
          </a:p>
          <a:p>
            <a:endParaRPr lang="en-US" dirty="0"/>
          </a:p>
          <a:p>
            <a:r>
              <a:rPr lang="en-US" dirty="0"/>
              <a:t>As believers, I often think we approach scriptures as the child being forced to do homework and deciding whether we want to please our parents or not. While God definitely prefers us to choose to do what leads to better outcomes, we are the ones that will deal with the consequences one way or another. </a:t>
            </a:r>
          </a:p>
          <a:p>
            <a:endParaRPr lang="en-US" dirty="0"/>
          </a:p>
          <a:p>
            <a:r>
              <a:rPr lang="en-US" dirty="0"/>
              <a:t>Challenge is how do we not be that child and realize these choices are a gift to us to be appreciated. We are not left in the dark concerning what is to be done. Guidance is a gift not to be wasted. And choice is a gift God provides us instead of being mindless robots. The least we can do is realize the instruction/homework is for our well being and not designed to make our lives unnecessarily miserable.</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3404599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198170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earlier teaching, I spoke about how my ancestors would practically blow off 4 more years of a racist president given what they went through. </a:t>
            </a:r>
          </a:p>
          <a:p>
            <a:endParaRPr lang="en-US" dirty="0"/>
          </a:p>
          <a:p>
            <a:r>
              <a:rPr lang="en-US" dirty="0"/>
              <a:t>While I am not surprised or shocked that this country had not made the progress we think we made, it is sad to realize how far we have not come. </a:t>
            </a:r>
          </a:p>
          <a:p>
            <a:endParaRPr lang="en-US" dirty="0"/>
          </a:p>
          <a:p>
            <a:r>
              <a:rPr lang="en-US" dirty="0"/>
              <a:t>In light of the celebration of President’s Day, I want to highlight a few DID YOU KNOWS about our presidents when it comes to race</a:t>
            </a:r>
          </a:p>
          <a:p>
            <a:endParaRPr lang="en-US" dirty="0"/>
          </a:p>
          <a:p>
            <a:r>
              <a:rPr lang="en-US" dirty="0"/>
              <a:t>Mt. Rushmore (2 of the top 4 memorialized owned slaves. If the other two lived today, they both be considered racist simply as products of their time)</a:t>
            </a:r>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36834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Jackson</a:t>
            </a:r>
          </a:p>
          <a:p>
            <a:r>
              <a:rPr lang="en-US" dirty="0"/>
              <a:t>Manifest Destiny did not start with him, but he put it on steroids</a:t>
            </a:r>
          </a:p>
          <a:p>
            <a:r>
              <a:rPr lang="en-US" dirty="0"/>
              <a:t>Native Americans worked through the system and won… but then loss</a:t>
            </a:r>
          </a:p>
          <a:p>
            <a:endParaRPr lang="en-US" dirty="0"/>
          </a:p>
          <a:p>
            <a:r>
              <a:rPr lang="en-US" dirty="0"/>
              <a:t>Not shown in the picture are the 2500 to 6000 enslaved black people that died along the way (owned by the five “civilized” native American tribes)</a:t>
            </a:r>
          </a:p>
          <a:p>
            <a:endParaRPr lang="en-US" dirty="0"/>
          </a:p>
          <a:p>
            <a:r>
              <a:rPr lang="en-US" dirty="0"/>
              <a:t>LAND AND MONEY</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1821831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Johnson – A compromise choice (Southerner) to appease the racist South in accepting Abraham Lincoln. John F. Kennedy did the same in selecting Lyndon B. Johnson as VP 100 years later. </a:t>
            </a:r>
          </a:p>
          <a:p>
            <a:endParaRPr lang="en-US" dirty="0"/>
          </a:p>
          <a:p>
            <a:r>
              <a:rPr lang="en-US" dirty="0"/>
              <a:t>When given an opportunity to begin the healing process after a bloody, violent Civil War, President Johnson immediately rescinded the order</a:t>
            </a:r>
          </a:p>
          <a:p>
            <a:endParaRPr lang="en-US" dirty="0"/>
          </a:p>
          <a:p>
            <a:r>
              <a:rPr lang="en-US" dirty="0"/>
              <a:t>Ulysses S. Grant, the president after Johnson, a former Union general failed to reinstate reconstruction due to white supremacy takeover and the growing “weariness” of the issue</a:t>
            </a:r>
          </a:p>
          <a:p>
            <a:endParaRPr lang="en-US" dirty="0"/>
          </a:p>
          <a:p>
            <a:r>
              <a:rPr lang="en-US" dirty="0"/>
              <a:t>LAND and MONEY – the property highlighted in one of the videos today report that 40 acre plots are worth millions of dollars (valuable coastal property)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4217485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2/15/25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2/15/25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2/15/25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2/15/25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2/15/25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2/15/25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2/15/25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2/15/25</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pixabay.com/en/fruit-bowl-fruit-bowl-fruits-food-657491/"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qL6j2jlBREg?feature=oembed"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yQxyWcepr3w?feature=oembed"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goodfreephotos.com/united-states/washington-dc/gated-white-house-in-washington-dc.jpg.ph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goodfreephotos.com/other-photos/hand-holding-knife.jpg.php" TargetMode="Externa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wallpaperflare.com/illustration-of-jesus-christ-church-pray-religion-god-faith-wallpaper-wetdv/download/1440x90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pixabay.com/en/silhouette-girl-movement-jump-76799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commons.wikimedia.org/wiki/File:Helping_the_homeless_(cropped).jpg" TargetMode="Externa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commons.wikimedia.org/wiki/File:NYC_Trinity_Church.jpg" TargetMode="Externa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www.craigieburntrails.org.nz/products-page/donations/give-a-donation/" TargetMode="Externa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6.png"/><Relationship Id="rId5" Type="http://schemas.openxmlformats.org/officeDocument/2006/relationships/image" Target="../media/image1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pixls.us/blog/2016/06/sharing-is-caring/" TargetMode="Externa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citizentruth.org/elijah-cummings-signed-subpoenas-hours-before-death/" TargetMode="Externa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s://www.thymindoman.com/what-is-the-sacrament-communion-or-eucharist/" TargetMode="Externa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mmons.wikimedia.org/wiki/File:Centre_Presbyterian_Graveyard_Mount_Mourne.jpg" TargetMode="Externa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missbsresources.com/teaching-and-learning/the-homework-workload" TargetMode="External"/><Relationship Id="rId5" Type="http://schemas.openxmlformats.org/officeDocument/2006/relationships/image" Target="../media/image10.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blacklistednews.com/article/66507/millionaires-now-control-half-of-the-worlds-personal.html" TargetMode="External"/><Relationship Id="rId5" Type="http://schemas.openxmlformats.org/officeDocument/2006/relationships/image" Target="../media/image11.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flickr.com/photos/caseyflorig/1592852781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argentina.indymedia.org/2020/05/09/miles-de-irlandeses-se-movilizan-para-devolver-el-favor-que-tribu-indigena-les-hizo-hace-173-ano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100daysinappalachia.com/2020/01/commentary-what-everyone-should-know-about-reconstruction-150-years-after-the-15th-amendments-ratific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153" name="Picture 1128">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154" name="Straight Connector 1130">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155" name="Rectangle 1132">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owl of fruit on a white surface&#10;&#10;Description automatically generated">
            <a:extLst>
              <a:ext uri="{FF2B5EF4-FFF2-40B4-BE49-F238E27FC236}">
                <a16:creationId xmlns:a16="http://schemas.microsoft.com/office/drawing/2014/main" id="{AE2D8485-373C-6477-C8C1-D4778A86A693}"/>
              </a:ext>
            </a:extLst>
          </p:cNvPr>
          <p:cNvPicPr>
            <a:picLocks noChangeAspect="1"/>
          </p:cNvPicPr>
          <p:nvPr/>
        </p:nvPicPr>
        <p:blipFill>
          <a:blip r:embed="rId5">
            <a:alphaModFix amt="5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3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r>
              <a:rPr lang="en-US" sz="5400">
                <a:solidFill>
                  <a:srgbClr val="FFFFFF"/>
                </a:solidFill>
              </a:rPr>
              <a:t>Fruits of Justice</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a:solidFill>
                  <a:srgbClr val="FFFFFF"/>
                </a:solidFill>
              </a:rPr>
              <a:t>WOES &amp; BLESSINGS</a:t>
            </a:r>
            <a:endParaRPr lang="en-US" sz="2100" dirty="0">
              <a:solidFill>
                <a:srgbClr val="FFFFFF"/>
              </a:solidFill>
            </a:endParaRPr>
          </a:p>
        </p:txBody>
      </p:sp>
      <p:cxnSp>
        <p:nvCxnSpPr>
          <p:cNvPr id="1156" name="Straight Connector 1134">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1066" name="Group 1065">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67" name="Picture 1066">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68" name="Rectangle 1067">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69" name="Picture 1068">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70" name="Picture 1069">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072" name="Rectangle 1071">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75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descr="The Story Behind &quot;40 Acres and a Mule&quot;">
            <a:hlinkClick r:id="" action="ppaction://media"/>
            <a:extLst>
              <a:ext uri="{FF2B5EF4-FFF2-40B4-BE49-F238E27FC236}">
                <a16:creationId xmlns:a16="http://schemas.microsoft.com/office/drawing/2014/main" id="{E2431216-667D-A54E-BC18-3892A1D7B792}"/>
              </a:ext>
            </a:extLst>
          </p:cNvPr>
          <p:cNvPicPr>
            <a:picLocks noRot="1" noChangeAspect="1"/>
          </p:cNvPicPr>
          <p:nvPr>
            <a:videoFile r:link="rId1"/>
          </p:nvPr>
        </p:nvPicPr>
        <p:blipFill>
          <a:blip r:embed="rId7"/>
          <a:stretch>
            <a:fillRect/>
          </a:stretch>
        </p:blipFill>
        <p:spPr>
          <a:xfrm>
            <a:off x="475842" y="1114671"/>
            <a:ext cx="8192316" cy="4628658"/>
          </a:xfrm>
          <a:prstGeom prst="rect">
            <a:avLst/>
          </a:prstGeom>
        </p:spPr>
      </p:pic>
      <p:sp>
        <p:nvSpPr>
          <p:cNvPr id="1074" name="Rectangle 1073">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CF6846"/>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020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F5AF-3798-F741-EA0C-1468FADE6555}"/>
              </a:ext>
            </a:extLst>
          </p:cNvPr>
          <p:cNvSpPr>
            <a:spLocks noGrp="1"/>
          </p:cNvSpPr>
          <p:nvPr>
            <p:ph type="title"/>
          </p:nvPr>
        </p:nvSpPr>
        <p:spPr/>
        <p:txBody>
          <a:bodyPr/>
          <a:lstStyle/>
          <a:p>
            <a:r>
              <a:rPr lang="en-US" dirty="0"/>
              <a:t>Worth Millions</a:t>
            </a:r>
          </a:p>
        </p:txBody>
      </p:sp>
      <p:pic>
        <p:nvPicPr>
          <p:cNvPr id="7" name="Online Media 6" descr="Report reveals how formerly enslaved people were ousted from land received after Civil War">
            <a:hlinkClick r:id="" action="ppaction://media"/>
            <a:extLst>
              <a:ext uri="{FF2B5EF4-FFF2-40B4-BE49-F238E27FC236}">
                <a16:creationId xmlns:a16="http://schemas.microsoft.com/office/drawing/2014/main" id="{BD70F7EA-02D5-34CF-84D8-99AD1D6B2951}"/>
              </a:ext>
            </a:extLst>
          </p:cNvPr>
          <p:cNvPicPr>
            <a:picLocks noGrp="1" noRot="1" noChangeAspect="1"/>
          </p:cNvPicPr>
          <p:nvPr>
            <p:ph idx="1"/>
            <a:videoFile r:link="rId1"/>
          </p:nvPr>
        </p:nvPicPr>
        <p:blipFill>
          <a:blip r:embed="rId4"/>
          <a:stretch>
            <a:fillRect/>
          </a:stretch>
        </p:blipFill>
        <p:spPr>
          <a:xfrm>
            <a:off x="1527175" y="2490788"/>
            <a:ext cx="6097588" cy="3444875"/>
          </a:xfrm>
          <a:prstGeom prst="rect">
            <a:avLst/>
          </a:prstGeom>
        </p:spPr>
      </p:pic>
    </p:spTree>
    <p:extLst>
      <p:ext uri="{BB962C8B-B14F-4D97-AF65-F5344CB8AC3E}">
        <p14:creationId xmlns:p14="http://schemas.microsoft.com/office/powerpoint/2010/main" val="26443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building with a flag on top&#10;&#10;Description automatically generated">
            <a:extLst>
              <a:ext uri="{FF2B5EF4-FFF2-40B4-BE49-F238E27FC236}">
                <a16:creationId xmlns:a16="http://schemas.microsoft.com/office/drawing/2014/main" id="{1D0CE847-8D04-8E85-CFDB-86ED9E3C1979}"/>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722" r="10278"/>
          <a:stretch/>
        </p:blipFill>
        <p:spPr>
          <a:xfrm>
            <a:off x="20" y="10"/>
            <a:ext cx="9143980" cy="6857990"/>
          </a:xfrm>
          <a:prstGeom prst="rect">
            <a:avLst/>
          </a:prstGeom>
        </p:spPr>
      </p:pic>
      <p:sp>
        <p:nvSpPr>
          <p:cNvPr id="2" name="Title 1">
            <a:extLst>
              <a:ext uri="{FF2B5EF4-FFF2-40B4-BE49-F238E27FC236}">
                <a16:creationId xmlns:a16="http://schemas.microsoft.com/office/drawing/2014/main" id="{65ED08C0-CA62-AFBD-0565-0435646CFC35}"/>
              </a:ext>
            </a:extLst>
          </p:cNvPr>
          <p:cNvSpPr>
            <a:spLocks noGrp="1"/>
          </p:cNvSpPr>
          <p:nvPr>
            <p:ph type="title"/>
          </p:nvPr>
        </p:nvSpPr>
        <p:spPr>
          <a:xfrm>
            <a:off x="971551" y="982132"/>
            <a:ext cx="7200897" cy="1303867"/>
          </a:xfrm>
        </p:spPr>
        <p:txBody>
          <a:bodyPr>
            <a:normAutofit/>
          </a:bodyPr>
          <a:lstStyle/>
          <a:p>
            <a:r>
              <a:rPr lang="en-US" dirty="0">
                <a:solidFill>
                  <a:srgbClr val="FFFFFF"/>
                </a:solidFill>
              </a:rPr>
              <a:t>Inspiration from the White House</a:t>
            </a:r>
          </a:p>
        </p:txBody>
      </p:sp>
      <p:cxnSp>
        <p:nvCxnSpPr>
          <p:cNvPr id="20" name="Straight Connector 19">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0B926DC-3BD9-3865-BF9F-0838112CB32A}"/>
              </a:ext>
            </a:extLst>
          </p:cNvPr>
          <p:cNvSpPr>
            <a:spLocks noGrp="1"/>
          </p:cNvSpPr>
          <p:nvPr>
            <p:ph idx="1"/>
          </p:nvPr>
        </p:nvSpPr>
        <p:spPr>
          <a:xfrm>
            <a:off x="971550" y="2556932"/>
            <a:ext cx="7200897" cy="3318936"/>
          </a:xfrm>
        </p:spPr>
        <p:txBody>
          <a:bodyPr>
            <a:normAutofit/>
          </a:bodyPr>
          <a:lstStyle/>
          <a:p>
            <a:pPr>
              <a:lnSpc>
                <a:spcPct val="90000"/>
              </a:lnSpc>
            </a:pPr>
            <a:r>
              <a:rPr lang="en-US" sz="2200" dirty="0">
                <a:solidFill>
                  <a:srgbClr val="FFFFFF"/>
                </a:solidFill>
              </a:rPr>
              <a:t>1915 Film screening of the “The Birth of a Nation” KKK propaganda film </a:t>
            </a:r>
          </a:p>
        </p:txBody>
      </p:sp>
    </p:spTree>
    <p:extLst>
      <p:ext uri="{BB962C8B-B14F-4D97-AF65-F5344CB8AC3E}">
        <p14:creationId xmlns:p14="http://schemas.microsoft.com/office/powerpoint/2010/main" val="304630600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D881D6B-5905-A6EE-AF3E-50CC5AC0F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73" b="177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19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lon Musk joins Trump in Oval Office to back new executive ...">
            <a:extLst>
              <a:ext uri="{FF2B5EF4-FFF2-40B4-BE49-F238E27FC236}">
                <a16:creationId xmlns:a16="http://schemas.microsoft.com/office/drawing/2014/main" id="{C46A9B2D-CE12-4109-CA8B-F547B3AE2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166" y="375760"/>
            <a:ext cx="6494480" cy="6095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507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Philadelphia Eagles City of Brotherly Shove 3D Framed Photo Tush Push Hurts  #1">
            <a:extLst>
              <a:ext uri="{FF2B5EF4-FFF2-40B4-BE49-F238E27FC236}">
                <a16:creationId xmlns:a16="http://schemas.microsoft.com/office/drawing/2014/main" id="{83B8757F-3846-B17B-E3C8-67CD91919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569" y="19654"/>
            <a:ext cx="7265743" cy="683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09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9EA2-0737-6144-FEB5-23966F2FC8C7}"/>
              </a:ext>
            </a:extLst>
          </p:cNvPr>
          <p:cNvSpPr>
            <a:spLocks noGrp="1"/>
          </p:cNvSpPr>
          <p:nvPr>
            <p:ph type="title"/>
          </p:nvPr>
        </p:nvSpPr>
        <p:spPr/>
        <p:txBody>
          <a:bodyPr/>
          <a:lstStyle/>
          <a:p>
            <a:r>
              <a:rPr lang="en-US" dirty="0"/>
              <a:t>Blessings</a:t>
            </a:r>
          </a:p>
        </p:txBody>
      </p:sp>
      <p:sp>
        <p:nvSpPr>
          <p:cNvPr id="3" name="Content Placeholder 2">
            <a:extLst>
              <a:ext uri="{FF2B5EF4-FFF2-40B4-BE49-F238E27FC236}">
                <a16:creationId xmlns:a16="http://schemas.microsoft.com/office/drawing/2014/main" id="{E5640F3F-AB2C-A7FE-2B91-4E4CCABC8A79}"/>
              </a:ext>
            </a:extLst>
          </p:cNvPr>
          <p:cNvSpPr>
            <a:spLocks noGrp="1"/>
          </p:cNvSpPr>
          <p:nvPr>
            <p:ph idx="1"/>
          </p:nvPr>
        </p:nvSpPr>
        <p:spPr/>
        <p:txBody>
          <a:bodyPr/>
          <a:lstStyle/>
          <a:p>
            <a:r>
              <a:rPr lang="en-US" b="0" i="0" u="none" strike="noStrike" dirty="0">
                <a:solidFill>
                  <a:srgbClr val="000000"/>
                </a:solidFill>
                <a:effectLst/>
                <a:latin typeface="system-ui"/>
              </a:rPr>
              <a:t>Blessed ar</a:t>
            </a:r>
            <a:r>
              <a:rPr lang="en-US" dirty="0">
                <a:solidFill>
                  <a:srgbClr val="000000"/>
                </a:solidFill>
                <a:latin typeface="system-ui"/>
              </a:rPr>
              <a:t>e the poor</a:t>
            </a:r>
          </a:p>
          <a:p>
            <a:r>
              <a:rPr lang="en-US" dirty="0">
                <a:solidFill>
                  <a:srgbClr val="000000"/>
                </a:solidFill>
                <a:latin typeface="system-ui"/>
              </a:rPr>
              <a:t>Blessed are the hungry</a:t>
            </a:r>
          </a:p>
          <a:p>
            <a:r>
              <a:rPr lang="en-US" dirty="0">
                <a:solidFill>
                  <a:srgbClr val="000000"/>
                </a:solidFill>
                <a:latin typeface="system-ui"/>
              </a:rPr>
              <a:t>Blessed are those that mourn</a:t>
            </a:r>
          </a:p>
          <a:p>
            <a:r>
              <a:rPr lang="en-US" dirty="0">
                <a:solidFill>
                  <a:srgbClr val="000000"/>
                </a:solidFill>
                <a:latin typeface="system-ui"/>
              </a:rPr>
              <a:t>Blessed are those that not well regarded</a:t>
            </a:r>
            <a:endParaRPr lang="en-US" dirty="0"/>
          </a:p>
        </p:txBody>
      </p:sp>
    </p:spTree>
    <p:extLst>
      <p:ext uri="{BB962C8B-B14F-4D97-AF65-F5344CB8AC3E}">
        <p14:creationId xmlns:p14="http://schemas.microsoft.com/office/powerpoint/2010/main" val="259917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two children&#10;&#10;Description automatically generated">
            <a:extLst>
              <a:ext uri="{FF2B5EF4-FFF2-40B4-BE49-F238E27FC236}">
                <a16:creationId xmlns:a16="http://schemas.microsoft.com/office/drawing/2014/main" id="{9AF8C023-C583-9D26-5547-1C98CA51892C}"/>
              </a:ext>
            </a:extLst>
          </p:cNvPr>
          <p:cNvPicPr>
            <a:picLocks noChangeAspect="1"/>
          </p:cNvPicPr>
          <p:nvPr/>
        </p:nvPicPr>
        <p:blipFill>
          <a:blip r:embed="rId4">
            <a:extLst>
              <a:ext uri="{28A0092B-C50C-407E-A947-70E740481C1C}">
                <a14:useLocalDpi xmlns:a14="http://schemas.microsoft.com/office/drawing/2010/main" val="0"/>
              </a:ext>
            </a:extLst>
          </a:blip>
          <a:srcRect t="8929" b="34821"/>
          <a:stretch/>
        </p:blipFill>
        <p:spPr>
          <a:xfrm>
            <a:off x="20" y="10"/>
            <a:ext cx="9143980" cy="6857990"/>
          </a:xfrm>
          <a:prstGeom prst="rect">
            <a:avLst/>
          </a:prstGeom>
        </p:spPr>
      </p:pic>
    </p:spTree>
    <p:extLst>
      <p:ext uri="{BB962C8B-B14F-4D97-AF65-F5344CB8AC3E}">
        <p14:creationId xmlns:p14="http://schemas.microsoft.com/office/powerpoint/2010/main" val="422263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fork over a plate&#10;&#10;Description automatically generated">
            <a:extLst>
              <a:ext uri="{FF2B5EF4-FFF2-40B4-BE49-F238E27FC236}">
                <a16:creationId xmlns:a16="http://schemas.microsoft.com/office/drawing/2014/main" id="{BACC7FCE-DCA1-6BAE-0065-22B03B26BC3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94" r="11706"/>
          <a:stretch/>
        </p:blipFill>
        <p:spPr>
          <a:xfrm>
            <a:off x="20" y="10"/>
            <a:ext cx="9143980" cy="6857990"/>
          </a:xfrm>
          <a:prstGeom prst="rect">
            <a:avLst/>
          </a:prstGeom>
        </p:spPr>
      </p:pic>
    </p:spTree>
    <p:extLst>
      <p:ext uri="{BB962C8B-B14F-4D97-AF65-F5344CB8AC3E}">
        <p14:creationId xmlns:p14="http://schemas.microsoft.com/office/powerpoint/2010/main" val="4119672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6" name="Picture 6" descr="A protestor holds their hands in the air as police and National Guard look on during a protest in Lafayette Square in Washington, D.C., U.S., on Sunday, May 31, 2020, following the death of an unarmed black man at the hands of Minnesota police on May 25, 2020. Photo by Stefani Reynolds / CNP/ABACAPRESS.COM">
            <a:extLst>
              <a:ext uri="{FF2B5EF4-FFF2-40B4-BE49-F238E27FC236}">
                <a16:creationId xmlns:a16="http://schemas.microsoft.com/office/drawing/2014/main" id="{4DBAE155-0FD0-81E6-E8AB-8FCCBB08C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375" r="15315" b="4"/>
          <a:stretch/>
        </p:blipFill>
        <p:spPr bwMode="auto">
          <a:xfrm>
            <a:off x="353958" y="555217"/>
            <a:ext cx="3201534" cy="333922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20B8DA4D-AB10-CFCF-0BB5-05434BB5B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32" r="14577" b="-1"/>
          <a:stretch/>
        </p:blipFill>
        <p:spPr bwMode="auto">
          <a:xfrm>
            <a:off x="358130" y="4074019"/>
            <a:ext cx="1536269" cy="22267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1A1E9CDB-5AE6-6146-C730-C063C1673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528" r="14356" b="1"/>
          <a:stretch/>
        </p:blipFill>
        <p:spPr bwMode="auto">
          <a:xfrm>
            <a:off x="2015049" y="4072045"/>
            <a:ext cx="1540443" cy="22287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C9D780E-F6BF-D6CE-8651-4A529A8878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457" r="2951"/>
          <a:stretch/>
        </p:blipFill>
        <p:spPr bwMode="auto">
          <a:xfrm>
            <a:off x="3699887" y="555218"/>
            <a:ext cx="5090155" cy="574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885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E9A45F2-D269-EBED-E20F-66E666A627F5}"/>
              </a:ext>
            </a:extLst>
          </p:cNvPr>
          <p:cNvSpPr>
            <a:spLocks noGrp="1"/>
          </p:cNvSpPr>
          <p:nvPr>
            <p:ph type="title"/>
          </p:nvPr>
        </p:nvSpPr>
        <p:spPr>
          <a:xfrm>
            <a:off x="714081" y="954756"/>
            <a:ext cx="2047810" cy="4946003"/>
          </a:xfrm>
        </p:spPr>
        <p:txBody>
          <a:bodyPr>
            <a:normAutofit/>
          </a:bodyPr>
          <a:lstStyle/>
          <a:p>
            <a:r>
              <a:rPr lang="en-US" sz="3100">
                <a:solidFill>
                  <a:srgbClr val="FFFFFF"/>
                </a:solidFill>
              </a:rPr>
              <a:t>Significance of Fruit</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92921119-A97E-087A-D899-A758A1412EA6}"/>
              </a:ext>
            </a:extLst>
          </p:cNvPr>
          <p:cNvSpPr>
            <a:spLocks noGrp="1"/>
          </p:cNvSpPr>
          <p:nvPr>
            <p:ph idx="1"/>
          </p:nvPr>
        </p:nvSpPr>
        <p:spPr>
          <a:xfrm>
            <a:off x="3855700" y="469900"/>
            <a:ext cx="4465223" cy="5405968"/>
          </a:xfrm>
        </p:spPr>
        <p:txBody>
          <a:bodyPr anchor="ctr">
            <a:normAutofit/>
          </a:bodyPr>
          <a:lstStyle/>
          <a:p>
            <a:r>
              <a:rPr lang="en-US">
                <a:solidFill>
                  <a:srgbClr val="212121"/>
                </a:solidFill>
              </a:rPr>
              <a:t>Something that grows from something planted</a:t>
            </a:r>
          </a:p>
          <a:p>
            <a:r>
              <a:rPr lang="en-US">
                <a:solidFill>
                  <a:srgbClr val="212121"/>
                </a:solidFill>
              </a:rPr>
              <a:t>Something that could be good or bad</a:t>
            </a:r>
          </a:p>
          <a:p>
            <a:r>
              <a:rPr lang="en-US">
                <a:solidFill>
                  <a:srgbClr val="212121"/>
                </a:solidFill>
              </a:rPr>
              <a:t>Something very pleasing if good and very unpleasant if bad</a:t>
            </a:r>
          </a:p>
          <a:p>
            <a:r>
              <a:rPr lang="en-US">
                <a:solidFill>
                  <a:srgbClr val="212121"/>
                </a:solidFill>
              </a:rPr>
              <a:t>Something everyone could understand and relate to</a:t>
            </a:r>
          </a:p>
          <a:p>
            <a:endParaRPr lang="en-US">
              <a:solidFill>
                <a:srgbClr val="212121"/>
              </a:solidFill>
            </a:endParaRPr>
          </a:p>
        </p:txBody>
      </p:sp>
    </p:spTree>
    <p:extLst>
      <p:ext uri="{BB962C8B-B14F-4D97-AF65-F5344CB8AC3E}">
        <p14:creationId xmlns:p14="http://schemas.microsoft.com/office/powerpoint/2010/main" val="2833161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9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pink dress holding a paper&#10;&#10;Description automatically generated">
            <a:extLst>
              <a:ext uri="{FF2B5EF4-FFF2-40B4-BE49-F238E27FC236}">
                <a16:creationId xmlns:a16="http://schemas.microsoft.com/office/drawing/2014/main" id="{2010DF8C-D4F6-F9FD-2795-9809E43AB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149" y="666795"/>
            <a:ext cx="3383701" cy="5524411"/>
          </a:xfrm>
          <a:prstGeom prst="rect">
            <a:avLst/>
          </a:prstGeom>
        </p:spPr>
      </p:pic>
      <p:sp>
        <p:nvSpPr>
          <p:cNvPr id="15" name="Rectangle 14">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80D7ED"/>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32153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214" name="Group 6197">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6199" name="Picture 6198">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200" name="Rectangle 6199">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201" name="Picture 6200">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202" name="Picture 6201">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6215" name="Rectangle 620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623901-7404-8308-196C-93A12C1744E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7849" r="8490" b="-1"/>
          <a:stretch/>
        </p:blipFill>
        <p:spPr>
          <a:xfrm>
            <a:off x="20" y="10"/>
            <a:ext cx="9143980" cy="6857990"/>
          </a:xfrm>
          <a:prstGeom prst="rect">
            <a:avLst/>
          </a:prstGeom>
        </p:spPr>
      </p:pic>
    </p:spTree>
    <p:extLst>
      <p:ext uri="{BB962C8B-B14F-4D97-AF65-F5344CB8AC3E}">
        <p14:creationId xmlns:p14="http://schemas.microsoft.com/office/powerpoint/2010/main" val="81366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0" name="Picture 39">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1" name="Rectangle 40">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3" name="Picture 42">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45" name="Rectangle 4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dancing in front of a disco ball&#10;&#10;Description automatically generated">
            <a:extLst>
              <a:ext uri="{FF2B5EF4-FFF2-40B4-BE49-F238E27FC236}">
                <a16:creationId xmlns:a16="http://schemas.microsoft.com/office/drawing/2014/main" id="{831BEE12-6AE1-CBEC-94E5-A4C6EDAE666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4665" r="1001" b="-1"/>
          <a:stretch/>
        </p:blipFill>
        <p:spPr>
          <a:xfrm>
            <a:off x="-11802" y="474794"/>
            <a:ext cx="9143980" cy="6857990"/>
          </a:xfrm>
          <a:prstGeom prst="rect">
            <a:avLst/>
          </a:prstGeom>
        </p:spPr>
      </p:pic>
    </p:spTree>
    <p:extLst>
      <p:ext uri="{BB962C8B-B14F-4D97-AF65-F5344CB8AC3E}">
        <p14:creationId xmlns:p14="http://schemas.microsoft.com/office/powerpoint/2010/main" val="3803583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giving a sign to a homeless person&#10;&#10;Description automatically generated">
            <a:extLst>
              <a:ext uri="{FF2B5EF4-FFF2-40B4-BE49-F238E27FC236}">
                <a16:creationId xmlns:a16="http://schemas.microsoft.com/office/drawing/2014/main" id="{C7F22374-FC5B-43F2-9D23-92D08E0CB66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6583" b="16691"/>
          <a:stretch/>
        </p:blipFill>
        <p:spPr>
          <a:xfrm>
            <a:off x="20" y="10"/>
            <a:ext cx="9143980" cy="6857990"/>
          </a:xfrm>
          <a:prstGeom prst="rect">
            <a:avLst/>
          </a:prstGeom>
        </p:spPr>
      </p:pic>
    </p:spTree>
    <p:extLst>
      <p:ext uri="{BB962C8B-B14F-4D97-AF65-F5344CB8AC3E}">
        <p14:creationId xmlns:p14="http://schemas.microsoft.com/office/powerpoint/2010/main" val="3502795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urch with stained glass windows&#10;&#10;Description automatically generated">
            <a:extLst>
              <a:ext uri="{FF2B5EF4-FFF2-40B4-BE49-F238E27FC236}">
                <a16:creationId xmlns:a16="http://schemas.microsoft.com/office/drawing/2014/main" id="{B572B250-768A-BE03-1D1A-1BDEB65F923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809" r="1859" b="2"/>
          <a:stretch/>
        </p:blipFill>
        <p:spPr>
          <a:xfrm>
            <a:off x="20" y="10"/>
            <a:ext cx="9143980" cy="6857990"/>
          </a:xfrm>
          <a:prstGeom prst="rect">
            <a:avLst/>
          </a:prstGeom>
        </p:spPr>
      </p:pic>
    </p:spTree>
    <p:extLst>
      <p:ext uri="{BB962C8B-B14F-4D97-AF65-F5344CB8AC3E}">
        <p14:creationId xmlns:p14="http://schemas.microsoft.com/office/powerpoint/2010/main" val="3767366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jar of coins&#10;&#10;Description automatically generated">
            <a:extLst>
              <a:ext uri="{FF2B5EF4-FFF2-40B4-BE49-F238E27FC236}">
                <a16:creationId xmlns:a16="http://schemas.microsoft.com/office/drawing/2014/main" id="{A4BCCC50-E1BC-1107-1286-EF75FF2E922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4184" b="5816"/>
          <a:stretch/>
        </p:blipFill>
        <p:spPr>
          <a:xfrm>
            <a:off x="20" y="10"/>
            <a:ext cx="9143980" cy="6857990"/>
          </a:xfrm>
          <a:prstGeom prst="rect">
            <a:avLst/>
          </a:prstGeom>
        </p:spPr>
      </p:pic>
    </p:spTree>
    <p:extLst>
      <p:ext uri="{BB962C8B-B14F-4D97-AF65-F5344CB8AC3E}">
        <p14:creationId xmlns:p14="http://schemas.microsoft.com/office/powerpoint/2010/main" val="754637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38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G_8351">
            <a:hlinkClick r:id="" action="ppaction://media"/>
            <a:extLst>
              <a:ext uri="{FF2B5EF4-FFF2-40B4-BE49-F238E27FC236}">
                <a16:creationId xmlns:a16="http://schemas.microsoft.com/office/drawing/2014/main" id="{35A71766-3D97-8E9F-DE41-8731423E086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18260" y="666795"/>
            <a:ext cx="3136355" cy="5575746"/>
          </a:xfrm>
          <a:prstGeom prst="rect">
            <a:avLst/>
          </a:prstGeom>
        </p:spPr>
      </p:pic>
      <p:sp>
        <p:nvSpPr>
          <p:cNvPr id="16" name="Rectangle 15">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80B540"/>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520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two cups&#10;&#10;Description automatically generated">
            <a:extLst>
              <a:ext uri="{FF2B5EF4-FFF2-40B4-BE49-F238E27FC236}">
                <a16:creationId xmlns:a16="http://schemas.microsoft.com/office/drawing/2014/main" id="{5B90A125-C13C-70F3-5C99-18CAE54831A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5334" b="1"/>
          <a:stretch/>
        </p:blipFill>
        <p:spPr>
          <a:xfrm>
            <a:off x="20" y="10"/>
            <a:ext cx="9143980" cy="6857990"/>
          </a:xfrm>
          <a:prstGeom prst="rect">
            <a:avLst/>
          </a:prstGeom>
        </p:spPr>
      </p:pic>
    </p:spTree>
    <p:extLst>
      <p:ext uri="{BB962C8B-B14F-4D97-AF65-F5344CB8AC3E}">
        <p14:creationId xmlns:p14="http://schemas.microsoft.com/office/powerpoint/2010/main" val="3665491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suit and tie speaking into a microphone&#10;&#10;Description automatically generated">
            <a:extLst>
              <a:ext uri="{FF2B5EF4-FFF2-40B4-BE49-F238E27FC236}">
                <a16:creationId xmlns:a16="http://schemas.microsoft.com/office/drawing/2014/main" id="{8F02D72B-6B61-8ED8-366C-986EDABB776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0999" b="-1"/>
          <a:stretch/>
        </p:blipFill>
        <p:spPr>
          <a:xfrm>
            <a:off x="20" y="10"/>
            <a:ext cx="9143980" cy="6857990"/>
          </a:xfrm>
          <a:prstGeom prst="rect">
            <a:avLst/>
          </a:prstGeom>
        </p:spPr>
      </p:pic>
    </p:spTree>
    <p:extLst>
      <p:ext uri="{BB962C8B-B14F-4D97-AF65-F5344CB8AC3E}">
        <p14:creationId xmlns:p14="http://schemas.microsoft.com/office/powerpoint/2010/main" val="741488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lass of wine and bread on grass&#10;&#10;Description automatically generated">
            <a:extLst>
              <a:ext uri="{FF2B5EF4-FFF2-40B4-BE49-F238E27FC236}">
                <a16:creationId xmlns:a16="http://schemas.microsoft.com/office/drawing/2014/main" id="{72E14D91-A7FF-E430-5A33-0A46C525486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9" r="11194"/>
          <a:stretch/>
        </p:blipFill>
        <p:spPr>
          <a:xfrm>
            <a:off x="20" y="10"/>
            <a:ext cx="9143980" cy="6857990"/>
          </a:xfrm>
          <a:prstGeom prst="rect">
            <a:avLst/>
          </a:prstGeom>
        </p:spPr>
      </p:pic>
    </p:spTree>
    <p:extLst>
      <p:ext uri="{BB962C8B-B14F-4D97-AF65-F5344CB8AC3E}">
        <p14:creationId xmlns:p14="http://schemas.microsoft.com/office/powerpoint/2010/main" val="2851547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E9A45F2-D269-EBED-E20F-66E666A627F5}"/>
              </a:ext>
            </a:extLst>
          </p:cNvPr>
          <p:cNvSpPr>
            <a:spLocks noGrp="1"/>
          </p:cNvSpPr>
          <p:nvPr>
            <p:ph type="title"/>
          </p:nvPr>
        </p:nvSpPr>
        <p:spPr>
          <a:xfrm>
            <a:off x="714081" y="954756"/>
            <a:ext cx="2047810" cy="4946003"/>
          </a:xfrm>
        </p:spPr>
        <p:txBody>
          <a:bodyPr>
            <a:normAutofit/>
          </a:bodyPr>
          <a:lstStyle/>
          <a:p>
            <a:r>
              <a:rPr lang="en-US" sz="3100" dirty="0">
                <a:solidFill>
                  <a:srgbClr val="FFFFFF"/>
                </a:solidFill>
              </a:rPr>
              <a:t>Significance of Money</a:t>
            </a:r>
          </a:p>
        </p:txBody>
      </p:sp>
      <p:sp>
        <p:nvSpPr>
          <p:cNvPr id="30" name="Rectangle 29">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92921119-A97E-087A-D899-A758A1412EA6}"/>
              </a:ext>
            </a:extLst>
          </p:cNvPr>
          <p:cNvSpPr>
            <a:spLocks noGrp="1"/>
          </p:cNvSpPr>
          <p:nvPr>
            <p:ph idx="1"/>
          </p:nvPr>
        </p:nvSpPr>
        <p:spPr>
          <a:xfrm>
            <a:off x="3855700" y="469900"/>
            <a:ext cx="4465223" cy="5405968"/>
          </a:xfrm>
        </p:spPr>
        <p:txBody>
          <a:bodyPr anchor="ctr">
            <a:normAutofit/>
          </a:bodyPr>
          <a:lstStyle/>
          <a:p>
            <a:r>
              <a:rPr lang="en-US" dirty="0">
                <a:solidFill>
                  <a:srgbClr val="212121"/>
                </a:solidFill>
              </a:rPr>
              <a:t>Something that grows from something planted (investments)</a:t>
            </a:r>
          </a:p>
          <a:p>
            <a:r>
              <a:rPr lang="en-US" dirty="0">
                <a:solidFill>
                  <a:srgbClr val="212121"/>
                </a:solidFill>
              </a:rPr>
              <a:t>Something that could be good or bad (legitimate v. blood money)</a:t>
            </a:r>
          </a:p>
          <a:p>
            <a:r>
              <a:rPr lang="en-US" dirty="0">
                <a:solidFill>
                  <a:srgbClr val="212121"/>
                </a:solidFill>
              </a:rPr>
              <a:t>Something very pleasing if good and very unpleasant if bad (money well spent v. money wasted or money ruining people)</a:t>
            </a:r>
          </a:p>
          <a:p>
            <a:r>
              <a:rPr lang="en-US" dirty="0">
                <a:solidFill>
                  <a:srgbClr val="212121"/>
                </a:solidFill>
              </a:rPr>
              <a:t>Something everyone could understand and relate to (well... Enough said)</a:t>
            </a:r>
          </a:p>
          <a:p>
            <a:endParaRPr lang="en-US" dirty="0">
              <a:solidFill>
                <a:srgbClr val="212121"/>
              </a:solidFill>
            </a:endParaRPr>
          </a:p>
        </p:txBody>
      </p:sp>
    </p:spTree>
    <p:extLst>
      <p:ext uri="{BB962C8B-B14F-4D97-AF65-F5344CB8AC3E}">
        <p14:creationId xmlns:p14="http://schemas.microsoft.com/office/powerpoint/2010/main" val="279514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9B894CA-E1CC-47A1-8DE3-57DBCFD39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995705FD-DAEF-3101-1BB4-6BF2FE6DCE99}"/>
              </a:ext>
            </a:extLst>
          </p:cNvPr>
          <p:cNvSpPr>
            <a:spLocks noGrp="1"/>
          </p:cNvSpPr>
          <p:nvPr>
            <p:ph type="title"/>
          </p:nvPr>
        </p:nvSpPr>
        <p:spPr>
          <a:xfrm>
            <a:off x="5651868" y="982132"/>
            <a:ext cx="2520579" cy="1303867"/>
          </a:xfrm>
        </p:spPr>
        <p:txBody>
          <a:bodyPr>
            <a:normAutofit/>
          </a:bodyPr>
          <a:lstStyle/>
          <a:p>
            <a:r>
              <a:rPr lang="en-US" dirty="0"/>
              <a:t>The Setting</a:t>
            </a:r>
            <a:endParaRPr lang="en-US"/>
          </a:p>
        </p:txBody>
      </p:sp>
      <p:sp>
        <p:nvSpPr>
          <p:cNvPr id="27" name="Rectangle 26">
            <a:extLst>
              <a:ext uri="{FF2B5EF4-FFF2-40B4-BE49-F238E27FC236}">
                <a16:creationId xmlns:a16="http://schemas.microsoft.com/office/drawing/2014/main" id="{B5DF82D0-142E-415E-9F4C-DD5E34D8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emetery with many headstones&#10;&#10;Description automatically generated">
            <a:extLst>
              <a:ext uri="{FF2B5EF4-FFF2-40B4-BE49-F238E27FC236}">
                <a16:creationId xmlns:a16="http://schemas.microsoft.com/office/drawing/2014/main" id="{6CA8DDA9-1B14-ABC6-43A6-54424B5F70F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59512" y="2018254"/>
            <a:ext cx="3959083" cy="2642688"/>
          </a:xfrm>
          <a:prstGeom prst="rect">
            <a:avLst/>
          </a:prstGeom>
        </p:spPr>
      </p:pic>
      <p:cxnSp>
        <p:nvCxnSpPr>
          <p:cNvPr id="29" name="Straight Connector 28">
            <a:extLst>
              <a:ext uri="{FF2B5EF4-FFF2-40B4-BE49-F238E27FC236}">
                <a16:creationId xmlns:a16="http://schemas.microsoft.com/office/drawing/2014/main" id="{E69B7433-B959-40DA-806F-FF95BB380B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630ABF18-00AE-6DFE-D444-875C01D7948B}"/>
              </a:ext>
            </a:extLst>
          </p:cNvPr>
          <p:cNvSpPr>
            <a:spLocks noGrp="1"/>
          </p:cNvSpPr>
          <p:nvPr>
            <p:ph idx="1"/>
          </p:nvPr>
        </p:nvSpPr>
        <p:spPr>
          <a:xfrm>
            <a:off x="5651868" y="2556932"/>
            <a:ext cx="2520578" cy="3318936"/>
          </a:xfrm>
        </p:spPr>
        <p:txBody>
          <a:bodyPr>
            <a:normAutofit/>
          </a:bodyPr>
          <a:lstStyle/>
          <a:p>
            <a:r>
              <a:rPr lang="en-US" dirty="0"/>
              <a:t>The ”Level” place</a:t>
            </a:r>
            <a:endParaRPr lang="en-US"/>
          </a:p>
          <a:p>
            <a:r>
              <a:rPr lang="en-US" dirty="0"/>
              <a:t>Redemption</a:t>
            </a:r>
            <a:endParaRPr lang="en-US"/>
          </a:p>
          <a:p>
            <a:r>
              <a:rPr lang="en-US" dirty="0"/>
              <a:t>What to do while we wait</a:t>
            </a:r>
            <a:endParaRPr lang="en-US"/>
          </a:p>
          <a:p>
            <a:endParaRPr lang="en-US"/>
          </a:p>
          <a:p>
            <a:endParaRPr lang="en-US"/>
          </a:p>
          <a:p>
            <a:endParaRPr lang="en-US"/>
          </a:p>
          <a:p>
            <a:endParaRPr lang="en-US"/>
          </a:p>
        </p:txBody>
      </p:sp>
    </p:spTree>
    <p:extLst>
      <p:ext uri="{BB962C8B-B14F-4D97-AF65-F5344CB8AC3E}">
        <p14:creationId xmlns:p14="http://schemas.microsoft.com/office/powerpoint/2010/main" val="1905876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2024F6EB-04DC-4C6D-8485-FCD53A4A9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7A795FBE-101B-4063-A5FC-8C0624B353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995705FD-DAEF-3101-1BB4-6BF2FE6DCE99}"/>
              </a:ext>
            </a:extLst>
          </p:cNvPr>
          <p:cNvSpPr>
            <a:spLocks noGrp="1"/>
          </p:cNvSpPr>
          <p:nvPr>
            <p:ph type="title"/>
          </p:nvPr>
        </p:nvSpPr>
        <p:spPr>
          <a:xfrm>
            <a:off x="5651868" y="982132"/>
            <a:ext cx="2520579" cy="1303867"/>
          </a:xfrm>
        </p:spPr>
        <p:txBody>
          <a:bodyPr>
            <a:normAutofit/>
          </a:bodyPr>
          <a:lstStyle/>
          <a:p>
            <a:pPr>
              <a:lnSpc>
                <a:spcPct val="90000"/>
              </a:lnSpc>
            </a:pPr>
            <a:r>
              <a:rPr lang="en-US" sz="2800"/>
              <a:t>A CHOICE between WOES &amp; BLESSINGS</a:t>
            </a:r>
          </a:p>
        </p:txBody>
      </p:sp>
      <p:sp>
        <p:nvSpPr>
          <p:cNvPr id="74" name="Rectangle 73">
            <a:extLst>
              <a:ext uri="{FF2B5EF4-FFF2-40B4-BE49-F238E27FC236}">
                <a16:creationId xmlns:a16="http://schemas.microsoft.com/office/drawing/2014/main" id="{8881F853-6081-4216-9876-4D863309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with his hands on his head surrounded by books&#10;&#10;Description automatically generated">
            <a:extLst>
              <a:ext uri="{FF2B5EF4-FFF2-40B4-BE49-F238E27FC236}">
                <a16:creationId xmlns:a16="http://schemas.microsoft.com/office/drawing/2014/main" id="{A4FD4DDB-EC88-CBCE-7EDE-ED9CEFC6874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025" r="14028" b="3"/>
          <a:stretch/>
        </p:blipFill>
        <p:spPr>
          <a:xfrm>
            <a:off x="1059512" y="1410208"/>
            <a:ext cx="3959083" cy="3858780"/>
          </a:xfrm>
          <a:prstGeom prst="rect">
            <a:avLst/>
          </a:prstGeom>
        </p:spPr>
      </p:pic>
      <p:cxnSp>
        <p:nvCxnSpPr>
          <p:cNvPr id="76" name="Straight Connector 75">
            <a:extLst>
              <a:ext uri="{FF2B5EF4-FFF2-40B4-BE49-F238E27FC236}">
                <a16:creationId xmlns:a16="http://schemas.microsoft.com/office/drawing/2014/main" id="{68EF61C2-EE68-43FF-A497-F2E60EA532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630ABF18-00AE-6DFE-D444-875C01D7948B}"/>
              </a:ext>
            </a:extLst>
          </p:cNvPr>
          <p:cNvSpPr>
            <a:spLocks noGrp="1"/>
          </p:cNvSpPr>
          <p:nvPr>
            <p:ph idx="1"/>
          </p:nvPr>
        </p:nvSpPr>
        <p:spPr>
          <a:xfrm>
            <a:off x="5651868" y="2556932"/>
            <a:ext cx="2520578" cy="3318936"/>
          </a:xfrm>
        </p:spPr>
        <p:txBody>
          <a:bodyPr>
            <a:normAutofit/>
          </a:bodyPr>
          <a:lstStyle/>
          <a:p>
            <a:pPr>
              <a:lnSpc>
                <a:spcPct val="90000"/>
              </a:lnSpc>
            </a:pPr>
            <a:r>
              <a:rPr lang="en-US" sz="1900" dirty="0"/>
              <a:t>Blessings lead to a pleasant end when the world is redeemed by God</a:t>
            </a:r>
          </a:p>
          <a:p>
            <a:pPr>
              <a:lnSpc>
                <a:spcPct val="90000"/>
              </a:lnSpc>
            </a:pPr>
            <a:r>
              <a:rPr lang="en-US" sz="1900" dirty="0"/>
              <a:t>Woes lead to an unpleasant one</a:t>
            </a:r>
          </a:p>
          <a:p>
            <a:pPr>
              <a:lnSpc>
                <a:spcPct val="90000"/>
              </a:lnSpc>
            </a:pPr>
            <a:endParaRPr lang="en-US" sz="1900" dirty="0"/>
          </a:p>
          <a:p>
            <a:pPr>
              <a:lnSpc>
                <a:spcPct val="90000"/>
              </a:lnSpc>
            </a:pPr>
            <a:endParaRPr lang="en-US" sz="1900" dirty="0"/>
          </a:p>
          <a:p>
            <a:pPr>
              <a:lnSpc>
                <a:spcPct val="90000"/>
              </a:lnSpc>
            </a:pPr>
            <a:endParaRPr lang="en-US" sz="1900" dirty="0"/>
          </a:p>
          <a:p>
            <a:pPr>
              <a:lnSpc>
                <a:spcPct val="90000"/>
              </a:lnSpc>
            </a:pPr>
            <a:endParaRPr lang="en-US" sz="1900" dirty="0"/>
          </a:p>
        </p:txBody>
      </p:sp>
    </p:spTree>
    <p:extLst>
      <p:ext uri="{BB962C8B-B14F-4D97-AF65-F5344CB8AC3E}">
        <p14:creationId xmlns:p14="http://schemas.microsoft.com/office/powerpoint/2010/main" val="2797810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32A1E47-A968-404F-8DBE-B31240A9B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E0DDDCF8-BC1A-4404-8ACA-D8D2BB4BE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E76F608B-3797-BAF9-8A72-BD515F3204D5}"/>
              </a:ext>
            </a:extLst>
          </p:cNvPr>
          <p:cNvSpPr>
            <a:spLocks noGrp="1"/>
          </p:cNvSpPr>
          <p:nvPr>
            <p:ph type="title"/>
          </p:nvPr>
        </p:nvSpPr>
        <p:spPr>
          <a:xfrm>
            <a:off x="971551" y="982132"/>
            <a:ext cx="2745042" cy="1325373"/>
          </a:xfrm>
        </p:spPr>
        <p:txBody>
          <a:bodyPr anchor="b">
            <a:normAutofit/>
          </a:bodyPr>
          <a:lstStyle/>
          <a:p>
            <a:r>
              <a:rPr lang="en-US" sz="2100" dirty="0"/>
              <a:t>THE WOES</a:t>
            </a:r>
          </a:p>
        </p:txBody>
      </p:sp>
      <p:cxnSp>
        <p:nvCxnSpPr>
          <p:cNvPr id="53" name="Straight Connector 52">
            <a:extLst>
              <a:ext uri="{FF2B5EF4-FFF2-40B4-BE49-F238E27FC236}">
                <a16:creationId xmlns:a16="http://schemas.microsoft.com/office/drawing/2014/main" id="{CBB3FB69-D504-412A-90F9-1D1BAA6AC8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A5A49BE-CF66-5297-745F-9D6B9B22BFFC}"/>
              </a:ext>
            </a:extLst>
          </p:cNvPr>
          <p:cNvSpPr>
            <a:spLocks noGrp="1"/>
          </p:cNvSpPr>
          <p:nvPr>
            <p:ph idx="1"/>
          </p:nvPr>
        </p:nvSpPr>
        <p:spPr>
          <a:xfrm>
            <a:off x="971550" y="2493774"/>
            <a:ext cx="2745043" cy="3382094"/>
          </a:xfrm>
        </p:spPr>
        <p:txBody>
          <a:bodyPr>
            <a:normAutofit/>
          </a:bodyPr>
          <a:lstStyle/>
          <a:p>
            <a:r>
              <a:rPr lang="en-US" sz="1800" b="1" dirty="0"/>
              <a:t>RICH</a:t>
            </a:r>
          </a:p>
          <a:p>
            <a:r>
              <a:rPr lang="en-US" sz="1800" b="1" dirty="0"/>
              <a:t>FULL</a:t>
            </a:r>
          </a:p>
          <a:p>
            <a:r>
              <a:rPr lang="en-US" sz="1800" b="1" dirty="0"/>
              <a:t>LAUGHING</a:t>
            </a:r>
          </a:p>
          <a:p>
            <a:r>
              <a:rPr lang="en-US" sz="1800" b="1" dirty="0"/>
              <a:t>WELL SPOKEN OF</a:t>
            </a:r>
          </a:p>
        </p:txBody>
      </p:sp>
      <p:pic>
        <p:nvPicPr>
          <p:cNvPr id="5" name="Picture 4" descr="A group of people laughing and standing in front of a pile of money&#10;&#10;Description automatically generated">
            <a:extLst>
              <a:ext uri="{FF2B5EF4-FFF2-40B4-BE49-F238E27FC236}">
                <a16:creationId xmlns:a16="http://schemas.microsoft.com/office/drawing/2014/main" id="{C418C0CA-8AA5-068C-2208-0E6E9D2FA7C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8482" r="14459" b="1"/>
          <a:stretch/>
        </p:blipFill>
        <p:spPr>
          <a:xfrm>
            <a:off x="4064001" y="982131"/>
            <a:ext cx="4102099"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78359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79" name="Group 1078">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80" name="Picture 1079">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81" name="Rectangle 1080">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82" name="Picture 1081">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83" name="Picture 1082">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085" name="Rectangle 108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statue of mount rushmore with Mount Rushmore National Memorial in the background&#10;&#10;Description automatically generated">
            <a:extLst>
              <a:ext uri="{FF2B5EF4-FFF2-40B4-BE49-F238E27FC236}">
                <a16:creationId xmlns:a16="http://schemas.microsoft.com/office/drawing/2014/main" id="{C7EA7420-7326-6125-45BC-13F999AD7CF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7863" b="7137"/>
          <a:stretch/>
        </p:blipFill>
        <p:spPr>
          <a:xfrm>
            <a:off x="16689" y="-1785"/>
            <a:ext cx="9143980" cy="6857990"/>
          </a:xfrm>
          <a:prstGeom prst="rect">
            <a:avLst/>
          </a:prstGeom>
        </p:spPr>
      </p:pic>
    </p:spTree>
    <p:extLst>
      <p:ext uri="{BB962C8B-B14F-4D97-AF65-F5344CB8AC3E}">
        <p14:creationId xmlns:p14="http://schemas.microsoft.com/office/powerpoint/2010/main" val="314444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097" name="Group 3096">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098" name="Picture 3097">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99" name="Rectangle 3098">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00" name="Picture 3099">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01" name="Picture 3100">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3103" name="Rectangle 310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snowy forest&#10;&#10;Description automatically generated">
            <a:extLst>
              <a:ext uri="{FF2B5EF4-FFF2-40B4-BE49-F238E27FC236}">
                <a16:creationId xmlns:a16="http://schemas.microsoft.com/office/drawing/2014/main" id="{E21FD423-E515-94A8-386B-1C814A5E004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3182" r="13486" b="1"/>
          <a:stretch/>
        </p:blipFill>
        <p:spPr>
          <a:xfrm>
            <a:off x="20" y="10"/>
            <a:ext cx="9143980" cy="6857990"/>
          </a:xfrm>
          <a:prstGeom prst="rect">
            <a:avLst/>
          </a:prstGeom>
        </p:spPr>
      </p:pic>
    </p:spTree>
    <p:extLst>
      <p:ext uri="{BB962C8B-B14F-4D97-AF65-F5344CB8AC3E}">
        <p14:creationId xmlns:p14="http://schemas.microsoft.com/office/powerpoint/2010/main" val="4097820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072" name="Group 2071">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073" name="Picture 2072">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74" name="Rectangle 2073">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75" name="Picture 2074">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76" name="Picture 2075">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078" name="Rectangle 207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courtroom&#10;&#10;Description automatically generated">
            <a:extLst>
              <a:ext uri="{FF2B5EF4-FFF2-40B4-BE49-F238E27FC236}">
                <a16:creationId xmlns:a16="http://schemas.microsoft.com/office/drawing/2014/main" id="{1B25D5F6-0670-7DB2-5FD2-8AC022BA515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3666"/>
          <a:stretch/>
        </p:blipFill>
        <p:spPr>
          <a:xfrm>
            <a:off x="20" y="10"/>
            <a:ext cx="9143980" cy="6857990"/>
          </a:xfrm>
          <a:prstGeom prst="rect">
            <a:avLst/>
          </a:prstGeom>
        </p:spPr>
      </p:pic>
    </p:spTree>
    <p:extLst>
      <p:ext uri="{BB962C8B-B14F-4D97-AF65-F5344CB8AC3E}">
        <p14:creationId xmlns:p14="http://schemas.microsoft.com/office/powerpoint/2010/main" val="233610403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137016</TotalTime>
  <Words>1878</Words>
  <Application>Microsoft Macintosh PowerPoint</Application>
  <PresentationFormat>On-screen Show (4:3)</PresentationFormat>
  <Paragraphs>170</Paragraphs>
  <Slides>29</Slides>
  <Notes>29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Garamond</vt:lpstr>
      <vt:lpstr>Poppins</vt:lpstr>
      <vt:lpstr>system-ui</vt:lpstr>
      <vt:lpstr>ui-sans-serif</vt:lpstr>
      <vt:lpstr>Organic</vt:lpstr>
      <vt:lpstr>Fruits of Justice</vt:lpstr>
      <vt:lpstr>Significance of Fruit</vt:lpstr>
      <vt:lpstr>Significance of Money</vt:lpstr>
      <vt:lpstr>The Setting</vt:lpstr>
      <vt:lpstr>A CHOICE between WOES &amp; BLESSINGS</vt:lpstr>
      <vt:lpstr>THE WOES</vt:lpstr>
      <vt:lpstr>PowerPoint Presentation</vt:lpstr>
      <vt:lpstr>PowerPoint Presentation</vt:lpstr>
      <vt:lpstr>PowerPoint Presentation</vt:lpstr>
      <vt:lpstr>PowerPoint Presentation</vt:lpstr>
      <vt:lpstr>Worth Millions</vt:lpstr>
      <vt:lpstr>Inspiration from the White House</vt:lpstr>
      <vt:lpstr>PowerPoint Presentation</vt:lpstr>
      <vt:lpstr>PowerPoint Presentation</vt:lpstr>
      <vt:lpstr>PowerPoint Presentation</vt:lpstr>
      <vt:lpstr>Blessings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Tyson</cp:lastModifiedBy>
  <cp:revision>390</cp:revision>
  <cp:lastPrinted>2025-01-19T13:27:36Z</cp:lastPrinted>
  <dcterms:created xsi:type="dcterms:W3CDTF">2016-05-13T13:48:14Z</dcterms:created>
  <dcterms:modified xsi:type="dcterms:W3CDTF">2025-02-15T20:02:00Z</dcterms:modified>
</cp:coreProperties>
</file>