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6" r:id="rId11"/>
    <p:sldId id="265" r:id="rId12"/>
    <p:sldId id="267" r:id="rId13"/>
    <p:sldId id="268"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A0F24-51F3-B820-6822-E3C89D6E0C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DBE961-4BBF-B637-B0FF-81B3B932E6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04B9B1-91F2-5D17-621A-46C3E2A35FF9}"/>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5" name="Footer Placeholder 4">
            <a:extLst>
              <a:ext uri="{FF2B5EF4-FFF2-40B4-BE49-F238E27FC236}">
                <a16:creationId xmlns:a16="http://schemas.microsoft.com/office/drawing/2014/main" id="{B67701A8-7D36-15DF-0602-DBCA7E4765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42A237-6EE2-B9E4-12BD-1DE8995F685C}"/>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4293493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B65E0-B194-4103-083C-3DA3F1FBF6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96B02C-AAED-FCAC-8A5A-7396A38AC0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3CD3EB-0000-9561-CD85-1B5D2D6DA61F}"/>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5" name="Footer Placeholder 4">
            <a:extLst>
              <a:ext uri="{FF2B5EF4-FFF2-40B4-BE49-F238E27FC236}">
                <a16:creationId xmlns:a16="http://schemas.microsoft.com/office/drawing/2014/main" id="{B58F84A4-C841-AE61-EFF5-7AD6771B91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E9FB38-1FD8-92DC-AF35-F1808F843EBB}"/>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186523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A92239-52D8-C4A3-FC29-65EB7C88CD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B9AA2A-BEDB-3667-6264-8D67BCD18D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E45492-9E57-410C-1D7A-B1D347E49FDA}"/>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5" name="Footer Placeholder 4">
            <a:extLst>
              <a:ext uri="{FF2B5EF4-FFF2-40B4-BE49-F238E27FC236}">
                <a16:creationId xmlns:a16="http://schemas.microsoft.com/office/drawing/2014/main" id="{BE690451-79C6-17C0-5A60-08E5E19C05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F5E9BB-586B-8411-FF14-B06EC37838AA}"/>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1971945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0473F-01A5-AB98-8781-F8F44E82E8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449BB3-BE4A-F7AA-614A-88BD8B0CB7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4331EB-CD46-E738-BECB-06C24661D383}"/>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5" name="Footer Placeholder 4">
            <a:extLst>
              <a:ext uri="{FF2B5EF4-FFF2-40B4-BE49-F238E27FC236}">
                <a16:creationId xmlns:a16="http://schemas.microsoft.com/office/drawing/2014/main" id="{7DBDB47F-5B9A-372B-7085-68D6777331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2F3547-DA91-DC1F-B62C-F678A50D90F3}"/>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3864083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3975D-FE0A-CF12-5DB9-1C04AAB663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7D3E76-E097-531D-E377-44A69B1F20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9B0294-0A33-C0B9-CEA1-00062E3A8AE5}"/>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5" name="Footer Placeholder 4">
            <a:extLst>
              <a:ext uri="{FF2B5EF4-FFF2-40B4-BE49-F238E27FC236}">
                <a16:creationId xmlns:a16="http://schemas.microsoft.com/office/drawing/2014/main" id="{380AA595-5A27-41E9-9481-71A7142D42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7F3D14-0992-5FAC-2B30-E5040CA56122}"/>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195932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3B77D-8522-3401-AC0E-DC8B98E639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A558F5-5791-98BA-9BF5-5667461525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82F6FD-727C-BA05-A2AC-71D0E3F762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D51641-0F6D-C5A5-CEC3-6E462906ADB3}"/>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6" name="Footer Placeholder 5">
            <a:extLst>
              <a:ext uri="{FF2B5EF4-FFF2-40B4-BE49-F238E27FC236}">
                <a16:creationId xmlns:a16="http://schemas.microsoft.com/office/drawing/2014/main" id="{4A949286-689B-85F8-A06E-CEF79B2B2D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A1470F-2B8F-14A7-F23A-9029CC526B39}"/>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135424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08A7-3CE4-3637-7D6B-F9BBE92167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90E743E-753C-5236-2F43-D665F511B0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1BEA99-EB3F-6305-3B20-66C2C3DB7B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49EE04-AECA-B7D7-39BA-DAFC2F5F19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B680F7-CAA6-A218-14B7-0852C7B15A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D34179F-17B7-A90B-F121-CEAC6524F284}"/>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8" name="Footer Placeholder 7">
            <a:extLst>
              <a:ext uri="{FF2B5EF4-FFF2-40B4-BE49-F238E27FC236}">
                <a16:creationId xmlns:a16="http://schemas.microsoft.com/office/drawing/2014/main" id="{624602DD-8690-8ADC-E65F-B5387BFB97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6B2D6E5-262A-1A08-DF16-A26E6E41C0DD}"/>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987714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DD315-D820-C5C2-75A3-E35DE7AD7E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2B95AA-DC46-A3AC-A73A-12ED96F918A4}"/>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4" name="Footer Placeholder 3">
            <a:extLst>
              <a:ext uri="{FF2B5EF4-FFF2-40B4-BE49-F238E27FC236}">
                <a16:creationId xmlns:a16="http://schemas.microsoft.com/office/drawing/2014/main" id="{A801DC61-E3D7-C50B-ACF5-D5CD0FEE39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238BE9-E93C-72FD-3DE7-4A9B9745B4FA}"/>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219316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F39EA5-F73A-99A6-C958-03E9138CC5A8}"/>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3" name="Footer Placeholder 2">
            <a:extLst>
              <a:ext uri="{FF2B5EF4-FFF2-40B4-BE49-F238E27FC236}">
                <a16:creationId xmlns:a16="http://schemas.microsoft.com/office/drawing/2014/main" id="{EFAF3149-4305-4DCE-0779-9061C24211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88A27F0-366E-FB00-5265-4DB7018B1504}"/>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3848104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8E2E0-9F34-62A9-A6F7-AE3BAF06C6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D40AD7C-2D18-5AC8-BDD1-7E711C0978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F6ACC88-E26D-79CC-BF43-2ED75870E2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982E33-F353-4694-74A5-16F277A20DEF}"/>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6" name="Footer Placeholder 5">
            <a:extLst>
              <a:ext uri="{FF2B5EF4-FFF2-40B4-BE49-F238E27FC236}">
                <a16:creationId xmlns:a16="http://schemas.microsoft.com/office/drawing/2014/main" id="{257ED94A-DCAA-C48F-9106-EA015F48A8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311BB9-6252-BD26-BC91-8F8783DDD8B5}"/>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2026313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ACD77-EDF4-E9BC-EE5B-1BEA0EE2C6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43DB6E-1E25-904C-2347-A6BD9443F9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E5BD2C3-D6A7-0D77-DB1F-6AD2E6E580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00DA4E-D127-639D-5FE4-CCFDDAC9AD22}"/>
              </a:ext>
            </a:extLst>
          </p:cNvPr>
          <p:cNvSpPr>
            <a:spLocks noGrp="1"/>
          </p:cNvSpPr>
          <p:nvPr>
            <p:ph type="dt" sz="half" idx="10"/>
          </p:nvPr>
        </p:nvSpPr>
        <p:spPr/>
        <p:txBody>
          <a:bodyPr/>
          <a:lstStyle/>
          <a:p>
            <a:fld id="{606BA788-3958-4657-9312-A85C5C2934DF}" type="datetimeFigureOut">
              <a:rPr lang="en-US" smtClean="0"/>
              <a:t>3/8/2025</a:t>
            </a:fld>
            <a:endParaRPr lang="en-US"/>
          </a:p>
        </p:txBody>
      </p:sp>
      <p:sp>
        <p:nvSpPr>
          <p:cNvPr id="6" name="Footer Placeholder 5">
            <a:extLst>
              <a:ext uri="{FF2B5EF4-FFF2-40B4-BE49-F238E27FC236}">
                <a16:creationId xmlns:a16="http://schemas.microsoft.com/office/drawing/2014/main" id="{A1EACD11-343B-F7FE-863D-0B1370051C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9F19ED-79A5-2113-2DE8-67FB356681AE}"/>
              </a:ext>
            </a:extLst>
          </p:cNvPr>
          <p:cNvSpPr>
            <a:spLocks noGrp="1"/>
          </p:cNvSpPr>
          <p:nvPr>
            <p:ph type="sldNum" sz="quarter" idx="12"/>
          </p:nvPr>
        </p:nvSpPr>
        <p:spPr/>
        <p:txBody>
          <a:bodyPr/>
          <a:lstStyle/>
          <a:p>
            <a:fld id="{04EAC936-1BCA-4736-9FFB-582E29DA7F5A}" type="slidenum">
              <a:rPr lang="en-US" smtClean="0"/>
              <a:t>‹#›</a:t>
            </a:fld>
            <a:endParaRPr lang="en-US"/>
          </a:p>
        </p:txBody>
      </p:sp>
    </p:spTree>
    <p:extLst>
      <p:ext uri="{BB962C8B-B14F-4D97-AF65-F5344CB8AC3E}">
        <p14:creationId xmlns:p14="http://schemas.microsoft.com/office/powerpoint/2010/main" val="2671352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5E3A4-8C79-F118-2DED-18AB1A22B2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CAD67B7-CB3E-D529-5F51-29F39D1BC8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70967D-5170-166F-DC16-50E7953227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6BA788-3958-4657-9312-A85C5C2934DF}" type="datetimeFigureOut">
              <a:rPr lang="en-US" smtClean="0"/>
              <a:t>3/8/2025</a:t>
            </a:fld>
            <a:endParaRPr lang="en-US"/>
          </a:p>
        </p:txBody>
      </p:sp>
      <p:sp>
        <p:nvSpPr>
          <p:cNvPr id="5" name="Footer Placeholder 4">
            <a:extLst>
              <a:ext uri="{FF2B5EF4-FFF2-40B4-BE49-F238E27FC236}">
                <a16:creationId xmlns:a16="http://schemas.microsoft.com/office/drawing/2014/main" id="{439B8725-BFC4-7330-F51D-FDC5DECF44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DEF5F3-BC09-FCC2-6D20-9E90A0B04A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EAC936-1BCA-4736-9FFB-582E29DA7F5A}" type="slidenum">
              <a:rPr lang="en-US" smtClean="0"/>
              <a:t>‹#›</a:t>
            </a:fld>
            <a:endParaRPr lang="en-US"/>
          </a:p>
        </p:txBody>
      </p:sp>
    </p:spTree>
    <p:extLst>
      <p:ext uri="{BB962C8B-B14F-4D97-AF65-F5344CB8AC3E}">
        <p14:creationId xmlns:p14="http://schemas.microsoft.com/office/powerpoint/2010/main" val="21494887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5F3040-5F39-9688-5818-D8EEA24D6075}"/>
              </a:ext>
            </a:extLst>
          </p:cNvPr>
          <p:cNvSpPr>
            <a:spLocks noGrp="1"/>
          </p:cNvSpPr>
          <p:nvPr>
            <p:ph type="title"/>
          </p:nvPr>
        </p:nvSpPr>
        <p:spPr/>
        <p:txBody>
          <a:bodyPr/>
          <a:lstStyle/>
          <a:p>
            <a:r>
              <a:rPr lang="en-US" dirty="0"/>
              <a:t>THEME TODAY:</a:t>
            </a:r>
          </a:p>
        </p:txBody>
      </p:sp>
      <p:sp>
        <p:nvSpPr>
          <p:cNvPr id="7" name="Content Placeholder 6">
            <a:extLst>
              <a:ext uri="{FF2B5EF4-FFF2-40B4-BE49-F238E27FC236}">
                <a16:creationId xmlns:a16="http://schemas.microsoft.com/office/drawing/2014/main" id="{B0B6C480-B3F6-92EB-3328-82C813FE0A15}"/>
              </a:ext>
            </a:extLst>
          </p:cNvPr>
          <p:cNvSpPr>
            <a:spLocks noGrp="1"/>
          </p:cNvSpPr>
          <p:nvPr>
            <p:ph idx="1"/>
          </p:nvPr>
        </p:nvSpPr>
        <p:spPr/>
        <p:txBody>
          <a:bodyPr>
            <a:normAutofit/>
          </a:bodyPr>
          <a:lstStyle/>
          <a:p>
            <a:pPr marL="0" indent="0" algn="ctr">
              <a:buNone/>
            </a:pPr>
            <a:endParaRPr lang="en-US" sz="4400" dirty="0"/>
          </a:p>
          <a:p>
            <a:pPr marL="0" indent="0" algn="ctr">
              <a:buNone/>
            </a:pPr>
            <a:r>
              <a:rPr lang="en-US" sz="4800" dirty="0"/>
              <a:t>BEING WITH JESUS &amp; JESUS’ GOD</a:t>
            </a:r>
          </a:p>
          <a:p>
            <a:pPr marL="0" indent="0" algn="ctr">
              <a:buNone/>
            </a:pPr>
            <a:r>
              <a:rPr lang="en-US" sz="4800" dirty="0"/>
              <a:t>IN STORMY TIMES</a:t>
            </a:r>
          </a:p>
          <a:p>
            <a:pPr marL="0" indent="0" algn="ctr">
              <a:buNone/>
            </a:pPr>
            <a:endParaRPr lang="en-US" sz="4400" dirty="0"/>
          </a:p>
          <a:p>
            <a:pPr marL="0" indent="0" algn="ctr">
              <a:buNone/>
            </a:pPr>
            <a:endParaRPr lang="en-US" sz="4400" dirty="0"/>
          </a:p>
          <a:p>
            <a:pPr marL="0" indent="0" algn="ctr">
              <a:buNone/>
            </a:pPr>
            <a:endParaRPr lang="en-US" sz="4400" dirty="0"/>
          </a:p>
        </p:txBody>
      </p:sp>
    </p:spTree>
    <p:extLst>
      <p:ext uri="{BB962C8B-B14F-4D97-AF65-F5344CB8AC3E}">
        <p14:creationId xmlns:p14="http://schemas.microsoft.com/office/powerpoint/2010/main" val="862844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0BE39-2326-3FF6-4CF1-CE44E7771A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3CA4BA-30BA-EFD9-ECD9-D080C6DEB134}"/>
              </a:ext>
            </a:extLst>
          </p:cNvPr>
          <p:cNvSpPr>
            <a:spLocks noGrp="1"/>
          </p:cNvSpPr>
          <p:nvPr>
            <p:ph type="title"/>
          </p:nvPr>
        </p:nvSpPr>
        <p:spPr/>
        <p:txBody>
          <a:bodyPr/>
          <a:lstStyle/>
          <a:p>
            <a:r>
              <a:rPr lang="en-US" dirty="0"/>
              <a:t>Summary: GOD’S JUDGMENT in OT and NT is:</a:t>
            </a:r>
          </a:p>
        </p:txBody>
      </p:sp>
      <p:sp>
        <p:nvSpPr>
          <p:cNvPr id="3" name="Content Placeholder 2">
            <a:extLst>
              <a:ext uri="{FF2B5EF4-FFF2-40B4-BE49-F238E27FC236}">
                <a16:creationId xmlns:a16="http://schemas.microsoft.com/office/drawing/2014/main" id="{940C4086-A781-1DAF-504B-D13EBCAB5A18}"/>
              </a:ext>
            </a:extLst>
          </p:cNvPr>
          <p:cNvSpPr>
            <a:spLocks noGrp="1"/>
          </p:cNvSpPr>
          <p:nvPr>
            <p:ph idx="1"/>
          </p:nvPr>
        </p:nvSpPr>
        <p:spPr/>
        <p:txBody>
          <a:bodyPr>
            <a:normAutofit/>
          </a:bodyPr>
          <a:lstStyle/>
          <a:p>
            <a:r>
              <a:rPr lang="en-US" sz="3600" b="1" dirty="0"/>
              <a:t>CAUSED BY</a:t>
            </a:r>
            <a:r>
              <a:rPr lang="en-US" sz="3600" dirty="0"/>
              <a:t> US HUMANS and OUR CHOICES</a:t>
            </a:r>
          </a:p>
          <a:p>
            <a:r>
              <a:rPr lang="en-US" sz="3600" dirty="0"/>
              <a:t>Finally </a:t>
            </a:r>
            <a:r>
              <a:rPr lang="en-US" sz="3600" b="1" dirty="0"/>
              <a:t>Allowed by God </a:t>
            </a:r>
            <a:r>
              <a:rPr lang="en-US" sz="3600" dirty="0"/>
              <a:t>because nothing else worked to cause us to change our ways.</a:t>
            </a:r>
          </a:p>
          <a:p>
            <a:r>
              <a:rPr lang="en-US" sz="3600" b="1" dirty="0"/>
              <a:t>God “causes” by stopping giving some gifts!</a:t>
            </a:r>
          </a:p>
          <a:p>
            <a:r>
              <a:rPr lang="en-US" sz="3600" dirty="0"/>
              <a:t>“ALLOWED” because our choices are hurting other humans, the creation, and the Creator too much</a:t>
            </a:r>
          </a:p>
        </p:txBody>
      </p:sp>
    </p:spTree>
    <p:extLst>
      <p:ext uri="{BB962C8B-B14F-4D97-AF65-F5344CB8AC3E}">
        <p14:creationId xmlns:p14="http://schemas.microsoft.com/office/powerpoint/2010/main" val="2511980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45364-9BD6-2B72-43BE-5B8442874848}"/>
              </a:ext>
            </a:extLst>
          </p:cNvPr>
          <p:cNvSpPr>
            <a:spLocks noGrp="1"/>
          </p:cNvSpPr>
          <p:nvPr>
            <p:ph type="title"/>
          </p:nvPr>
        </p:nvSpPr>
        <p:spPr/>
        <p:txBody>
          <a:bodyPr/>
          <a:lstStyle/>
          <a:p>
            <a:r>
              <a:rPr lang="en-US" dirty="0"/>
              <a:t>WHEN WE SEE THE STORMS RISKING:</a:t>
            </a:r>
            <a:br>
              <a:rPr lang="en-US" dirty="0"/>
            </a:br>
            <a:r>
              <a:rPr lang="en-US" dirty="0"/>
              <a:t>LIKE THE </a:t>
            </a:r>
            <a:r>
              <a:rPr lang="en-US" u="sng" dirty="0"/>
              <a:t>PROPHETS</a:t>
            </a:r>
            <a:r>
              <a:rPr lang="en-US" dirty="0"/>
              <a:t> OF OLD</a:t>
            </a:r>
          </a:p>
        </p:txBody>
      </p:sp>
      <p:sp>
        <p:nvSpPr>
          <p:cNvPr id="3" name="Content Placeholder 2">
            <a:extLst>
              <a:ext uri="{FF2B5EF4-FFF2-40B4-BE49-F238E27FC236}">
                <a16:creationId xmlns:a16="http://schemas.microsoft.com/office/drawing/2014/main" id="{9A52EC64-20E5-790F-88CB-2B7FBCEF766B}"/>
              </a:ext>
            </a:extLst>
          </p:cNvPr>
          <p:cNvSpPr>
            <a:spLocks noGrp="1"/>
          </p:cNvSpPr>
          <p:nvPr>
            <p:ph idx="1"/>
          </p:nvPr>
        </p:nvSpPr>
        <p:spPr/>
        <p:txBody>
          <a:bodyPr>
            <a:noAutofit/>
          </a:bodyPr>
          <a:lstStyle/>
          <a:p>
            <a:r>
              <a:rPr lang="en-US" sz="3200" dirty="0"/>
              <a:t>We are </a:t>
            </a:r>
            <a:r>
              <a:rPr lang="en-US" sz="3200" b="1" dirty="0"/>
              <a:t>free to ask </a:t>
            </a:r>
            <a:r>
              <a:rPr lang="en-US" sz="3200" dirty="0"/>
              <a:t>God to</a:t>
            </a:r>
          </a:p>
          <a:p>
            <a:r>
              <a:rPr lang="en-US" sz="3200" dirty="0"/>
              <a:t>-</a:t>
            </a:r>
            <a:r>
              <a:rPr lang="en-US" sz="3200" u="sng" dirty="0"/>
              <a:t>Relent</a:t>
            </a:r>
            <a:r>
              <a:rPr lang="en-US" sz="3200" dirty="0"/>
              <a:t> or </a:t>
            </a:r>
            <a:r>
              <a:rPr lang="en-US" sz="3200" u="sng" dirty="0"/>
              <a:t>Restrain</a:t>
            </a:r>
          </a:p>
          <a:p>
            <a:r>
              <a:rPr lang="en-US" sz="3200" u="sng" dirty="0"/>
              <a:t>Wait</a:t>
            </a:r>
            <a:r>
              <a:rPr lang="en-US" sz="3200" dirty="0"/>
              <a:t> a bit to see if we humans repent</a:t>
            </a:r>
          </a:p>
          <a:p>
            <a:r>
              <a:rPr lang="en-US" sz="3200" dirty="0"/>
              <a:t>Be </a:t>
            </a:r>
            <a:r>
              <a:rPr lang="en-US" sz="3200" u="sng" dirty="0"/>
              <a:t>Gentler</a:t>
            </a:r>
            <a:r>
              <a:rPr lang="en-US" sz="3200" dirty="0"/>
              <a:t> than we Deserve</a:t>
            </a:r>
          </a:p>
          <a:p>
            <a:pPr marL="0" indent="0">
              <a:buNone/>
            </a:pPr>
            <a:endParaRPr lang="en-US" sz="3200" dirty="0"/>
          </a:p>
          <a:p>
            <a:pPr marL="0" indent="0">
              <a:buNone/>
            </a:pPr>
            <a:r>
              <a:rPr lang="en-US" sz="3200" dirty="0"/>
              <a:t>*a </a:t>
            </a:r>
            <a:r>
              <a:rPr lang="en-US" sz="3200" b="1" dirty="0"/>
              <a:t>“yes” or “no” to these prayers will depend </a:t>
            </a:r>
            <a:r>
              <a:rPr lang="en-US" sz="3200" dirty="0"/>
              <a:t>on a bigger picture that only God can see—we cannot see it.</a:t>
            </a:r>
          </a:p>
        </p:txBody>
      </p:sp>
    </p:spTree>
    <p:extLst>
      <p:ext uri="{BB962C8B-B14F-4D97-AF65-F5344CB8AC3E}">
        <p14:creationId xmlns:p14="http://schemas.microsoft.com/office/powerpoint/2010/main" val="279929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05C46-16F1-FB66-59D4-FB1C50E717DD}"/>
              </a:ext>
            </a:extLst>
          </p:cNvPr>
          <p:cNvSpPr>
            <a:spLocks noGrp="1"/>
          </p:cNvSpPr>
          <p:nvPr>
            <p:ph type="title"/>
          </p:nvPr>
        </p:nvSpPr>
        <p:spPr/>
        <p:txBody>
          <a:bodyPr/>
          <a:lstStyle/>
          <a:p>
            <a:r>
              <a:rPr lang="en-US" b="1" dirty="0"/>
              <a:t>STORM IMAGERY </a:t>
            </a:r>
            <a:r>
              <a:rPr lang="en-US" dirty="0"/>
              <a:t>of SOCIAL UPHEAVAL:</a:t>
            </a:r>
            <a:br>
              <a:rPr lang="en-US" dirty="0"/>
            </a:br>
            <a:r>
              <a:rPr lang="en-US" dirty="0"/>
              <a:t>Three </a:t>
            </a:r>
            <a:r>
              <a:rPr lang="en-US" b="1" dirty="0"/>
              <a:t>Examples</a:t>
            </a:r>
            <a:r>
              <a:rPr lang="en-US" dirty="0"/>
              <a:t> from the Hebrew Bible</a:t>
            </a:r>
          </a:p>
        </p:txBody>
      </p:sp>
      <p:sp>
        <p:nvSpPr>
          <p:cNvPr id="3" name="Content Placeholder 2">
            <a:extLst>
              <a:ext uri="{FF2B5EF4-FFF2-40B4-BE49-F238E27FC236}">
                <a16:creationId xmlns:a16="http://schemas.microsoft.com/office/drawing/2014/main" id="{9DB68D9B-B364-C4F9-5271-01CF578FD00D}"/>
              </a:ext>
            </a:extLst>
          </p:cNvPr>
          <p:cNvSpPr>
            <a:spLocks noGrp="1"/>
          </p:cNvSpPr>
          <p:nvPr>
            <p:ph idx="1"/>
          </p:nvPr>
        </p:nvSpPr>
        <p:spPr/>
        <p:txBody>
          <a:bodyPr>
            <a:normAutofit/>
          </a:bodyPr>
          <a:lstStyle/>
          <a:p>
            <a:r>
              <a:rPr lang="en-US" dirty="0"/>
              <a:t>Psalm 29:3-11 (already read).            </a:t>
            </a:r>
            <a:r>
              <a:rPr lang="en-US" u="sng" dirty="0"/>
              <a:t>Psalm 46:1-3</a:t>
            </a:r>
          </a:p>
          <a:p>
            <a:pPr marL="0" indent="0">
              <a:buNone/>
            </a:pP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US" sz="3200" dirty="0">
                <a:effectLst/>
                <a:latin typeface="Arial" panose="020B0604020202020204" pitchFamily="34" charset="0"/>
                <a:ea typeface="Times New Roman" panose="02020603050405020304" pitchFamily="18" charset="0"/>
                <a:cs typeface="Arial" panose="020B0604020202020204" pitchFamily="34" charset="0"/>
              </a:rPr>
              <a:t>God is our refuge and strength,</a:t>
            </a:r>
            <a:r>
              <a:rPr lang="en-US" sz="3200" dirty="0">
                <a:latin typeface="Arial" panose="020B0604020202020204" pitchFamily="34" charset="0"/>
                <a:ea typeface="Times New Roman" panose="02020603050405020304" pitchFamily="18" charset="0"/>
                <a:cs typeface="Times New Roman" panose="02020603050405020304" pitchFamily="18" charset="0"/>
              </a:rPr>
              <a:t> </a:t>
            </a:r>
            <a:r>
              <a:rPr lang="en-US" sz="3200" dirty="0">
                <a:effectLst/>
                <a:latin typeface="Arial" panose="020B0604020202020204" pitchFamily="34" charset="0"/>
                <a:ea typeface="Times New Roman" panose="02020603050405020304" pitchFamily="18" charset="0"/>
                <a:cs typeface="Arial" panose="020B0604020202020204" pitchFamily="34" charset="0"/>
              </a:rPr>
              <a:t> a very present help in trouble.</a:t>
            </a: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2</a:t>
            </a:r>
            <a:r>
              <a:rPr lang="en-US" sz="3200" b="1" dirty="0">
                <a:effectLst/>
                <a:latin typeface="Arial" panose="020B0604020202020204" pitchFamily="34" charset="0"/>
                <a:ea typeface="Times New Roman" panose="02020603050405020304" pitchFamily="18" charset="0"/>
                <a:cs typeface="Arial" panose="020B0604020202020204" pitchFamily="34" charset="0"/>
              </a:rPr>
              <a:t>Therefore we will not fear</a:t>
            </a:r>
            <a:r>
              <a:rPr lang="en-US" sz="3200" dirty="0">
                <a:effectLst/>
                <a:latin typeface="Arial" panose="020B0604020202020204" pitchFamily="34" charset="0"/>
                <a:ea typeface="Times New Roman" panose="02020603050405020304" pitchFamily="18" charset="0"/>
                <a:cs typeface="Arial" panose="020B0604020202020204" pitchFamily="34" charset="0"/>
              </a:rPr>
              <a:t>, though the earth should change,</a:t>
            </a:r>
            <a:r>
              <a:rPr lang="en-US" sz="3200" dirty="0">
                <a:latin typeface="Arial" panose="020B0604020202020204" pitchFamily="34" charset="0"/>
                <a:ea typeface="Times New Roman" panose="02020603050405020304" pitchFamily="18" charset="0"/>
                <a:cs typeface="Times New Roman" panose="02020603050405020304" pitchFamily="18" charset="0"/>
              </a:rPr>
              <a:t> </a:t>
            </a:r>
            <a:r>
              <a:rPr lang="en-US" sz="3200" dirty="0">
                <a:effectLst/>
                <a:latin typeface="Arial" panose="020B0604020202020204" pitchFamily="34" charset="0"/>
                <a:ea typeface="Times New Roman" panose="02020603050405020304" pitchFamily="18" charset="0"/>
                <a:cs typeface="Arial" panose="020B0604020202020204" pitchFamily="34" charset="0"/>
              </a:rPr>
              <a:t>though the mountains shake in the heart of the sea;</a:t>
            </a:r>
            <a:r>
              <a:rPr lang="en-US" sz="3200" dirty="0">
                <a:latin typeface="Arial" panose="020B0604020202020204" pitchFamily="34" charset="0"/>
                <a:ea typeface="Times New Roman" panose="02020603050405020304" pitchFamily="18" charset="0"/>
                <a:cs typeface="Times New Roman" panose="02020603050405020304" pitchFamily="18" charset="0"/>
              </a:rPr>
              <a:t>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3</a:t>
            </a:r>
            <a:r>
              <a:rPr lang="en-US" sz="3200" dirty="0">
                <a:effectLst/>
                <a:latin typeface="Arial" panose="020B0604020202020204" pitchFamily="34" charset="0"/>
                <a:ea typeface="Times New Roman" panose="02020603050405020304" pitchFamily="18" charset="0"/>
                <a:cs typeface="Arial" panose="020B0604020202020204" pitchFamily="34" charset="0"/>
              </a:rPr>
              <a:t> though its waters roar and foam,</a:t>
            </a:r>
            <a:r>
              <a:rPr lang="en-US" sz="3200" dirty="0">
                <a:latin typeface="Arial" panose="020B0604020202020204" pitchFamily="34" charset="0"/>
                <a:ea typeface="Times New Roman" panose="02020603050405020304" pitchFamily="18" charset="0"/>
                <a:cs typeface="Times New Roman" panose="02020603050405020304" pitchFamily="18" charset="0"/>
              </a:rPr>
              <a:t> </a:t>
            </a:r>
            <a:r>
              <a:rPr lang="en-US" sz="3200" dirty="0">
                <a:effectLst/>
                <a:latin typeface="Arial" panose="020B0604020202020204" pitchFamily="34" charset="0"/>
                <a:ea typeface="Times New Roman" panose="02020603050405020304" pitchFamily="18" charset="0"/>
                <a:cs typeface="Arial" panose="020B0604020202020204" pitchFamily="34" charset="0"/>
              </a:rPr>
              <a:t>though the mountains tremble with its tumult.</a:t>
            </a: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27312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1B072-8959-A186-87D2-F54D765D2F93}"/>
              </a:ext>
            </a:extLst>
          </p:cNvPr>
          <p:cNvSpPr>
            <a:spLocks noGrp="1"/>
          </p:cNvSpPr>
          <p:nvPr>
            <p:ph type="title"/>
          </p:nvPr>
        </p:nvSpPr>
        <p:spPr/>
        <p:txBody>
          <a:bodyPr/>
          <a:lstStyle/>
          <a:p>
            <a:r>
              <a:rPr lang="en-US" b="1" dirty="0"/>
              <a:t>Jeremiah</a:t>
            </a:r>
            <a:r>
              <a:rPr lang="en-US" dirty="0"/>
              <a:t> 23:19-20 (the context is false prophecies of security and more prosperity)</a:t>
            </a:r>
          </a:p>
        </p:txBody>
      </p:sp>
      <p:sp>
        <p:nvSpPr>
          <p:cNvPr id="3" name="Content Placeholder 2">
            <a:extLst>
              <a:ext uri="{FF2B5EF4-FFF2-40B4-BE49-F238E27FC236}">
                <a16:creationId xmlns:a16="http://schemas.microsoft.com/office/drawing/2014/main" id="{8590D9B7-CC03-B273-C191-E27137BECB15}"/>
              </a:ext>
            </a:extLst>
          </p:cNvPr>
          <p:cNvSpPr>
            <a:spLocks noGrp="1"/>
          </p:cNvSpPr>
          <p:nvPr>
            <p:ph idx="1"/>
          </p:nvPr>
        </p:nvSpPr>
        <p:spPr/>
        <p:txBody>
          <a:bodyPr/>
          <a:lstStyle/>
          <a:p>
            <a:pPr marL="0" marR="0">
              <a:buNone/>
            </a:pP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19</a:t>
            </a:r>
            <a:r>
              <a:rPr lang="en-US" sz="3200" dirty="0">
                <a:effectLst/>
                <a:latin typeface="Arial" panose="020B0604020202020204" pitchFamily="34" charset="0"/>
                <a:ea typeface="Times New Roman" panose="02020603050405020304" pitchFamily="18" charset="0"/>
                <a:cs typeface="Arial" panose="020B0604020202020204" pitchFamily="34" charset="0"/>
              </a:rPr>
              <a:t>  Look, the storm of the LORD!</a:t>
            </a:r>
            <a:r>
              <a:rPr lang="en-US" sz="3200" dirty="0">
                <a:latin typeface="Arial" panose="020B0604020202020204" pitchFamily="34" charset="0"/>
                <a:ea typeface="Times New Roman" panose="02020603050405020304" pitchFamily="18" charset="0"/>
                <a:cs typeface="Times New Roman" panose="02020603050405020304" pitchFamily="18" charset="0"/>
              </a:rPr>
              <a:t>   </a:t>
            </a:r>
            <a:r>
              <a:rPr lang="en-US" sz="3200" dirty="0">
                <a:effectLst/>
                <a:latin typeface="Arial" panose="020B0604020202020204" pitchFamily="34" charset="0"/>
                <a:ea typeface="Times New Roman" panose="02020603050405020304" pitchFamily="18" charset="0"/>
                <a:cs typeface="Arial" panose="020B0604020202020204" pitchFamily="34" charset="0"/>
              </a:rPr>
              <a:t>Wrath has gone forth,</a:t>
            </a: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3200" dirty="0">
                <a:effectLst/>
                <a:latin typeface="Arial" panose="020B0604020202020204" pitchFamily="34" charset="0"/>
                <a:ea typeface="Times New Roman" panose="02020603050405020304" pitchFamily="18" charset="0"/>
                <a:cs typeface="Arial" panose="020B0604020202020204" pitchFamily="34" charset="0"/>
              </a:rPr>
              <a:t>a whirling tempest;</a:t>
            </a:r>
            <a:r>
              <a:rPr lang="en-US" sz="3200" dirty="0">
                <a:latin typeface="Arial" panose="020B0604020202020204" pitchFamily="34" charset="0"/>
                <a:ea typeface="Times New Roman" panose="02020603050405020304" pitchFamily="18" charset="0"/>
                <a:cs typeface="Times New Roman" panose="02020603050405020304" pitchFamily="18" charset="0"/>
              </a:rPr>
              <a:t>  </a:t>
            </a:r>
            <a:r>
              <a:rPr lang="en-US" sz="3200" dirty="0">
                <a:effectLst/>
                <a:latin typeface="Arial" panose="020B0604020202020204" pitchFamily="34" charset="0"/>
                <a:ea typeface="Times New Roman" panose="02020603050405020304" pitchFamily="18" charset="0"/>
                <a:cs typeface="Arial" panose="020B0604020202020204" pitchFamily="34" charset="0"/>
              </a:rPr>
              <a:t>it will burst upon the head of the wicked.</a:t>
            </a: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3200" dirty="0">
                <a:effectLst/>
                <a:latin typeface="Arial" panose="020B0604020202020204" pitchFamily="34" charset="0"/>
                <a:ea typeface="Times New Roman" panose="02020603050405020304" pitchFamily="18" charset="0"/>
                <a:cs typeface="Arial" panose="020B0604020202020204" pitchFamily="34" charset="0"/>
              </a:rPr>
              <a:t> </a:t>
            </a: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20</a:t>
            </a:r>
            <a:r>
              <a:rPr lang="en-US" sz="3200" dirty="0">
                <a:effectLst/>
                <a:latin typeface="Arial" panose="020B0604020202020204" pitchFamily="34" charset="0"/>
                <a:ea typeface="Times New Roman" panose="02020603050405020304" pitchFamily="18" charset="0"/>
                <a:cs typeface="Arial" panose="020B0604020202020204" pitchFamily="34" charset="0"/>
              </a:rPr>
              <a:t>  The anger of the LORD will not turn back</a:t>
            </a:r>
            <a:r>
              <a:rPr lang="en-US" sz="3200" dirty="0">
                <a:latin typeface="Arial" panose="020B0604020202020204" pitchFamily="34" charset="0"/>
                <a:ea typeface="Times New Roman" panose="02020603050405020304" pitchFamily="18" charset="0"/>
                <a:cs typeface="Times New Roman" panose="02020603050405020304" pitchFamily="18" charset="0"/>
              </a:rPr>
              <a:t>  </a:t>
            </a:r>
            <a:r>
              <a:rPr lang="en-US" sz="3200" dirty="0">
                <a:effectLst/>
                <a:latin typeface="Arial" panose="020B0604020202020204" pitchFamily="34" charset="0"/>
                <a:ea typeface="Times New Roman" panose="02020603050405020304" pitchFamily="18" charset="0"/>
                <a:cs typeface="Arial" panose="020B0604020202020204" pitchFamily="34" charset="0"/>
              </a:rPr>
              <a:t>until the LORD has executed and accomplished</a:t>
            </a:r>
            <a:r>
              <a:rPr lang="en-US" sz="3200" dirty="0">
                <a:latin typeface="Arial" panose="020B0604020202020204" pitchFamily="34" charset="0"/>
                <a:ea typeface="Times New Roman" panose="02020603050405020304" pitchFamily="18" charset="0"/>
                <a:cs typeface="Times New Roman" panose="02020603050405020304" pitchFamily="18" charset="0"/>
              </a:rPr>
              <a:t> what the LORD is intending. </a:t>
            </a:r>
            <a:r>
              <a:rPr lang="en-US" sz="3200" dirty="0">
                <a:effectLst/>
                <a:latin typeface="Arial" panose="020B0604020202020204" pitchFamily="34" charset="0"/>
                <a:ea typeface="Times New Roman" panose="02020603050405020304" pitchFamily="18" charset="0"/>
                <a:cs typeface="Arial" panose="020B0604020202020204" pitchFamily="34" charset="0"/>
              </a:rPr>
              <a:t>In the latter days you will understand it clearly.</a:t>
            </a: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24952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74F6F-8860-366A-8104-6F848A82E0F2}"/>
              </a:ext>
            </a:extLst>
          </p:cNvPr>
          <p:cNvSpPr>
            <a:spLocks noGrp="1"/>
          </p:cNvSpPr>
          <p:nvPr>
            <p:ph type="title"/>
          </p:nvPr>
        </p:nvSpPr>
        <p:spPr/>
        <p:txBody>
          <a:bodyPr/>
          <a:lstStyle/>
          <a:p>
            <a:r>
              <a:rPr lang="en-US" dirty="0"/>
              <a:t>Following the OT pattern of using Physical Storm Imagery to think about Stormy Times</a:t>
            </a:r>
          </a:p>
        </p:txBody>
      </p:sp>
      <p:sp>
        <p:nvSpPr>
          <p:cNvPr id="3" name="Content Placeholder 2">
            <a:extLst>
              <a:ext uri="{FF2B5EF4-FFF2-40B4-BE49-F238E27FC236}">
                <a16:creationId xmlns:a16="http://schemas.microsoft.com/office/drawing/2014/main" id="{45674F11-E420-A883-F929-32E6E145A1E0}"/>
              </a:ext>
            </a:extLst>
          </p:cNvPr>
          <p:cNvSpPr>
            <a:spLocks noGrp="1"/>
          </p:cNvSpPr>
          <p:nvPr>
            <p:ph idx="1"/>
          </p:nvPr>
        </p:nvSpPr>
        <p:spPr/>
        <p:txBody>
          <a:bodyPr>
            <a:normAutofit/>
          </a:bodyPr>
          <a:lstStyle/>
          <a:p>
            <a:pPr marL="0" indent="0">
              <a:buNone/>
            </a:pPr>
            <a:endParaRPr lang="en-US" sz="3600" dirty="0"/>
          </a:p>
          <a:p>
            <a:pPr marL="0" indent="0">
              <a:buNone/>
            </a:pPr>
            <a:r>
              <a:rPr lang="en-US" sz="3600" u="sng" dirty="0"/>
              <a:t>Two passages from Mark</a:t>
            </a:r>
            <a:r>
              <a:rPr lang="en-US" sz="3600" dirty="0"/>
              <a:t>.</a:t>
            </a:r>
          </a:p>
          <a:p>
            <a:pPr marL="0" indent="0">
              <a:buNone/>
            </a:pPr>
            <a:r>
              <a:rPr lang="en-US" sz="3600" dirty="0"/>
              <a:t>But first,</a:t>
            </a:r>
          </a:p>
          <a:p>
            <a:pPr marL="0" indent="0">
              <a:buNone/>
            </a:pPr>
            <a:endParaRPr lang="en-US" sz="3600" dirty="0"/>
          </a:p>
          <a:p>
            <a:pPr marL="0" indent="0">
              <a:buNone/>
            </a:pPr>
            <a:r>
              <a:rPr lang="en-US" sz="3600" b="1" dirty="0"/>
              <a:t>Liz Vice </a:t>
            </a:r>
            <a:r>
              <a:rPr lang="en-US" sz="3600" dirty="0"/>
              <a:t>singing: “Wake Up Jesus”</a:t>
            </a:r>
          </a:p>
        </p:txBody>
      </p:sp>
    </p:spTree>
    <p:extLst>
      <p:ext uri="{BB962C8B-B14F-4D97-AF65-F5344CB8AC3E}">
        <p14:creationId xmlns:p14="http://schemas.microsoft.com/office/powerpoint/2010/main" val="1019825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16F94-8A73-AD85-2F27-77200664F4F3}"/>
              </a:ext>
            </a:extLst>
          </p:cNvPr>
          <p:cNvSpPr>
            <a:spLocks noGrp="1"/>
          </p:cNvSpPr>
          <p:nvPr>
            <p:ph type="title"/>
          </p:nvPr>
        </p:nvSpPr>
        <p:spPr/>
        <p:txBody>
          <a:bodyPr/>
          <a:lstStyle/>
          <a:p>
            <a:r>
              <a:rPr lang="en-US" dirty="0"/>
              <a:t>Mark 4:35-51 (Paige Reading)                        1</a:t>
            </a:r>
          </a:p>
        </p:txBody>
      </p:sp>
      <p:sp>
        <p:nvSpPr>
          <p:cNvPr id="3" name="Content Placeholder 2">
            <a:extLst>
              <a:ext uri="{FF2B5EF4-FFF2-40B4-BE49-F238E27FC236}">
                <a16:creationId xmlns:a16="http://schemas.microsoft.com/office/drawing/2014/main" id="{846D26D3-6909-83F1-F383-EF0DD9576895}"/>
              </a:ext>
            </a:extLst>
          </p:cNvPr>
          <p:cNvSpPr>
            <a:spLocks noGrp="1"/>
          </p:cNvSpPr>
          <p:nvPr>
            <p:ph idx="1"/>
          </p:nvPr>
        </p:nvSpPr>
        <p:spPr/>
        <p:txBody>
          <a:bodyPr>
            <a:normAutofit lnSpcReduction="10000"/>
          </a:bodyPr>
          <a:lstStyle/>
          <a:p>
            <a:pPr marL="0" marR="0">
              <a:buNone/>
            </a:pP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35</a:t>
            </a:r>
            <a:r>
              <a:rPr lang="en-US" sz="3200" dirty="0">
                <a:effectLst/>
                <a:latin typeface="Arial" panose="020B0604020202020204" pitchFamily="34" charset="0"/>
                <a:ea typeface="Times New Roman" panose="02020603050405020304" pitchFamily="18" charset="0"/>
                <a:cs typeface="Arial" panose="020B0604020202020204" pitchFamily="34" charset="0"/>
              </a:rPr>
              <a:t> That day as evening came, Jesus is saying to his disciples, “Let’s go over to the other side.”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 36</a:t>
            </a:r>
            <a:r>
              <a:rPr lang="en-US" sz="3200" dirty="0">
                <a:effectLst/>
                <a:latin typeface="Arial" panose="020B0604020202020204" pitchFamily="34" charset="0"/>
                <a:ea typeface="Times New Roman" panose="02020603050405020304" pitchFamily="18" charset="0"/>
                <a:cs typeface="Arial" panose="020B0604020202020204" pitchFamily="34" charset="0"/>
              </a:rPr>
              <a:t> Leaving the crowd behind, they are taking Jesus along since he was already in the boat.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 37</a:t>
            </a:r>
            <a:r>
              <a:rPr lang="en-US" sz="3200" dirty="0">
                <a:effectLst/>
                <a:latin typeface="Arial" panose="020B0604020202020204" pitchFamily="34" charset="0"/>
                <a:ea typeface="Times New Roman" panose="02020603050405020304" pitchFamily="18" charset="0"/>
                <a:cs typeface="Arial" panose="020B0604020202020204" pitchFamily="34" charset="0"/>
              </a:rPr>
              <a:t> A huge squall is coming up, and the waves keep breaking over the boat, so that it is nearly swamping out.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38</a:t>
            </a:r>
            <a:r>
              <a:rPr lang="en-US" sz="3200" dirty="0">
                <a:effectLst/>
                <a:latin typeface="Arial" panose="020B0604020202020204" pitchFamily="34" charset="0"/>
                <a:ea typeface="Times New Roman" panose="02020603050405020304" pitchFamily="18" charset="0"/>
                <a:cs typeface="Arial" panose="020B0604020202020204" pitchFamily="34" charset="0"/>
              </a:rPr>
              <a:t>Jesus is still in the stern, and he is sleeping on a cushion.  The disciples are waking him, and saying to him, “Rabbi, don’t you care if we’re drowning?”   </a:t>
            </a: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1800" dirty="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788113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6BFDA-FC64-5BF7-AB8B-B301D5081C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042DD2-3FFD-A37F-F54C-C050A1914083}"/>
              </a:ext>
            </a:extLst>
          </p:cNvPr>
          <p:cNvSpPr>
            <a:spLocks noGrp="1"/>
          </p:cNvSpPr>
          <p:nvPr>
            <p:ph type="title"/>
          </p:nvPr>
        </p:nvSpPr>
        <p:spPr/>
        <p:txBody>
          <a:bodyPr/>
          <a:lstStyle/>
          <a:p>
            <a:r>
              <a:rPr lang="en-US" dirty="0"/>
              <a:t>Mark 4:35-51 (Paige Reading)                         2</a:t>
            </a:r>
          </a:p>
        </p:txBody>
      </p:sp>
      <p:sp>
        <p:nvSpPr>
          <p:cNvPr id="3" name="Content Placeholder 2">
            <a:extLst>
              <a:ext uri="{FF2B5EF4-FFF2-40B4-BE49-F238E27FC236}">
                <a16:creationId xmlns:a16="http://schemas.microsoft.com/office/drawing/2014/main" id="{7741FA22-218A-2092-FFFE-5228282FB677}"/>
              </a:ext>
            </a:extLst>
          </p:cNvPr>
          <p:cNvSpPr>
            <a:spLocks noGrp="1"/>
          </p:cNvSpPr>
          <p:nvPr>
            <p:ph idx="1"/>
          </p:nvPr>
        </p:nvSpPr>
        <p:spPr>
          <a:xfrm>
            <a:off x="907026" y="1690688"/>
            <a:ext cx="10515600" cy="4351338"/>
          </a:xfrm>
        </p:spPr>
        <p:txBody>
          <a:bodyPr>
            <a:normAutofit fontScale="70000" lnSpcReduction="20000"/>
          </a:bodyPr>
          <a:lstStyle/>
          <a:p>
            <a:pPr marL="0" marR="0">
              <a:buNone/>
            </a:pPr>
            <a:r>
              <a:rPr lang="en-US" sz="3800" dirty="0">
                <a:effectLst/>
                <a:latin typeface="Arial" panose="020B0604020202020204" pitchFamily="34" charset="0"/>
                <a:ea typeface="Times New Roman" panose="02020603050405020304" pitchFamily="18" charset="0"/>
                <a:cs typeface="Arial" panose="020B0604020202020204" pitchFamily="34" charset="0"/>
              </a:rPr>
              <a:t> </a:t>
            </a:r>
            <a:r>
              <a:rPr lang="en-US" sz="4600" baseline="30000" dirty="0">
                <a:effectLst/>
                <a:latin typeface="Arial" panose="020B0604020202020204" pitchFamily="34" charset="0"/>
                <a:ea typeface="Times New Roman" panose="02020603050405020304" pitchFamily="18" charset="0"/>
                <a:cs typeface="Arial" panose="020B0604020202020204" pitchFamily="34" charset="0"/>
              </a:rPr>
              <a:t>39</a:t>
            </a:r>
            <a:r>
              <a:rPr lang="en-US" sz="4600" dirty="0">
                <a:effectLst/>
                <a:latin typeface="Arial" panose="020B0604020202020204" pitchFamily="34" charset="0"/>
                <a:ea typeface="Times New Roman" panose="02020603050405020304" pitchFamily="18" charset="0"/>
                <a:cs typeface="Arial" panose="020B0604020202020204" pitchFamily="34" charset="0"/>
              </a:rPr>
              <a:t> So, he got up, rebuked the wind and said to the waves, “Shut Up and Be Quiet!”  Then the wind died down, and it was very calm.</a:t>
            </a:r>
            <a:endParaRPr lang="en-US" sz="46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4600" dirty="0">
                <a:effectLst/>
                <a:latin typeface="Arial" panose="020B0604020202020204" pitchFamily="34" charset="0"/>
                <a:ea typeface="Times New Roman" panose="02020603050405020304" pitchFamily="18" charset="0"/>
                <a:cs typeface="Arial" panose="020B0604020202020204" pitchFamily="34" charset="0"/>
              </a:rPr>
              <a:t> </a:t>
            </a:r>
            <a:endParaRPr lang="en-US" sz="46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4600" baseline="30000" dirty="0">
                <a:effectLst/>
                <a:latin typeface="Arial" panose="020B0604020202020204" pitchFamily="34" charset="0"/>
                <a:ea typeface="Times New Roman" panose="02020603050405020304" pitchFamily="18" charset="0"/>
                <a:cs typeface="Arial" panose="020B0604020202020204" pitchFamily="34" charset="0"/>
              </a:rPr>
              <a:t>40</a:t>
            </a:r>
            <a:r>
              <a:rPr lang="en-US" sz="4600" dirty="0">
                <a:effectLst/>
                <a:latin typeface="Arial" panose="020B0604020202020204" pitchFamily="34" charset="0"/>
                <a:ea typeface="Times New Roman" panose="02020603050405020304" pitchFamily="18" charset="0"/>
                <a:cs typeface="Arial" panose="020B0604020202020204" pitchFamily="34" charset="0"/>
              </a:rPr>
              <a:t> He said to the disciples, “Why are you so afraid?  Do you still have no trust?”</a:t>
            </a:r>
            <a:endParaRPr lang="en-US" sz="46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4600" dirty="0">
                <a:effectLst/>
                <a:latin typeface="Arial" panose="020B0604020202020204" pitchFamily="34" charset="0"/>
                <a:ea typeface="Times New Roman" panose="02020603050405020304" pitchFamily="18" charset="0"/>
                <a:cs typeface="Arial" panose="020B0604020202020204" pitchFamily="34" charset="0"/>
              </a:rPr>
              <a:t> </a:t>
            </a:r>
            <a:endParaRPr lang="en-US" sz="46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4600" baseline="30000" dirty="0">
                <a:effectLst/>
                <a:latin typeface="Arial" panose="020B0604020202020204" pitchFamily="34" charset="0"/>
                <a:ea typeface="Times New Roman" panose="02020603050405020304" pitchFamily="18" charset="0"/>
                <a:cs typeface="Arial" panose="020B0604020202020204" pitchFamily="34" charset="0"/>
              </a:rPr>
              <a:t>41</a:t>
            </a:r>
            <a:r>
              <a:rPr lang="en-US" sz="4600" dirty="0">
                <a:effectLst/>
                <a:latin typeface="Arial" panose="020B0604020202020204" pitchFamily="34" charset="0"/>
                <a:ea typeface="Times New Roman" panose="02020603050405020304" pitchFamily="18" charset="0"/>
                <a:cs typeface="Arial" panose="020B0604020202020204" pitchFamily="34" charset="0"/>
              </a:rPr>
              <a:t> They were exceedingly terrified and asked each other, “WHO IS THIS?  Even the wind and the waves are obeying him.”</a:t>
            </a:r>
            <a:endParaRPr lang="en-US" sz="46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786621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F2277-136C-47C4-6C96-DB3C3355CBA6}"/>
              </a:ext>
            </a:extLst>
          </p:cNvPr>
          <p:cNvSpPr>
            <a:spLocks noGrp="1"/>
          </p:cNvSpPr>
          <p:nvPr>
            <p:ph type="title"/>
          </p:nvPr>
        </p:nvSpPr>
        <p:spPr/>
        <p:txBody>
          <a:bodyPr/>
          <a:lstStyle/>
          <a:p>
            <a:r>
              <a:rPr lang="en-US" dirty="0"/>
              <a:t>THREE CHALLENGES FROM THIS EVENT-- </a:t>
            </a:r>
            <a:r>
              <a:rPr lang="en-US" b="1" u="sng" dirty="0"/>
              <a:t>#1</a:t>
            </a:r>
          </a:p>
        </p:txBody>
      </p:sp>
      <p:sp>
        <p:nvSpPr>
          <p:cNvPr id="3" name="Content Placeholder 2">
            <a:extLst>
              <a:ext uri="{FF2B5EF4-FFF2-40B4-BE49-F238E27FC236}">
                <a16:creationId xmlns:a16="http://schemas.microsoft.com/office/drawing/2014/main" id="{E4B171E9-98D2-D05C-8A11-2322BE22858C}"/>
              </a:ext>
            </a:extLst>
          </p:cNvPr>
          <p:cNvSpPr>
            <a:spLocks noGrp="1"/>
          </p:cNvSpPr>
          <p:nvPr>
            <p:ph idx="1"/>
          </p:nvPr>
        </p:nvSpPr>
        <p:spPr/>
        <p:txBody>
          <a:bodyPr>
            <a:normAutofit/>
          </a:bodyPr>
          <a:lstStyle/>
          <a:p>
            <a:r>
              <a:rPr lang="en-US" sz="3600" dirty="0"/>
              <a:t>It is to be </a:t>
            </a:r>
            <a:r>
              <a:rPr lang="en-US" sz="3600" b="1" dirty="0"/>
              <a:t>expected</a:t>
            </a:r>
            <a:r>
              <a:rPr lang="en-US" sz="3600" dirty="0"/>
              <a:t> that at times </a:t>
            </a:r>
            <a:r>
              <a:rPr lang="en-US" sz="3600" b="1" dirty="0"/>
              <a:t>at times we will </a:t>
            </a:r>
            <a:r>
              <a:rPr lang="en-US" sz="3600" dirty="0"/>
              <a:t>feel like this Jesus we are following is </a:t>
            </a:r>
            <a:r>
              <a:rPr lang="en-US" sz="3600" b="1" dirty="0"/>
              <a:t>asleep when we need him most--“Wake up Jesus! Don’t you care that we are drowning!”</a:t>
            </a:r>
          </a:p>
          <a:p>
            <a:pPr marL="0" indent="0">
              <a:buNone/>
            </a:pPr>
            <a:endParaRPr lang="en-US" sz="3600" dirty="0"/>
          </a:p>
          <a:p>
            <a:r>
              <a:rPr lang="en-US" sz="3600" dirty="0"/>
              <a:t>Same was true in OT of God – “wake up.”</a:t>
            </a:r>
          </a:p>
        </p:txBody>
      </p:sp>
    </p:spTree>
    <p:extLst>
      <p:ext uri="{BB962C8B-B14F-4D97-AF65-F5344CB8AC3E}">
        <p14:creationId xmlns:p14="http://schemas.microsoft.com/office/powerpoint/2010/main" val="1683669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46AC1-3E6A-ACBB-9871-79EC19E442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EBD1B2-468D-A7B4-461F-FADDA90DC97F}"/>
              </a:ext>
            </a:extLst>
          </p:cNvPr>
          <p:cNvSpPr>
            <a:spLocks noGrp="1"/>
          </p:cNvSpPr>
          <p:nvPr>
            <p:ph type="title"/>
          </p:nvPr>
        </p:nvSpPr>
        <p:spPr/>
        <p:txBody>
          <a:bodyPr/>
          <a:lstStyle/>
          <a:p>
            <a:r>
              <a:rPr lang="en-US" dirty="0"/>
              <a:t>THREE CHALLENGES FROM THIS EVENT--</a:t>
            </a:r>
            <a:r>
              <a:rPr lang="en-US" b="1" u="sng" dirty="0"/>
              <a:t>#2</a:t>
            </a:r>
          </a:p>
        </p:txBody>
      </p:sp>
      <p:sp>
        <p:nvSpPr>
          <p:cNvPr id="3" name="Content Placeholder 2">
            <a:extLst>
              <a:ext uri="{FF2B5EF4-FFF2-40B4-BE49-F238E27FC236}">
                <a16:creationId xmlns:a16="http://schemas.microsoft.com/office/drawing/2014/main" id="{3ED4D231-0D5C-177F-B4B2-C4554C04A1DB}"/>
              </a:ext>
            </a:extLst>
          </p:cNvPr>
          <p:cNvSpPr>
            <a:spLocks noGrp="1"/>
          </p:cNvSpPr>
          <p:nvPr>
            <p:ph idx="1"/>
          </p:nvPr>
        </p:nvSpPr>
        <p:spPr/>
        <p:txBody>
          <a:bodyPr/>
          <a:lstStyle/>
          <a:p>
            <a:r>
              <a:rPr lang="en-US" sz="3600" dirty="0"/>
              <a:t>Trust Jesus’ response:  “</a:t>
            </a:r>
            <a:r>
              <a:rPr lang="en-US" sz="3600" b="1" dirty="0"/>
              <a:t>You need to wake up</a:t>
            </a:r>
            <a:r>
              <a:rPr lang="en-US" sz="3600" dirty="0"/>
              <a:t>. This boat is not going down as long as I am in it!”</a:t>
            </a:r>
          </a:p>
          <a:p>
            <a:r>
              <a:rPr lang="en-US" sz="3600" dirty="0"/>
              <a:t>The storms of life are real. The “boat of life” can be plummeted</a:t>
            </a:r>
          </a:p>
          <a:p>
            <a:r>
              <a:rPr lang="en-US" sz="3600" dirty="0"/>
              <a:t>Jesus will </a:t>
            </a:r>
            <a:r>
              <a:rPr lang="en-US" sz="3600" b="1" dirty="0"/>
              <a:t>not let us be “lost forever </a:t>
            </a:r>
            <a:r>
              <a:rPr lang="en-US" sz="3600" dirty="0"/>
              <a:t>in the sea of human history.”</a:t>
            </a:r>
          </a:p>
          <a:p>
            <a:pPr marL="0" indent="0">
              <a:buNone/>
            </a:pPr>
            <a:endParaRPr lang="en-US" dirty="0"/>
          </a:p>
        </p:txBody>
      </p:sp>
    </p:spTree>
    <p:extLst>
      <p:ext uri="{BB962C8B-B14F-4D97-AF65-F5344CB8AC3E}">
        <p14:creationId xmlns:p14="http://schemas.microsoft.com/office/powerpoint/2010/main" val="243014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3E66D-D318-3313-B81B-B3F0288E47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19DB81-D951-8CE9-614E-019AFA71B86E}"/>
              </a:ext>
            </a:extLst>
          </p:cNvPr>
          <p:cNvSpPr>
            <a:spLocks noGrp="1"/>
          </p:cNvSpPr>
          <p:nvPr>
            <p:ph type="title"/>
          </p:nvPr>
        </p:nvSpPr>
        <p:spPr/>
        <p:txBody>
          <a:bodyPr>
            <a:normAutofit fontScale="90000"/>
          </a:bodyPr>
          <a:lstStyle/>
          <a:p>
            <a:br>
              <a:rPr lang="en-US" dirty="0"/>
            </a:br>
            <a:r>
              <a:rPr lang="en-US" dirty="0"/>
              <a:t>THREE CHALLENGES FROM THIS EVENT    </a:t>
            </a:r>
            <a:r>
              <a:rPr lang="en-US" b="1" u="sng" dirty="0"/>
              <a:t>#3a</a:t>
            </a:r>
            <a:br>
              <a:rPr lang="en-US" b="1" u="sng" dirty="0"/>
            </a:br>
            <a:r>
              <a:rPr lang="en-US" dirty="0"/>
              <a:t>IMPORTANT TO CLARIFY MY LAST POINT.</a:t>
            </a:r>
            <a:br>
              <a:rPr lang="en-US" dirty="0"/>
            </a:br>
            <a:endParaRPr lang="en-US" dirty="0"/>
          </a:p>
        </p:txBody>
      </p:sp>
      <p:sp>
        <p:nvSpPr>
          <p:cNvPr id="3" name="Content Placeholder 2">
            <a:extLst>
              <a:ext uri="{FF2B5EF4-FFF2-40B4-BE49-F238E27FC236}">
                <a16:creationId xmlns:a16="http://schemas.microsoft.com/office/drawing/2014/main" id="{BAFF04C9-390B-BB3C-42B4-AB3085D0B8C5}"/>
              </a:ext>
            </a:extLst>
          </p:cNvPr>
          <p:cNvSpPr>
            <a:spLocks noGrp="1"/>
          </p:cNvSpPr>
          <p:nvPr>
            <p:ph idx="1"/>
          </p:nvPr>
        </p:nvSpPr>
        <p:spPr/>
        <p:txBody>
          <a:bodyPr/>
          <a:lstStyle/>
          <a:p>
            <a:r>
              <a:rPr lang="en-US" sz="3200" dirty="0"/>
              <a:t>Jesus, and Jesus’ God, </a:t>
            </a:r>
            <a:r>
              <a:rPr lang="en-US" sz="3200" b="1" dirty="0"/>
              <a:t>often act to bring us through </a:t>
            </a:r>
            <a:r>
              <a:rPr lang="en-US" sz="3200" dirty="0"/>
              <a:t>the stormy upheavals in this life – yours, mine, ours.</a:t>
            </a:r>
          </a:p>
          <a:p>
            <a:pPr marL="0" indent="0">
              <a:buNone/>
            </a:pPr>
            <a:endParaRPr lang="en-US" sz="3200" dirty="0"/>
          </a:p>
          <a:p>
            <a:r>
              <a:rPr lang="en-US" sz="3200" b="1" dirty="0"/>
              <a:t>BUT</a:t>
            </a:r>
            <a:r>
              <a:rPr lang="en-US" sz="3200" dirty="0"/>
              <a:t> – </a:t>
            </a:r>
            <a:r>
              <a:rPr lang="en-US" sz="3200" b="1" dirty="0"/>
              <a:t>Jesus’ relationship with Jesus’ God also show me</a:t>
            </a:r>
            <a:r>
              <a:rPr lang="en-US" sz="3200" dirty="0"/>
              <a:t>: Sometimes God </a:t>
            </a:r>
            <a:r>
              <a:rPr lang="en-US" sz="3200" b="1" dirty="0"/>
              <a:t>allows the storms to crush and destroy </a:t>
            </a:r>
            <a:r>
              <a:rPr lang="en-US" sz="3200" dirty="0"/>
              <a:t>our life in this age. Even when Jesus prayed, “If possible, let this pass . . . .”</a:t>
            </a:r>
          </a:p>
          <a:p>
            <a:pPr marL="0" indent="0">
              <a:buNone/>
            </a:pPr>
            <a:endParaRPr lang="en-US" dirty="0"/>
          </a:p>
        </p:txBody>
      </p:sp>
    </p:spTree>
    <p:extLst>
      <p:ext uri="{BB962C8B-B14F-4D97-AF65-F5344CB8AC3E}">
        <p14:creationId xmlns:p14="http://schemas.microsoft.com/office/powerpoint/2010/main" val="2946915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45C1B-7E27-3BBA-E0F7-42C312768E7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FF89FBF-675F-4487-3A53-3D026BBF763B}"/>
              </a:ext>
            </a:extLst>
          </p:cNvPr>
          <p:cNvSpPr>
            <a:spLocks noGrp="1"/>
          </p:cNvSpPr>
          <p:nvPr>
            <p:ph idx="1"/>
          </p:nvPr>
        </p:nvSpPr>
        <p:spPr/>
        <p:txBody>
          <a:bodyPr>
            <a:normAutofit/>
          </a:bodyPr>
          <a:lstStyle/>
          <a:p>
            <a:r>
              <a:rPr lang="en-US" sz="4400" dirty="0"/>
              <a:t>But, first a political disclaimer . . .</a:t>
            </a:r>
          </a:p>
          <a:p>
            <a:pPr marL="0" indent="0">
              <a:buNone/>
            </a:pPr>
            <a:endParaRPr lang="en-US" sz="4400" dirty="0"/>
          </a:p>
          <a:p>
            <a:r>
              <a:rPr lang="en-US" sz="4400" dirty="0"/>
              <a:t>Then a political intention!</a:t>
            </a:r>
          </a:p>
        </p:txBody>
      </p:sp>
    </p:spTree>
    <p:extLst>
      <p:ext uri="{BB962C8B-B14F-4D97-AF65-F5344CB8AC3E}">
        <p14:creationId xmlns:p14="http://schemas.microsoft.com/office/powerpoint/2010/main" val="23377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F5F91-F143-6203-7EA1-E592F61370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72F7D3-E06B-7645-CF9A-53BCE36EF6CC}"/>
              </a:ext>
            </a:extLst>
          </p:cNvPr>
          <p:cNvSpPr>
            <a:spLocks noGrp="1"/>
          </p:cNvSpPr>
          <p:nvPr>
            <p:ph type="title"/>
          </p:nvPr>
        </p:nvSpPr>
        <p:spPr/>
        <p:txBody>
          <a:bodyPr>
            <a:normAutofit fontScale="90000"/>
          </a:bodyPr>
          <a:lstStyle/>
          <a:p>
            <a:br>
              <a:rPr lang="en-US" dirty="0"/>
            </a:br>
            <a:r>
              <a:rPr lang="en-US" dirty="0"/>
              <a:t>THREE CHALLENGES FROM THIS EVENT    </a:t>
            </a:r>
            <a:r>
              <a:rPr lang="en-US" b="1" u="sng" dirty="0"/>
              <a:t>#3b</a:t>
            </a:r>
            <a:br>
              <a:rPr lang="en-US" u="sng" dirty="0"/>
            </a:br>
            <a:r>
              <a:rPr lang="en-US" dirty="0"/>
              <a:t>IMPORTANT TO CLARIFY MY LAST POINT.</a:t>
            </a:r>
            <a:br>
              <a:rPr lang="en-US" dirty="0"/>
            </a:br>
            <a:endParaRPr lang="en-US" dirty="0"/>
          </a:p>
        </p:txBody>
      </p:sp>
      <p:sp>
        <p:nvSpPr>
          <p:cNvPr id="3" name="Content Placeholder 2">
            <a:extLst>
              <a:ext uri="{FF2B5EF4-FFF2-40B4-BE49-F238E27FC236}">
                <a16:creationId xmlns:a16="http://schemas.microsoft.com/office/drawing/2014/main" id="{531C52C8-C562-29E5-FE69-5A4B6A40438A}"/>
              </a:ext>
            </a:extLst>
          </p:cNvPr>
          <p:cNvSpPr>
            <a:spLocks noGrp="1"/>
          </p:cNvSpPr>
          <p:nvPr>
            <p:ph idx="1"/>
          </p:nvPr>
        </p:nvSpPr>
        <p:spPr/>
        <p:txBody>
          <a:bodyPr/>
          <a:lstStyle/>
          <a:p>
            <a:pPr marL="0" indent="0">
              <a:buNone/>
            </a:pPr>
            <a:r>
              <a:rPr lang="en-US" sz="3200" dirty="0"/>
              <a:t>The </a:t>
            </a:r>
            <a:r>
              <a:rPr lang="en-US" sz="3200" u="sng" dirty="0"/>
              <a:t>ultimate covenant promise of Jesus’ God</a:t>
            </a:r>
            <a:r>
              <a:rPr lang="en-US" sz="3200" dirty="0"/>
              <a:t> – to Jesus and to us is --  </a:t>
            </a:r>
            <a:r>
              <a:rPr lang="en-US" sz="3200" b="1" dirty="0"/>
              <a:t>even if I allow the storms to crush and destroy you, that will not be the last word</a:t>
            </a:r>
            <a:r>
              <a:rPr lang="en-US" sz="3200" dirty="0"/>
              <a:t>! </a:t>
            </a:r>
          </a:p>
          <a:p>
            <a:pPr marL="0" indent="0">
              <a:buNone/>
            </a:pPr>
            <a:r>
              <a:rPr lang="en-US" sz="3200" dirty="0"/>
              <a:t>I promise final and amazing renewal:</a:t>
            </a:r>
          </a:p>
          <a:p>
            <a:pPr marL="0" indent="0">
              <a:buNone/>
            </a:pPr>
            <a:r>
              <a:rPr lang="en-US" sz="3200" dirty="0"/>
              <a:t> </a:t>
            </a:r>
          </a:p>
          <a:p>
            <a:r>
              <a:rPr lang="en-US" sz="3200" dirty="0"/>
              <a:t>Completed, resurrected self</a:t>
            </a:r>
          </a:p>
          <a:p>
            <a:r>
              <a:rPr lang="en-US" sz="3200" dirty="0"/>
              <a:t>God’s forever community/family</a:t>
            </a:r>
          </a:p>
          <a:p>
            <a:r>
              <a:rPr lang="en-US" sz="3200" dirty="0"/>
              <a:t>Renewed Creation</a:t>
            </a:r>
          </a:p>
          <a:p>
            <a:pPr marL="0" indent="0">
              <a:buNone/>
            </a:pPr>
            <a:endParaRPr lang="en-US" dirty="0"/>
          </a:p>
        </p:txBody>
      </p:sp>
    </p:spTree>
    <p:extLst>
      <p:ext uri="{BB962C8B-B14F-4D97-AF65-F5344CB8AC3E}">
        <p14:creationId xmlns:p14="http://schemas.microsoft.com/office/powerpoint/2010/main" val="998957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ABDB6-283B-87B6-0DF0-4D1B457E7AE9}"/>
              </a:ext>
            </a:extLst>
          </p:cNvPr>
          <p:cNvSpPr>
            <a:spLocks noGrp="1"/>
          </p:cNvSpPr>
          <p:nvPr>
            <p:ph type="title"/>
          </p:nvPr>
        </p:nvSpPr>
        <p:spPr/>
        <p:txBody>
          <a:bodyPr/>
          <a:lstStyle/>
          <a:p>
            <a:r>
              <a:rPr lang="en-US" dirty="0"/>
              <a:t>Mark 6:45-52    (Paige reading)                (1)                          </a:t>
            </a:r>
          </a:p>
        </p:txBody>
      </p:sp>
      <p:sp>
        <p:nvSpPr>
          <p:cNvPr id="3" name="Content Placeholder 2">
            <a:extLst>
              <a:ext uri="{FF2B5EF4-FFF2-40B4-BE49-F238E27FC236}">
                <a16:creationId xmlns:a16="http://schemas.microsoft.com/office/drawing/2014/main" id="{34952F27-763B-774B-29D5-497022950EFA}"/>
              </a:ext>
            </a:extLst>
          </p:cNvPr>
          <p:cNvSpPr>
            <a:spLocks noGrp="1"/>
          </p:cNvSpPr>
          <p:nvPr>
            <p:ph idx="1"/>
          </p:nvPr>
        </p:nvSpPr>
        <p:spPr/>
        <p:txBody>
          <a:bodyPr/>
          <a:lstStyle/>
          <a:p>
            <a:pPr marL="0" marR="0">
              <a:buNone/>
            </a:pPr>
            <a:r>
              <a:rPr lang="en-US" sz="3600" baseline="30000" dirty="0">
                <a:effectLst/>
                <a:latin typeface="Arial" panose="020B0604020202020204" pitchFamily="34" charset="0"/>
                <a:ea typeface="Times New Roman" panose="02020603050405020304" pitchFamily="18" charset="0"/>
                <a:cs typeface="Arial" panose="020B0604020202020204" pitchFamily="34" charset="0"/>
              </a:rPr>
              <a:t>45</a:t>
            </a:r>
            <a:r>
              <a:rPr lang="en-US" sz="3600" dirty="0">
                <a:effectLst/>
                <a:latin typeface="Arial" panose="020B0604020202020204" pitchFamily="34" charset="0"/>
                <a:ea typeface="Times New Roman" panose="02020603050405020304" pitchFamily="18" charset="0"/>
                <a:cs typeface="Arial" panose="020B0604020202020204" pitchFamily="34" charset="0"/>
              </a:rPr>
              <a:t>Immediately Jesus made his disciples get into the boat and go on ahead to the other side, to Bethsaida, while he dismissed the crowd. </a:t>
            </a:r>
            <a:r>
              <a:rPr lang="en-US" sz="3600" baseline="30000" dirty="0">
                <a:effectLst/>
                <a:latin typeface="Arial" panose="020B0604020202020204" pitchFamily="34" charset="0"/>
                <a:ea typeface="Times New Roman" panose="02020603050405020304" pitchFamily="18" charset="0"/>
                <a:cs typeface="Arial" panose="020B0604020202020204" pitchFamily="34" charset="0"/>
              </a:rPr>
              <a:t>46</a:t>
            </a:r>
            <a:r>
              <a:rPr lang="en-US" sz="3600" dirty="0">
                <a:effectLst/>
                <a:latin typeface="Arial" panose="020B0604020202020204" pitchFamily="34" charset="0"/>
                <a:ea typeface="Times New Roman" panose="02020603050405020304" pitchFamily="18" charset="0"/>
                <a:cs typeface="Arial" panose="020B0604020202020204" pitchFamily="34" charset="0"/>
              </a:rPr>
              <a:t>After saying farewell to them, he went up on the mountain to pray.</a:t>
            </a:r>
          </a:p>
          <a:p>
            <a:pPr marL="0" marR="0">
              <a:buNone/>
            </a:pPr>
            <a:r>
              <a:rPr lang="en-US" sz="3600" baseline="30000" dirty="0">
                <a:effectLst/>
                <a:latin typeface="Arial" panose="020B0604020202020204" pitchFamily="34" charset="0"/>
                <a:ea typeface="Times New Roman" panose="02020603050405020304" pitchFamily="18" charset="0"/>
                <a:cs typeface="Arial" panose="020B0604020202020204" pitchFamily="34" charset="0"/>
              </a:rPr>
              <a:t>47</a:t>
            </a:r>
            <a:r>
              <a:rPr lang="en-US" sz="3600" dirty="0">
                <a:effectLst/>
                <a:latin typeface="Arial" panose="020B0604020202020204" pitchFamily="34" charset="0"/>
                <a:ea typeface="Times New Roman" panose="02020603050405020304" pitchFamily="18" charset="0"/>
                <a:cs typeface="Arial" panose="020B0604020202020204" pitchFamily="34" charset="0"/>
              </a:rPr>
              <a:t>When evening came, the boat was out on the sea, and Jesus was alone on the land. </a:t>
            </a:r>
            <a:endParaRPr lang="en-US" sz="36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1800" dirty="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9086782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35DE3-BD2B-56A7-F7B3-464B6FB7EE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70C8E8-DDA9-10AF-A056-E8E4CF14888C}"/>
              </a:ext>
            </a:extLst>
          </p:cNvPr>
          <p:cNvSpPr>
            <a:spLocks noGrp="1"/>
          </p:cNvSpPr>
          <p:nvPr>
            <p:ph type="title"/>
          </p:nvPr>
        </p:nvSpPr>
        <p:spPr/>
        <p:txBody>
          <a:bodyPr/>
          <a:lstStyle/>
          <a:p>
            <a:r>
              <a:rPr lang="en-US" dirty="0"/>
              <a:t>Mark 6:45-52    (Paige reading)           [2]                             </a:t>
            </a:r>
          </a:p>
        </p:txBody>
      </p:sp>
      <p:sp>
        <p:nvSpPr>
          <p:cNvPr id="3" name="Content Placeholder 2">
            <a:extLst>
              <a:ext uri="{FF2B5EF4-FFF2-40B4-BE49-F238E27FC236}">
                <a16:creationId xmlns:a16="http://schemas.microsoft.com/office/drawing/2014/main" id="{1F13B4F8-30E9-E5F8-A8EA-82C4C0386034}"/>
              </a:ext>
            </a:extLst>
          </p:cNvPr>
          <p:cNvSpPr>
            <a:spLocks noGrp="1"/>
          </p:cNvSpPr>
          <p:nvPr>
            <p:ph idx="1"/>
          </p:nvPr>
        </p:nvSpPr>
        <p:spPr/>
        <p:txBody>
          <a:bodyPr/>
          <a:lstStyle/>
          <a:p>
            <a:pPr marL="0" marR="0">
              <a:buNone/>
            </a:pP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48</a:t>
            </a:r>
            <a:r>
              <a:rPr lang="en-US" sz="3200" dirty="0">
                <a:effectLst/>
                <a:latin typeface="Arial" panose="020B0604020202020204" pitchFamily="34" charset="0"/>
                <a:ea typeface="Times New Roman" panose="02020603050405020304" pitchFamily="18" charset="0"/>
                <a:cs typeface="Arial" panose="020B0604020202020204" pitchFamily="34" charset="0"/>
              </a:rPr>
              <a:t>When he saw that they were straining at the oars against an adverse wind, he came towards them early in the morning, walking on the sea. He intended to pass them by.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49</a:t>
            </a:r>
            <a:r>
              <a:rPr lang="en-US" sz="3200" dirty="0">
                <a:effectLst/>
                <a:latin typeface="Arial" panose="020B0604020202020204" pitchFamily="34" charset="0"/>
                <a:ea typeface="Times New Roman" panose="02020603050405020304" pitchFamily="18" charset="0"/>
                <a:cs typeface="Arial" panose="020B0604020202020204" pitchFamily="34" charset="0"/>
              </a:rPr>
              <a:t>But when they saw him walking on the sea, they thought it was a ghost and cried out;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50</a:t>
            </a:r>
            <a:r>
              <a:rPr lang="en-US" sz="3200" dirty="0">
                <a:effectLst/>
                <a:latin typeface="Arial" panose="020B0604020202020204" pitchFamily="34" charset="0"/>
                <a:ea typeface="Times New Roman" panose="02020603050405020304" pitchFamily="18" charset="0"/>
                <a:cs typeface="Arial" panose="020B0604020202020204" pitchFamily="34" charset="0"/>
              </a:rPr>
              <a:t>for they all saw him and were terrified. But immediately he spoke to them and said, “Take heart, it is I; do not be afraid.” </a:t>
            </a: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213563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F1474-C1D4-392D-71EA-A5AA040AD127}"/>
              </a:ext>
            </a:extLst>
          </p:cNvPr>
          <p:cNvSpPr>
            <a:spLocks noGrp="1"/>
          </p:cNvSpPr>
          <p:nvPr>
            <p:ph type="title"/>
          </p:nvPr>
        </p:nvSpPr>
        <p:spPr/>
        <p:txBody>
          <a:bodyPr/>
          <a:lstStyle/>
          <a:p>
            <a:r>
              <a:rPr lang="en-US" dirty="0"/>
              <a:t>Matthew 14:28-32 adds     (Paige reading)</a:t>
            </a:r>
          </a:p>
        </p:txBody>
      </p:sp>
      <p:sp>
        <p:nvSpPr>
          <p:cNvPr id="3" name="Content Placeholder 2">
            <a:extLst>
              <a:ext uri="{FF2B5EF4-FFF2-40B4-BE49-F238E27FC236}">
                <a16:creationId xmlns:a16="http://schemas.microsoft.com/office/drawing/2014/main" id="{D309A624-9ABF-26F1-D50C-F8AD20DDA347}"/>
              </a:ext>
            </a:extLst>
          </p:cNvPr>
          <p:cNvSpPr>
            <a:spLocks noGrp="1"/>
          </p:cNvSpPr>
          <p:nvPr>
            <p:ph idx="1"/>
          </p:nvPr>
        </p:nvSpPr>
        <p:spPr/>
        <p:txBody>
          <a:bodyPr>
            <a:normAutofit/>
          </a:bodyPr>
          <a:lstStyle/>
          <a:p>
            <a:pPr marL="0" marR="0">
              <a:buNone/>
            </a:pP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28</a:t>
            </a:r>
            <a:r>
              <a:rPr lang="en-US" sz="3200" dirty="0">
                <a:effectLst/>
                <a:latin typeface="Arial" panose="020B0604020202020204" pitchFamily="34" charset="0"/>
                <a:ea typeface="Times New Roman" panose="02020603050405020304" pitchFamily="18" charset="0"/>
                <a:cs typeface="Arial" panose="020B0604020202020204" pitchFamily="34" charset="0"/>
              </a:rPr>
              <a:t>Peter answered him, “Lord, if it is you, command me to come to you on the water.”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29</a:t>
            </a:r>
            <a:r>
              <a:rPr lang="en-US" sz="3200" dirty="0">
                <a:effectLst/>
                <a:latin typeface="Arial" panose="020B0604020202020204" pitchFamily="34" charset="0"/>
                <a:ea typeface="Times New Roman" panose="02020603050405020304" pitchFamily="18" charset="0"/>
                <a:cs typeface="Arial" panose="020B0604020202020204" pitchFamily="34" charset="0"/>
              </a:rPr>
              <a:t>He said, “Come.” So Peter got out of the boat, started walking on the water, and came toward Jesus.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30</a:t>
            </a:r>
            <a:r>
              <a:rPr lang="en-US" sz="3200" dirty="0">
                <a:effectLst/>
                <a:latin typeface="Arial" panose="020B0604020202020204" pitchFamily="34" charset="0"/>
                <a:ea typeface="Times New Roman" panose="02020603050405020304" pitchFamily="18" charset="0"/>
                <a:cs typeface="Arial" panose="020B0604020202020204" pitchFamily="34" charset="0"/>
              </a:rPr>
              <a:t>But when he noticed the strong wind, he became frightened, and beginning to sink, he cried out, “Lord, save me!”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31</a:t>
            </a:r>
            <a:r>
              <a:rPr lang="en-US" sz="3200" dirty="0">
                <a:effectLst/>
                <a:latin typeface="Arial" panose="020B0604020202020204" pitchFamily="34" charset="0"/>
                <a:ea typeface="Times New Roman" panose="02020603050405020304" pitchFamily="18" charset="0"/>
                <a:cs typeface="Arial" panose="020B0604020202020204" pitchFamily="34" charset="0"/>
              </a:rPr>
              <a:t>Jesus immediately reached out his hand and caught him, saying to him, “You trust so little, why did you doubt?” </a:t>
            </a:r>
            <a:r>
              <a:rPr lang="en-US" sz="3200" baseline="30000" dirty="0">
                <a:effectLst/>
                <a:latin typeface="Arial" panose="020B0604020202020204" pitchFamily="34" charset="0"/>
                <a:ea typeface="Times New Roman" panose="02020603050405020304" pitchFamily="18" charset="0"/>
                <a:cs typeface="Arial" panose="020B0604020202020204" pitchFamily="34" charset="0"/>
              </a:rPr>
              <a:t>32</a:t>
            </a:r>
            <a:r>
              <a:rPr lang="en-US" sz="3200" dirty="0">
                <a:effectLst/>
                <a:latin typeface="Arial" panose="020B0604020202020204" pitchFamily="34" charset="0"/>
                <a:ea typeface="Times New Roman" panose="02020603050405020304" pitchFamily="18" charset="0"/>
                <a:cs typeface="Arial" panose="020B0604020202020204" pitchFamily="34" charset="0"/>
              </a:rPr>
              <a:t>When they got into the boat, the wind ceased.</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335033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BFDE0-8400-0B13-E203-1FBC0EBCB7E7}"/>
              </a:ext>
            </a:extLst>
          </p:cNvPr>
          <p:cNvSpPr>
            <a:spLocks noGrp="1"/>
          </p:cNvSpPr>
          <p:nvPr>
            <p:ph type="title"/>
          </p:nvPr>
        </p:nvSpPr>
        <p:spPr/>
        <p:txBody>
          <a:bodyPr/>
          <a:lstStyle/>
          <a:p>
            <a:r>
              <a:rPr lang="en-US" b="1" dirty="0"/>
              <a:t>Four Challenges </a:t>
            </a:r>
            <a:r>
              <a:rPr lang="en-US" dirty="0"/>
              <a:t>from these Passages   (#</a:t>
            </a:r>
            <a:r>
              <a:rPr lang="en-US" u="sng" dirty="0"/>
              <a:t>1</a:t>
            </a:r>
            <a:r>
              <a:rPr lang="en-US" dirty="0"/>
              <a:t> &amp; #</a:t>
            </a:r>
            <a:r>
              <a:rPr lang="en-US" u="sng" dirty="0"/>
              <a:t>2</a:t>
            </a:r>
            <a:r>
              <a:rPr lang="en-US" dirty="0"/>
              <a:t>)</a:t>
            </a:r>
          </a:p>
        </p:txBody>
      </p:sp>
      <p:sp>
        <p:nvSpPr>
          <p:cNvPr id="3" name="Content Placeholder 2">
            <a:extLst>
              <a:ext uri="{FF2B5EF4-FFF2-40B4-BE49-F238E27FC236}">
                <a16:creationId xmlns:a16="http://schemas.microsoft.com/office/drawing/2014/main" id="{A5EE8C5D-BEC9-9C4B-B918-894EAAF35A9D}"/>
              </a:ext>
            </a:extLst>
          </p:cNvPr>
          <p:cNvSpPr>
            <a:spLocks noGrp="1"/>
          </p:cNvSpPr>
          <p:nvPr>
            <p:ph idx="1"/>
          </p:nvPr>
        </p:nvSpPr>
        <p:spPr/>
        <p:txBody>
          <a:bodyPr>
            <a:normAutofit/>
          </a:bodyPr>
          <a:lstStyle/>
          <a:p>
            <a:pPr marL="514350" indent="-514350">
              <a:buAutoNum type="arabicPeriod"/>
            </a:pPr>
            <a:r>
              <a:rPr lang="en-US" sz="3200" b="1" dirty="0"/>
              <a:t>God does allow overwhelming storms</a:t>
            </a:r>
            <a:r>
              <a:rPr lang="en-US" sz="3200" dirty="0"/>
              <a:t> to come in the lives of Jesus and his followers (contrary to some Christian “prosperity” teaching that bad things won’t happen if you just have enough faith)</a:t>
            </a:r>
          </a:p>
          <a:p>
            <a:pPr marL="0" indent="0">
              <a:buNone/>
            </a:pPr>
            <a:endParaRPr lang="en-US" sz="3200" dirty="0"/>
          </a:p>
          <a:p>
            <a:pPr marL="0" indent="0">
              <a:buNone/>
            </a:pPr>
            <a:r>
              <a:rPr lang="en-US" sz="3200" b="1" dirty="0"/>
              <a:t>2</a:t>
            </a:r>
            <a:r>
              <a:rPr lang="en-US" sz="3200" dirty="0"/>
              <a:t>. </a:t>
            </a:r>
            <a:r>
              <a:rPr lang="en-US" sz="3200" b="1" dirty="0"/>
              <a:t>Jesus may leave us without a sense of his presence--</a:t>
            </a:r>
            <a:r>
              <a:rPr lang="en-US" sz="3200" dirty="0"/>
              <a:t>much longer than we are comfortable with at times</a:t>
            </a:r>
          </a:p>
        </p:txBody>
      </p:sp>
    </p:spTree>
    <p:extLst>
      <p:ext uri="{BB962C8B-B14F-4D97-AF65-F5344CB8AC3E}">
        <p14:creationId xmlns:p14="http://schemas.microsoft.com/office/powerpoint/2010/main" val="1081344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CECE6-0376-60F7-DF7C-AFA7E9C826D0}"/>
              </a:ext>
            </a:extLst>
          </p:cNvPr>
          <p:cNvSpPr>
            <a:spLocks noGrp="1"/>
          </p:cNvSpPr>
          <p:nvPr>
            <p:ph type="title"/>
          </p:nvPr>
        </p:nvSpPr>
        <p:spPr/>
        <p:txBody>
          <a:bodyPr/>
          <a:lstStyle/>
          <a:p>
            <a:r>
              <a:rPr lang="en-US" dirty="0"/>
              <a:t>Four Challenges from these Passages     (#</a:t>
            </a:r>
            <a:r>
              <a:rPr lang="en-US" b="1" u="sng" dirty="0"/>
              <a:t>3</a:t>
            </a:r>
            <a:r>
              <a:rPr lang="en-US" dirty="0"/>
              <a:t>)</a:t>
            </a:r>
          </a:p>
        </p:txBody>
      </p:sp>
      <p:sp>
        <p:nvSpPr>
          <p:cNvPr id="3" name="Content Placeholder 2">
            <a:extLst>
              <a:ext uri="{FF2B5EF4-FFF2-40B4-BE49-F238E27FC236}">
                <a16:creationId xmlns:a16="http://schemas.microsoft.com/office/drawing/2014/main" id="{F3FA679D-EB66-C567-A34E-A80FB9D1CD08}"/>
              </a:ext>
            </a:extLst>
          </p:cNvPr>
          <p:cNvSpPr>
            <a:spLocks noGrp="1"/>
          </p:cNvSpPr>
          <p:nvPr>
            <p:ph idx="1"/>
          </p:nvPr>
        </p:nvSpPr>
        <p:spPr/>
        <p:txBody>
          <a:bodyPr>
            <a:normAutofit/>
          </a:bodyPr>
          <a:lstStyle/>
          <a:p>
            <a:r>
              <a:rPr lang="en-US" sz="3600" dirty="0"/>
              <a:t>Jesus may even </a:t>
            </a:r>
            <a:r>
              <a:rPr lang="en-US" sz="3600" b="1" dirty="0"/>
              <a:t>ask us to “walk on the water” with him</a:t>
            </a:r>
            <a:r>
              <a:rPr lang="en-US" sz="3600" dirty="0"/>
              <a:t> in the midst of the huge storms of life.</a:t>
            </a:r>
          </a:p>
          <a:p>
            <a:pPr marL="0" indent="0">
              <a:buNone/>
            </a:pPr>
            <a:endParaRPr lang="en-US" sz="3600" dirty="0"/>
          </a:p>
          <a:p>
            <a:pPr marL="0" indent="0">
              <a:buNone/>
            </a:pPr>
            <a:r>
              <a:rPr lang="en-US" sz="3600" dirty="0"/>
              <a:t>----</a:t>
            </a:r>
            <a:r>
              <a:rPr lang="en-US" sz="3600" b="1" dirty="0"/>
              <a:t>Risks of Trust are a part of Deepening Relationships</a:t>
            </a:r>
            <a:r>
              <a:rPr lang="en-US" sz="3600" dirty="0"/>
              <a:t> with God, Jesus, and one another.</a:t>
            </a:r>
          </a:p>
          <a:p>
            <a:pPr marL="0" indent="0">
              <a:buNone/>
            </a:pPr>
            <a:r>
              <a:rPr lang="en-US" sz="3600" dirty="0"/>
              <a:t>----There are no “tame” relationships with Jesus or with Jesus’ God!</a:t>
            </a:r>
          </a:p>
        </p:txBody>
      </p:sp>
    </p:spTree>
    <p:extLst>
      <p:ext uri="{BB962C8B-B14F-4D97-AF65-F5344CB8AC3E}">
        <p14:creationId xmlns:p14="http://schemas.microsoft.com/office/powerpoint/2010/main" val="1157739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6ACCB-D717-B419-EB6E-602F4A842B98}"/>
              </a:ext>
            </a:extLst>
          </p:cNvPr>
          <p:cNvSpPr>
            <a:spLocks noGrp="1"/>
          </p:cNvSpPr>
          <p:nvPr>
            <p:ph type="title"/>
          </p:nvPr>
        </p:nvSpPr>
        <p:spPr/>
        <p:txBody>
          <a:bodyPr/>
          <a:lstStyle/>
          <a:p>
            <a:r>
              <a:rPr lang="en-US" dirty="0"/>
              <a:t>Four Challenges from these Passages (#</a:t>
            </a:r>
            <a:r>
              <a:rPr lang="en-US" b="1" dirty="0"/>
              <a:t>4</a:t>
            </a:r>
            <a:r>
              <a:rPr lang="en-US" dirty="0"/>
              <a:t>)</a:t>
            </a:r>
          </a:p>
        </p:txBody>
      </p:sp>
      <p:sp>
        <p:nvSpPr>
          <p:cNvPr id="3" name="Content Placeholder 2">
            <a:extLst>
              <a:ext uri="{FF2B5EF4-FFF2-40B4-BE49-F238E27FC236}">
                <a16:creationId xmlns:a16="http://schemas.microsoft.com/office/drawing/2014/main" id="{DDF13FAE-2DC4-AF2D-A7A4-1FA7E1C92E72}"/>
              </a:ext>
            </a:extLst>
          </p:cNvPr>
          <p:cNvSpPr>
            <a:spLocks noGrp="1"/>
          </p:cNvSpPr>
          <p:nvPr>
            <p:ph idx="1"/>
          </p:nvPr>
        </p:nvSpPr>
        <p:spPr/>
        <p:txBody>
          <a:bodyPr>
            <a:normAutofit/>
          </a:bodyPr>
          <a:lstStyle/>
          <a:p>
            <a:pPr marL="0" indent="0">
              <a:buNone/>
            </a:pPr>
            <a:r>
              <a:rPr lang="en-US" sz="3200" u="sng" dirty="0"/>
              <a:t>Peter’s choice</a:t>
            </a:r>
            <a:r>
              <a:rPr lang="en-US" sz="3200" dirty="0"/>
              <a:t> is A MAJOR LIFE CHOICE WE FACE AGAIN AND AGAIN. What do we </a:t>
            </a:r>
            <a:r>
              <a:rPr lang="en-US" sz="3200" b="1" dirty="0"/>
              <a:t>choose to FOCUS ON</a:t>
            </a:r>
            <a:r>
              <a:rPr lang="en-US" sz="3200" dirty="0"/>
              <a:t>?</a:t>
            </a:r>
          </a:p>
          <a:p>
            <a:pPr marL="0" indent="0">
              <a:buNone/>
            </a:pPr>
            <a:endParaRPr lang="en-US" sz="3200" dirty="0"/>
          </a:p>
          <a:p>
            <a:pPr marL="0" indent="0">
              <a:buNone/>
            </a:pPr>
            <a:r>
              <a:rPr lang="en-US" sz="3200" dirty="0"/>
              <a:t>DO WE FOCUS ON THE STORM, THE WAVES, THE PROBLEMS</a:t>
            </a:r>
          </a:p>
          <a:p>
            <a:pPr marL="0" indent="0">
              <a:buNone/>
            </a:pPr>
            <a:r>
              <a:rPr lang="en-US" sz="3200" dirty="0"/>
              <a:t>Or</a:t>
            </a:r>
          </a:p>
          <a:p>
            <a:pPr marL="0" indent="0">
              <a:buNone/>
            </a:pPr>
            <a:r>
              <a:rPr lang="en-US" sz="3200" dirty="0"/>
              <a:t>DO WE FOCUS ON JESUS and JESUS’ GOD?</a:t>
            </a:r>
          </a:p>
        </p:txBody>
      </p:sp>
    </p:spTree>
    <p:extLst>
      <p:ext uri="{BB962C8B-B14F-4D97-AF65-F5344CB8AC3E}">
        <p14:creationId xmlns:p14="http://schemas.microsoft.com/office/powerpoint/2010/main" val="2238501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5E4E8-8360-A1C2-F2BC-C81AD4A8052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3A4EA61-B097-AD12-9246-DC6EA6ACBB49}"/>
              </a:ext>
            </a:extLst>
          </p:cNvPr>
          <p:cNvSpPr>
            <a:spLocks noGrp="1"/>
          </p:cNvSpPr>
          <p:nvPr>
            <p:ph idx="1"/>
          </p:nvPr>
        </p:nvSpPr>
        <p:spPr/>
        <p:txBody>
          <a:bodyPr>
            <a:normAutofit/>
          </a:bodyPr>
          <a:lstStyle/>
          <a:p>
            <a:pPr marL="0" indent="0" algn="ctr">
              <a:buNone/>
            </a:pPr>
            <a:endParaRPr lang="en-US" sz="4400" dirty="0"/>
          </a:p>
          <a:p>
            <a:pPr marL="0" indent="0" algn="ctr">
              <a:buNone/>
            </a:pPr>
            <a:endParaRPr lang="en-US" sz="4400" dirty="0"/>
          </a:p>
          <a:p>
            <a:pPr marL="0" indent="0" algn="ctr">
              <a:buNone/>
            </a:pPr>
            <a:r>
              <a:rPr lang="en-US" sz="4400" dirty="0"/>
              <a:t>JESUS INVITES YOU TO GOD’S TABLE</a:t>
            </a:r>
          </a:p>
        </p:txBody>
      </p:sp>
    </p:spTree>
    <p:extLst>
      <p:ext uri="{BB962C8B-B14F-4D97-AF65-F5344CB8AC3E}">
        <p14:creationId xmlns:p14="http://schemas.microsoft.com/office/powerpoint/2010/main" val="40525008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52405-818D-8277-D30C-8CF1641603E7}"/>
              </a:ext>
            </a:extLst>
          </p:cNvPr>
          <p:cNvSpPr>
            <a:spLocks noGrp="1"/>
          </p:cNvSpPr>
          <p:nvPr>
            <p:ph type="title"/>
          </p:nvPr>
        </p:nvSpPr>
        <p:spPr/>
        <p:txBody>
          <a:bodyPr/>
          <a:lstStyle/>
          <a:p>
            <a:r>
              <a:rPr lang="en-US" dirty="0"/>
              <a:t>PRAYER:                                                      (1)</a:t>
            </a:r>
          </a:p>
        </p:txBody>
      </p:sp>
      <p:sp>
        <p:nvSpPr>
          <p:cNvPr id="3" name="Content Placeholder 2">
            <a:extLst>
              <a:ext uri="{FF2B5EF4-FFF2-40B4-BE49-F238E27FC236}">
                <a16:creationId xmlns:a16="http://schemas.microsoft.com/office/drawing/2014/main" id="{C7407786-FBFD-A74E-65E5-5732A9E3987A}"/>
              </a:ext>
            </a:extLst>
          </p:cNvPr>
          <p:cNvSpPr>
            <a:spLocks noGrp="1"/>
          </p:cNvSpPr>
          <p:nvPr>
            <p:ph idx="1"/>
          </p:nvPr>
        </p:nvSpPr>
        <p:spPr/>
        <p:txBody>
          <a:bodyPr>
            <a:noAutofit/>
          </a:bodyPr>
          <a:lstStyle/>
          <a:p>
            <a:pPr marL="0" marR="0">
              <a:buNone/>
            </a:pPr>
            <a:r>
              <a:rPr lang="en-US" sz="3200" dirty="0">
                <a:effectLst/>
                <a:latin typeface="Arial" panose="020B0604020202020204" pitchFamily="34" charset="0"/>
                <a:ea typeface="Times New Roman" panose="02020603050405020304" pitchFamily="18" charset="0"/>
                <a:cs typeface="Times New Roman" panose="02020603050405020304" pitchFamily="18" charset="0"/>
              </a:rPr>
              <a:t>“God and Father of Our Lord Jesus the Messiah,” we ask you to help us trust that you are with us in the rising storms.</a:t>
            </a:r>
          </a:p>
          <a:p>
            <a:pPr marL="0" marR="0">
              <a:buNone/>
            </a:pP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3200" dirty="0">
                <a:effectLst/>
                <a:latin typeface="Arial" panose="020B0604020202020204" pitchFamily="34" charset="0"/>
                <a:ea typeface="Times New Roman" panose="02020603050405020304" pitchFamily="18" charset="0"/>
                <a:cs typeface="Times New Roman" panose="02020603050405020304" pitchFamily="18" charset="0"/>
              </a:rPr>
              <a:t>-Help us trust that no storm that you allow is too big for you to bring us through intact.</a:t>
            </a:r>
          </a:p>
          <a:p>
            <a:pPr marL="0" marR="0">
              <a:buNone/>
            </a:pPr>
            <a:r>
              <a:rPr lang="en-US" sz="3200" dirty="0">
                <a:effectLst/>
                <a:latin typeface="Arial" panose="020B0604020202020204" pitchFamily="34" charset="0"/>
                <a:ea typeface="Times New Roman" panose="02020603050405020304" pitchFamily="18" charset="0"/>
                <a:cs typeface="Times New Roman" panose="02020603050405020304" pitchFamily="18" charset="0"/>
              </a:rPr>
              <a:t>-Help us live in faith not fear, in trust not terror. </a:t>
            </a:r>
          </a:p>
        </p:txBody>
      </p:sp>
    </p:spTree>
    <p:extLst>
      <p:ext uri="{BB962C8B-B14F-4D97-AF65-F5344CB8AC3E}">
        <p14:creationId xmlns:p14="http://schemas.microsoft.com/office/powerpoint/2010/main" val="938952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44521-7CCE-FF10-1C69-C71A7FF465ED}"/>
              </a:ext>
            </a:extLst>
          </p:cNvPr>
          <p:cNvSpPr>
            <a:spLocks noGrp="1"/>
          </p:cNvSpPr>
          <p:nvPr>
            <p:ph type="title"/>
          </p:nvPr>
        </p:nvSpPr>
        <p:spPr/>
        <p:txBody>
          <a:bodyPr/>
          <a:lstStyle/>
          <a:p>
            <a:r>
              <a:rPr lang="en-US" dirty="0"/>
              <a:t>PRAYER                                                              (2)</a:t>
            </a:r>
          </a:p>
        </p:txBody>
      </p:sp>
      <p:sp>
        <p:nvSpPr>
          <p:cNvPr id="3" name="Content Placeholder 2">
            <a:extLst>
              <a:ext uri="{FF2B5EF4-FFF2-40B4-BE49-F238E27FC236}">
                <a16:creationId xmlns:a16="http://schemas.microsoft.com/office/drawing/2014/main" id="{B6C4958E-8217-43A2-551B-DBD81E61F1EB}"/>
              </a:ext>
            </a:extLst>
          </p:cNvPr>
          <p:cNvSpPr>
            <a:spLocks noGrp="1"/>
          </p:cNvSpPr>
          <p:nvPr>
            <p:ph idx="1"/>
          </p:nvPr>
        </p:nvSpPr>
        <p:spPr/>
        <p:txBody>
          <a:bodyPr>
            <a:normAutofit lnSpcReduction="10000"/>
          </a:bodyPr>
          <a:lstStyle/>
          <a:p>
            <a:pPr marL="0" marR="0">
              <a:buNone/>
            </a:pPr>
            <a:r>
              <a:rPr lang="en-US" sz="3600" dirty="0">
                <a:effectLst/>
                <a:latin typeface="Arial" panose="020B0604020202020204" pitchFamily="34" charset="0"/>
                <a:ea typeface="Times New Roman" panose="02020603050405020304" pitchFamily="18" charset="0"/>
                <a:cs typeface="Times New Roman" panose="02020603050405020304" pitchFamily="18" charset="0"/>
              </a:rPr>
              <a:t>-Please, encourage us to risk walking with Jesus on the stormy waters. And, at those times, speak your “Peace” to our hearts.</a:t>
            </a:r>
          </a:p>
          <a:p>
            <a:pPr marL="0" marR="0">
              <a:buNone/>
            </a:pPr>
            <a:endParaRPr lang="en-US" sz="36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3600" dirty="0">
                <a:effectLst/>
                <a:latin typeface="Arial" panose="020B0604020202020204" pitchFamily="34" charset="0"/>
                <a:ea typeface="Times New Roman" panose="02020603050405020304" pitchFamily="18" charset="0"/>
                <a:cs typeface="Times New Roman" panose="02020603050405020304" pitchFamily="18" charset="0"/>
              </a:rPr>
              <a:t>-And, keep reminding us that new creation, not destruction, is your covenant with us forever.  That will be the final word!          </a:t>
            </a:r>
          </a:p>
          <a:p>
            <a:pPr marL="0" marR="0">
              <a:buNone/>
            </a:pPr>
            <a:r>
              <a:rPr lang="en-US" sz="3600" dirty="0">
                <a:effectLst/>
                <a:latin typeface="Arial" panose="020B0604020202020204" pitchFamily="34" charset="0"/>
                <a:ea typeface="Times New Roman" panose="02020603050405020304" pitchFamily="18" charset="0"/>
                <a:cs typeface="Times New Roman" panose="02020603050405020304" pitchFamily="18" charset="0"/>
              </a:rPr>
              <a:t>In Jesus’ name we pray.        AMEN!</a:t>
            </a:r>
          </a:p>
          <a:p>
            <a:endParaRPr lang="en-US" dirty="0"/>
          </a:p>
        </p:txBody>
      </p:sp>
    </p:spTree>
    <p:extLst>
      <p:ext uri="{BB962C8B-B14F-4D97-AF65-F5344CB8AC3E}">
        <p14:creationId xmlns:p14="http://schemas.microsoft.com/office/powerpoint/2010/main" val="1333247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4C4FC-92F8-53DD-B64A-B00A24013AF9}"/>
              </a:ext>
            </a:extLst>
          </p:cNvPr>
          <p:cNvSpPr>
            <a:spLocks noGrp="1"/>
          </p:cNvSpPr>
          <p:nvPr>
            <p:ph type="title"/>
          </p:nvPr>
        </p:nvSpPr>
        <p:spPr/>
        <p:txBody>
          <a:bodyPr/>
          <a:lstStyle/>
          <a:p>
            <a:r>
              <a:rPr lang="en-US" dirty="0"/>
              <a:t>Probably not much argument on this:</a:t>
            </a:r>
          </a:p>
        </p:txBody>
      </p:sp>
      <p:sp>
        <p:nvSpPr>
          <p:cNvPr id="3" name="Content Placeholder 2">
            <a:extLst>
              <a:ext uri="{FF2B5EF4-FFF2-40B4-BE49-F238E27FC236}">
                <a16:creationId xmlns:a16="http://schemas.microsoft.com/office/drawing/2014/main" id="{F3F62A61-7369-1C0F-32E8-124360E678FB}"/>
              </a:ext>
            </a:extLst>
          </p:cNvPr>
          <p:cNvSpPr>
            <a:spLocks noGrp="1"/>
          </p:cNvSpPr>
          <p:nvPr>
            <p:ph idx="1"/>
          </p:nvPr>
        </p:nvSpPr>
        <p:spPr/>
        <p:txBody>
          <a:bodyPr>
            <a:normAutofit/>
          </a:bodyPr>
          <a:lstStyle/>
          <a:p>
            <a:pPr marL="0" indent="0" algn="ctr">
              <a:buNone/>
            </a:pPr>
            <a:r>
              <a:rPr lang="en-US" sz="3600" dirty="0"/>
              <a:t>STORMY TIMES SEEM TO BE HERE</a:t>
            </a:r>
          </a:p>
          <a:p>
            <a:pPr marL="0" indent="0" algn="ctr">
              <a:buNone/>
            </a:pPr>
            <a:r>
              <a:rPr lang="en-US" sz="3600" dirty="0"/>
              <a:t>&amp;</a:t>
            </a:r>
          </a:p>
          <a:p>
            <a:pPr marL="0" indent="0" algn="ctr">
              <a:buNone/>
            </a:pPr>
            <a:r>
              <a:rPr lang="en-US" sz="3600" dirty="0"/>
              <a:t>MORE STORMS SEEM TO BE RISING AS WELL</a:t>
            </a:r>
          </a:p>
          <a:p>
            <a:pPr marL="0" indent="0" algn="ctr">
              <a:buNone/>
            </a:pPr>
            <a:endParaRPr lang="en-US" sz="3600" dirty="0"/>
          </a:p>
          <a:p>
            <a:pPr marL="0" indent="0" algn="ctr">
              <a:buNone/>
            </a:pPr>
            <a:r>
              <a:rPr lang="en-US" sz="3600" dirty="0"/>
              <a:t>(and some of us probably have storms in our personal lives as well)</a:t>
            </a:r>
          </a:p>
        </p:txBody>
      </p:sp>
    </p:spTree>
    <p:extLst>
      <p:ext uri="{BB962C8B-B14F-4D97-AF65-F5344CB8AC3E}">
        <p14:creationId xmlns:p14="http://schemas.microsoft.com/office/powerpoint/2010/main" val="1291998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A3D68-7C56-614C-10CA-0C849F93D46F}"/>
              </a:ext>
            </a:extLst>
          </p:cNvPr>
          <p:cNvSpPr>
            <a:spLocks noGrp="1"/>
          </p:cNvSpPr>
          <p:nvPr>
            <p:ph type="title"/>
          </p:nvPr>
        </p:nvSpPr>
        <p:spPr/>
        <p:txBody>
          <a:bodyPr/>
          <a:lstStyle/>
          <a:p>
            <a:r>
              <a:rPr lang="en-US" dirty="0"/>
              <a:t>Hebrew Bible – images of stormy political/social times</a:t>
            </a:r>
          </a:p>
        </p:txBody>
      </p:sp>
      <p:sp>
        <p:nvSpPr>
          <p:cNvPr id="3" name="Content Placeholder 2">
            <a:extLst>
              <a:ext uri="{FF2B5EF4-FFF2-40B4-BE49-F238E27FC236}">
                <a16:creationId xmlns:a16="http://schemas.microsoft.com/office/drawing/2014/main" id="{CDB7C7B5-5595-0464-F258-B8FC0A41B67D}"/>
              </a:ext>
            </a:extLst>
          </p:cNvPr>
          <p:cNvSpPr>
            <a:spLocks noGrp="1"/>
          </p:cNvSpPr>
          <p:nvPr>
            <p:ph idx="1"/>
          </p:nvPr>
        </p:nvSpPr>
        <p:spPr/>
        <p:txBody>
          <a:bodyPr>
            <a:normAutofit/>
          </a:bodyPr>
          <a:lstStyle/>
          <a:p>
            <a:r>
              <a:rPr lang="en-US" sz="3600" dirty="0"/>
              <a:t>Old Testament often uses storm imagery of storms on ocean, lakes, and land</a:t>
            </a:r>
          </a:p>
          <a:p>
            <a:pPr marL="0" indent="0">
              <a:buNone/>
            </a:pPr>
            <a:endParaRPr lang="en-US" sz="3600" dirty="0"/>
          </a:p>
          <a:p>
            <a:r>
              <a:rPr lang="en-US" sz="3600" dirty="0"/>
              <a:t>Also, earthquakes and the storms they often create, especially those in the ocean – tsunamis, typhoons, and hurricanes</a:t>
            </a:r>
          </a:p>
        </p:txBody>
      </p:sp>
    </p:spTree>
    <p:extLst>
      <p:ext uri="{BB962C8B-B14F-4D97-AF65-F5344CB8AC3E}">
        <p14:creationId xmlns:p14="http://schemas.microsoft.com/office/powerpoint/2010/main" val="2235198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FB8C0-D6F7-5559-27FF-5439B710BF29}"/>
              </a:ext>
            </a:extLst>
          </p:cNvPr>
          <p:cNvSpPr>
            <a:spLocks noGrp="1"/>
          </p:cNvSpPr>
          <p:nvPr>
            <p:ph type="title"/>
          </p:nvPr>
        </p:nvSpPr>
        <p:spPr/>
        <p:txBody>
          <a:bodyPr/>
          <a:lstStyle/>
          <a:p>
            <a:r>
              <a:rPr lang="en-US" dirty="0"/>
              <a:t>WHAT </a:t>
            </a:r>
            <a:r>
              <a:rPr lang="en-US" u="sng" dirty="0"/>
              <a:t>SURPRISED</a:t>
            </a:r>
            <a:r>
              <a:rPr lang="en-US" dirty="0"/>
              <a:t> ME! </a:t>
            </a:r>
            <a:br>
              <a:rPr lang="en-US" dirty="0"/>
            </a:br>
            <a:endParaRPr lang="en-US" dirty="0"/>
          </a:p>
        </p:txBody>
      </p:sp>
      <p:sp>
        <p:nvSpPr>
          <p:cNvPr id="3" name="Content Placeholder 2">
            <a:extLst>
              <a:ext uri="{FF2B5EF4-FFF2-40B4-BE49-F238E27FC236}">
                <a16:creationId xmlns:a16="http://schemas.microsoft.com/office/drawing/2014/main" id="{300E7AE9-9A31-DE6E-D102-15791C0B0209}"/>
              </a:ext>
            </a:extLst>
          </p:cNvPr>
          <p:cNvSpPr>
            <a:spLocks noGrp="1"/>
          </p:cNvSpPr>
          <p:nvPr>
            <p:ph idx="1"/>
          </p:nvPr>
        </p:nvSpPr>
        <p:spPr/>
        <p:txBody>
          <a:bodyPr>
            <a:normAutofit/>
          </a:bodyPr>
          <a:lstStyle/>
          <a:p>
            <a:r>
              <a:rPr lang="en-US" sz="3600" u="sng" dirty="0"/>
              <a:t>Not One</a:t>
            </a:r>
            <a:r>
              <a:rPr lang="en-US" sz="3600" dirty="0"/>
              <a:t>, that I Found, Presented the Storm as Occurring Because God Was Absent  </a:t>
            </a:r>
          </a:p>
          <a:p>
            <a:endParaRPr lang="en-US" sz="3600" dirty="0"/>
          </a:p>
          <a:p>
            <a:r>
              <a:rPr lang="en-US" sz="3600" dirty="0"/>
              <a:t>OT Writers don’t mind talking about times they felt like God was absent</a:t>
            </a:r>
          </a:p>
          <a:p>
            <a:pPr marL="0" indent="0">
              <a:buNone/>
            </a:pPr>
            <a:endParaRPr lang="en-US" sz="3600" dirty="0"/>
          </a:p>
          <a:p>
            <a:r>
              <a:rPr lang="en-US" sz="3600" dirty="0"/>
              <a:t>BUT, these storm images were not those times</a:t>
            </a:r>
          </a:p>
        </p:txBody>
      </p:sp>
    </p:spTree>
    <p:extLst>
      <p:ext uri="{BB962C8B-B14F-4D97-AF65-F5344CB8AC3E}">
        <p14:creationId xmlns:p14="http://schemas.microsoft.com/office/powerpoint/2010/main" val="333134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C3123-D03E-9A2F-D0DF-80F6928E5F73}"/>
              </a:ext>
            </a:extLst>
          </p:cNvPr>
          <p:cNvSpPr>
            <a:spLocks noGrp="1"/>
          </p:cNvSpPr>
          <p:nvPr>
            <p:ph type="title"/>
          </p:nvPr>
        </p:nvSpPr>
        <p:spPr/>
        <p:txBody>
          <a:bodyPr/>
          <a:lstStyle/>
          <a:p>
            <a:r>
              <a:rPr lang="en-US" dirty="0"/>
              <a:t>THE STORMS ARE </a:t>
            </a:r>
            <a:r>
              <a:rPr lang="en-US" b="1" dirty="0"/>
              <a:t>NOT</a:t>
            </a:r>
            <a:r>
              <a:rPr lang="en-US" dirty="0"/>
              <a:t> OCCURING</a:t>
            </a:r>
          </a:p>
        </p:txBody>
      </p:sp>
      <p:sp>
        <p:nvSpPr>
          <p:cNvPr id="3" name="Content Placeholder 2">
            <a:extLst>
              <a:ext uri="{FF2B5EF4-FFF2-40B4-BE49-F238E27FC236}">
                <a16:creationId xmlns:a16="http://schemas.microsoft.com/office/drawing/2014/main" id="{E9FA7E80-990C-34F6-2E93-7017E07C3D33}"/>
              </a:ext>
            </a:extLst>
          </p:cNvPr>
          <p:cNvSpPr>
            <a:spLocks noGrp="1"/>
          </p:cNvSpPr>
          <p:nvPr>
            <p:ph idx="1"/>
          </p:nvPr>
        </p:nvSpPr>
        <p:spPr/>
        <p:txBody>
          <a:bodyPr>
            <a:normAutofit/>
          </a:bodyPr>
          <a:lstStyle/>
          <a:p>
            <a:r>
              <a:rPr lang="en-US" sz="3600" dirty="0"/>
              <a:t>Because God is too tame – never “ANGRY”</a:t>
            </a:r>
          </a:p>
          <a:p>
            <a:r>
              <a:rPr lang="en-US" sz="3600" dirty="0"/>
              <a:t>Or,</a:t>
            </a:r>
          </a:p>
          <a:p>
            <a:r>
              <a:rPr lang="en-US" sz="3600" dirty="0"/>
              <a:t>Too weak (Can’t stop it)</a:t>
            </a:r>
          </a:p>
          <a:p>
            <a:endParaRPr lang="en-US" sz="3600" dirty="0"/>
          </a:p>
          <a:p>
            <a:pPr marL="0" indent="0">
              <a:buNone/>
            </a:pPr>
            <a:r>
              <a:rPr lang="en-US" sz="3600" dirty="0"/>
              <a:t>*A tendency of some “progressive” theologies</a:t>
            </a:r>
          </a:p>
        </p:txBody>
      </p:sp>
    </p:spTree>
    <p:extLst>
      <p:ext uri="{BB962C8B-B14F-4D97-AF65-F5344CB8AC3E}">
        <p14:creationId xmlns:p14="http://schemas.microsoft.com/office/powerpoint/2010/main" val="3455927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242D2-0E20-9868-740A-9AFAF52F18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31F1A-D473-57A5-8EAA-6B90EEA2D3A7}"/>
              </a:ext>
            </a:extLst>
          </p:cNvPr>
          <p:cNvSpPr>
            <a:spLocks noGrp="1"/>
          </p:cNvSpPr>
          <p:nvPr>
            <p:ph type="title"/>
          </p:nvPr>
        </p:nvSpPr>
        <p:spPr/>
        <p:txBody>
          <a:bodyPr/>
          <a:lstStyle/>
          <a:p>
            <a:r>
              <a:rPr lang="en-US" dirty="0"/>
              <a:t>THE STORMS ARE </a:t>
            </a:r>
            <a:r>
              <a:rPr lang="en-US" b="1" dirty="0"/>
              <a:t>NOT</a:t>
            </a:r>
            <a:r>
              <a:rPr lang="en-US" dirty="0"/>
              <a:t> OCCURING</a:t>
            </a:r>
          </a:p>
        </p:txBody>
      </p:sp>
      <p:sp>
        <p:nvSpPr>
          <p:cNvPr id="3" name="Content Placeholder 2">
            <a:extLst>
              <a:ext uri="{FF2B5EF4-FFF2-40B4-BE49-F238E27FC236}">
                <a16:creationId xmlns:a16="http://schemas.microsoft.com/office/drawing/2014/main" id="{EDDB1AAE-FD64-B96A-2C96-7C442E7F9801}"/>
              </a:ext>
            </a:extLst>
          </p:cNvPr>
          <p:cNvSpPr>
            <a:spLocks noGrp="1"/>
          </p:cNvSpPr>
          <p:nvPr>
            <p:ph idx="1"/>
          </p:nvPr>
        </p:nvSpPr>
        <p:spPr/>
        <p:txBody>
          <a:bodyPr>
            <a:normAutofit/>
          </a:bodyPr>
          <a:lstStyle/>
          <a:p>
            <a:pPr marL="0" indent="0">
              <a:buNone/>
            </a:pPr>
            <a:r>
              <a:rPr lang="en-US" sz="3600" dirty="0"/>
              <a:t>Because God wants to support </a:t>
            </a:r>
            <a:r>
              <a:rPr lang="en-US" sz="3600" b="1" dirty="0"/>
              <a:t>religious nationalism</a:t>
            </a:r>
            <a:r>
              <a:rPr lang="en-US" sz="3600" dirty="0"/>
              <a:t>,</a:t>
            </a:r>
          </a:p>
          <a:p>
            <a:pPr marL="0" indent="0">
              <a:buNone/>
            </a:pPr>
            <a:r>
              <a:rPr lang="en-US" sz="3600" dirty="0"/>
              <a:t>Because God wants to support </a:t>
            </a:r>
            <a:r>
              <a:rPr lang="en-US" sz="3600" b="1" dirty="0"/>
              <a:t>ethnic, religious, or national “privilege”</a:t>
            </a:r>
          </a:p>
          <a:p>
            <a:pPr marL="0" indent="0">
              <a:buNone/>
            </a:pPr>
            <a:endParaRPr lang="en-US" sz="3600" dirty="0"/>
          </a:p>
          <a:p>
            <a:pPr marL="0" indent="0">
              <a:buNone/>
            </a:pPr>
            <a:r>
              <a:rPr lang="en-US" sz="3600" dirty="0"/>
              <a:t>*a tendency of much  conservative “Christian” theology, doctrine, and action today</a:t>
            </a:r>
          </a:p>
        </p:txBody>
      </p:sp>
    </p:spTree>
    <p:extLst>
      <p:ext uri="{BB962C8B-B14F-4D97-AF65-F5344CB8AC3E}">
        <p14:creationId xmlns:p14="http://schemas.microsoft.com/office/powerpoint/2010/main" val="4139006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D2623-BF13-DE1C-29A0-48CF910507F7}"/>
              </a:ext>
            </a:extLst>
          </p:cNvPr>
          <p:cNvSpPr>
            <a:spLocks noGrp="1"/>
          </p:cNvSpPr>
          <p:nvPr>
            <p:ph type="title"/>
          </p:nvPr>
        </p:nvSpPr>
        <p:spPr/>
        <p:txBody>
          <a:bodyPr/>
          <a:lstStyle/>
          <a:p>
            <a:r>
              <a:rPr lang="en-US" b="1" dirty="0"/>
              <a:t>INSTEAD</a:t>
            </a:r>
            <a:r>
              <a:rPr lang="en-US" dirty="0"/>
              <a:t>, EVERY PASSAGE</a:t>
            </a:r>
          </a:p>
        </p:txBody>
      </p:sp>
      <p:sp>
        <p:nvSpPr>
          <p:cNvPr id="3" name="Content Placeholder 2">
            <a:extLst>
              <a:ext uri="{FF2B5EF4-FFF2-40B4-BE49-F238E27FC236}">
                <a16:creationId xmlns:a16="http://schemas.microsoft.com/office/drawing/2014/main" id="{A80CA46D-11C7-34E8-BBFA-DA3205CA3130}"/>
              </a:ext>
            </a:extLst>
          </p:cNvPr>
          <p:cNvSpPr>
            <a:spLocks noGrp="1"/>
          </p:cNvSpPr>
          <p:nvPr>
            <p:ph idx="1"/>
          </p:nvPr>
        </p:nvSpPr>
        <p:spPr/>
        <p:txBody>
          <a:bodyPr/>
          <a:lstStyle/>
          <a:p>
            <a:r>
              <a:rPr lang="en-US" sz="3600" dirty="0"/>
              <a:t>Presented the Stormy Times as a time that </a:t>
            </a:r>
            <a:r>
              <a:rPr lang="en-US" sz="3600" b="1" dirty="0"/>
              <a:t>God decided to allow the “judgment” we deserve </a:t>
            </a:r>
            <a:r>
              <a:rPr lang="en-US" sz="3600" dirty="0"/>
              <a:t>to fall on us humans – </a:t>
            </a:r>
          </a:p>
          <a:p>
            <a:pPr marL="0" indent="0">
              <a:buNone/>
            </a:pPr>
            <a:endParaRPr lang="en-US" sz="3600" dirty="0"/>
          </a:p>
          <a:p>
            <a:r>
              <a:rPr lang="en-US" sz="3600" dirty="0"/>
              <a:t>Because of how we </a:t>
            </a:r>
            <a:r>
              <a:rPr lang="en-US" sz="3600" b="1" dirty="0"/>
              <a:t>treat one another</a:t>
            </a:r>
          </a:p>
          <a:p>
            <a:r>
              <a:rPr lang="en-US" sz="3600" dirty="0"/>
              <a:t>Because of how we </a:t>
            </a:r>
            <a:r>
              <a:rPr lang="en-US" sz="3600" b="1" dirty="0"/>
              <a:t>treat the creation</a:t>
            </a:r>
          </a:p>
          <a:p>
            <a:r>
              <a:rPr lang="en-US" sz="3600" dirty="0"/>
              <a:t>Because of how we </a:t>
            </a:r>
            <a:r>
              <a:rPr lang="en-US" sz="3600" b="1" dirty="0"/>
              <a:t>treat the Creator</a:t>
            </a:r>
          </a:p>
          <a:p>
            <a:endParaRPr lang="en-US" dirty="0"/>
          </a:p>
        </p:txBody>
      </p:sp>
    </p:spTree>
    <p:extLst>
      <p:ext uri="{BB962C8B-B14F-4D97-AF65-F5344CB8AC3E}">
        <p14:creationId xmlns:p14="http://schemas.microsoft.com/office/powerpoint/2010/main" val="680019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96272-99EB-B9BF-B5D8-30B9F59B389E}"/>
              </a:ext>
            </a:extLst>
          </p:cNvPr>
          <p:cNvSpPr>
            <a:spLocks noGrp="1"/>
          </p:cNvSpPr>
          <p:nvPr>
            <p:ph type="title"/>
          </p:nvPr>
        </p:nvSpPr>
        <p:spPr/>
        <p:txBody>
          <a:bodyPr/>
          <a:lstStyle/>
          <a:p>
            <a:r>
              <a:rPr lang="en-US" b="1" dirty="0"/>
              <a:t>GOD’S JUDGMENT </a:t>
            </a:r>
            <a:r>
              <a:rPr lang="en-US" dirty="0"/>
              <a:t>in OT and NT is:</a:t>
            </a:r>
          </a:p>
        </p:txBody>
      </p:sp>
      <p:sp>
        <p:nvSpPr>
          <p:cNvPr id="3" name="Content Placeholder 2">
            <a:extLst>
              <a:ext uri="{FF2B5EF4-FFF2-40B4-BE49-F238E27FC236}">
                <a16:creationId xmlns:a16="http://schemas.microsoft.com/office/drawing/2014/main" id="{BAAFAAFE-860E-166B-5520-C49621CDB6BD}"/>
              </a:ext>
            </a:extLst>
          </p:cNvPr>
          <p:cNvSpPr>
            <a:spLocks noGrp="1"/>
          </p:cNvSpPr>
          <p:nvPr>
            <p:ph idx="1"/>
          </p:nvPr>
        </p:nvSpPr>
        <p:spPr/>
        <p:txBody>
          <a:bodyPr>
            <a:normAutofit/>
          </a:bodyPr>
          <a:lstStyle/>
          <a:p>
            <a:pPr marL="0" indent="0">
              <a:buNone/>
            </a:pPr>
            <a:r>
              <a:rPr lang="en-US" sz="3600" dirty="0"/>
              <a:t>-God deciding that God must withdraw some of the “word of God” that from creation forward (Gen 1) </a:t>
            </a:r>
            <a:r>
              <a:rPr lang="en-US" sz="3600" b="1" dirty="0"/>
              <a:t>keeps the systems and structures from going back into chaos! </a:t>
            </a:r>
            <a:r>
              <a:rPr lang="en-US" sz="3600" dirty="0"/>
              <a:t>(Genesis 1)</a:t>
            </a:r>
          </a:p>
          <a:p>
            <a:pPr marL="0" indent="0">
              <a:buNone/>
            </a:pPr>
            <a:endParaRPr lang="en-US" sz="3600" dirty="0"/>
          </a:p>
          <a:p>
            <a:pPr marL="0" indent="0">
              <a:buNone/>
            </a:pPr>
            <a:r>
              <a:rPr lang="en-US" sz="3600" dirty="0"/>
              <a:t>-All God has to do to “judge” us is </a:t>
            </a:r>
            <a:r>
              <a:rPr lang="en-US" sz="3600" b="1" dirty="0"/>
              <a:t>quit blessing us, quit protecting us, quit giving and sustaining the gifts </a:t>
            </a:r>
            <a:r>
              <a:rPr lang="en-US" sz="3600" dirty="0"/>
              <a:t>God gives us all the time.</a:t>
            </a:r>
          </a:p>
        </p:txBody>
      </p:sp>
    </p:spTree>
    <p:extLst>
      <p:ext uri="{BB962C8B-B14F-4D97-AF65-F5344CB8AC3E}">
        <p14:creationId xmlns:p14="http://schemas.microsoft.com/office/powerpoint/2010/main" val="2660224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1770</Words>
  <Application>Microsoft Office PowerPoint</Application>
  <PresentationFormat>Widescreen</PresentationFormat>
  <Paragraphs>137</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THEME TODAY:</vt:lpstr>
      <vt:lpstr>PowerPoint Presentation</vt:lpstr>
      <vt:lpstr>Probably not much argument on this:</vt:lpstr>
      <vt:lpstr>Hebrew Bible – images of stormy political/social times</vt:lpstr>
      <vt:lpstr>WHAT SURPRISED ME!  </vt:lpstr>
      <vt:lpstr>THE STORMS ARE NOT OCCURING</vt:lpstr>
      <vt:lpstr>THE STORMS ARE NOT OCCURING</vt:lpstr>
      <vt:lpstr>INSTEAD, EVERY PASSAGE</vt:lpstr>
      <vt:lpstr>GOD’S JUDGMENT in OT and NT is:</vt:lpstr>
      <vt:lpstr>Summary: GOD’S JUDGMENT in OT and NT is:</vt:lpstr>
      <vt:lpstr>WHEN WE SEE THE STORMS RISKING: LIKE THE PROPHETS OF OLD</vt:lpstr>
      <vt:lpstr>STORM IMAGERY of SOCIAL UPHEAVAL: Three Examples from the Hebrew Bible</vt:lpstr>
      <vt:lpstr>Jeremiah 23:19-20 (the context is false prophecies of security and more prosperity)</vt:lpstr>
      <vt:lpstr>Following the OT pattern of using Physical Storm Imagery to think about Stormy Times</vt:lpstr>
      <vt:lpstr>Mark 4:35-51 (Paige Reading)                        1</vt:lpstr>
      <vt:lpstr>Mark 4:35-51 (Paige Reading)                         2</vt:lpstr>
      <vt:lpstr>THREE CHALLENGES FROM THIS EVENT-- #1</vt:lpstr>
      <vt:lpstr>THREE CHALLENGES FROM THIS EVENT--#2</vt:lpstr>
      <vt:lpstr> THREE CHALLENGES FROM THIS EVENT    #3a IMPORTANT TO CLARIFY MY LAST POINT. </vt:lpstr>
      <vt:lpstr> THREE CHALLENGES FROM THIS EVENT    #3b IMPORTANT TO CLARIFY MY LAST POINT. </vt:lpstr>
      <vt:lpstr>Mark 6:45-52    (Paige reading)                (1)                          </vt:lpstr>
      <vt:lpstr>Mark 6:45-52    (Paige reading)           [2]                             </vt:lpstr>
      <vt:lpstr>Matthew 14:28-32 adds     (Paige reading)</vt:lpstr>
      <vt:lpstr>Four Challenges from these Passages   (#1 &amp; #2)</vt:lpstr>
      <vt:lpstr>Four Challenges from these Passages     (#3)</vt:lpstr>
      <vt:lpstr>Four Challenges from these Passages (#4)</vt:lpstr>
      <vt:lpstr>PowerPoint Presentation</vt:lpstr>
      <vt:lpstr>PRAYER:                                                      (1)</vt:lpstr>
      <vt:lpstr>PRAYER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Simkins</dc:creator>
  <cp:lastModifiedBy>Ron Simkins</cp:lastModifiedBy>
  <cp:revision>4</cp:revision>
  <dcterms:created xsi:type="dcterms:W3CDTF">2025-03-08T18:18:54Z</dcterms:created>
  <dcterms:modified xsi:type="dcterms:W3CDTF">2025-03-08T22:02:33Z</dcterms:modified>
</cp:coreProperties>
</file>