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2"/>
  </p:notesMasterIdLst>
  <p:sldIdLst>
    <p:sldId id="774" r:id="rId2"/>
    <p:sldId id="761" r:id="rId3"/>
    <p:sldId id="773" r:id="rId4"/>
    <p:sldId id="760" r:id="rId5"/>
    <p:sldId id="737" r:id="rId6"/>
    <p:sldId id="782" r:id="rId7"/>
    <p:sldId id="763" r:id="rId8"/>
    <p:sldId id="783" r:id="rId9"/>
    <p:sldId id="777" r:id="rId10"/>
    <p:sldId id="778" r:id="rId11"/>
    <p:sldId id="780" r:id="rId12"/>
    <p:sldId id="779" r:id="rId13"/>
    <p:sldId id="781" r:id="rId14"/>
    <p:sldId id="744" r:id="rId15"/>
    <p:sldId id="758" r:id="rId16"/>
    <p:sldId id="767" r:id="rId17"/>
    <p:sldId id="768" r:id="rId18"/>
    <p:sldId id="776" r:id="rId19"/>
    <p:sldId id="764" r:id="rId20"/>
    <p:sldId id="775" r:id="rId2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ffrey Trask" initials="JT" lastIdx="8" clrIdx="0">
    <p:extLst>
      <p:ext uri="{19B8F6BF-5375-455C-9EA6-DF929625EA0E}">
        <p15:presenceInfo xmlns:p15="http://schemas.microsoft.com/office/powerpoint/2012/main" userId="f21af94da9129c8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640" autoAdjust="0"/>
    <p:restoredTop sz="59660" autoAdjust="0"/>
  </p:normalViewPr>
  <p:slideViewPr>
    <p:cSldViewPr snapToGrid="0">
      <p:cViewPr varScale="1">
        <p:scale>
          <a:sx n="73" d="100"/>
          <a:sy n="73" d="100"/>
        </p:scale>
        <p:origin x="10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2" d="100"/>
          <a:sy n="42" d="100"/>
        </p:scale>
        <p:origin x="264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5"/>
          </a:xfrm>
          <a:prstGeom prst="rect">
            <a:avLst/>
          </a:prstGeom>
        </p:spPr>
        <p:txBody>
          <a:bodyPr vert="horz" lIns="93156" tIns="46578" rIns="93156" bIns="4657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0"/>
            <a:ext cx="3037840" cy="466435"/>
          </a:xfrm>
          <a:prstGeom prst="rect">
            <a:avLst/>
          </a:prstGeom>
        </p:spPr>
        <p:txBody>
          <a:bodyPr vert="horz" lIns="93156" tIns="46578" rIns="93156" bIns="46578" rtlCol="0"/>
          <a:lstStyle>
            <a:lvl1pPr algn="r">
              <a:defRPr sz="1200"/>
            </a:lvl1pPr>
          </a:lstStyle>
          <a:p>
            <a:fld id="{A56EE534-B2DF-4659-89CA-B4A70BA27638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6" tIns="46578" rIns="93156" bIns="4657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56" tIns="46578" rIns="93156" bIns="465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9"/>
            <a:ext cx="3037840" cy="466434"/>
          </a:xfrm>
          <a:prstGeom prst="rect">
            <a:avLst/>
          </a:prstGeom>
        </p:spPr>
        <p:txBody>
          <a:bodyPr vert="horz" lIns="93156" tIns="46578" rIns="93156" bIns="4657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9"/>
            <a:ext cx="3037840" cy="466434"/>
          </a:xfrm>
          <a:prstGeom prst="rect">
            <a:avLst/>
          </a:prstGeom>
        </p:spPr>
        <p:txBody>
          <a:bodyPr vert="horz" lIns="93156" tIns="46578" rIns="93156" bIns="46578" rtlCol="0" anchor="b"/>
          <a:lstStyle>
            <a:lvl1pPr algn="r">
              <a:defRPr sz="1200"/>
            </a:lvl1pPr>
          </a:lstStyle>
          <a:p>
            <a:fld id="{FA0DC3DB-0B10-4F5D-8078-2DEAC5D24F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461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Act%201%3A%201-14&amp;version=NIV#fen-NIV-26936c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720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 several side events that had a more intimate setting and where plans to do the work of reparations were being made</a:t>
            </a:r>
          </a:p>
          <a:p>
            <a:endParaRPr lang="en-US" dirty="0"/>
          </a:p>
          <a:p>
            <a:r>
              <a:rPr lang="en-US" dirty="0"/>
              <a:t>This meeting was for the Global Circle – a group started by several reparations leaders like Robin Rue Simmons to coordinate and organize reparations efforts all over the world</a:t>
            </a:r>
          </a:p>
          <a:p>
            <a:endParaRPr lang="en-US" dirty="0"/>
          </a:p>
          <a:p>
            <a:r>
              <a:rPr lang="en-US" dirty="0"/>
              <a:t>I was happy that I was able to help with the logistics for this function as well. The First Repair team was having a difficult time finding a black caterer for the event. Just so happens that I have a decent number of family members in New York and particularly, a cousin who is well connected and found us a black caterer that did an excellent job. The day before the event, Robin asked if my cousin knew a back photographer and he found someone for that as well.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792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was the moderator or ”MC” for this side event.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event went great as people got a chance to learn more about the Global Circle and join one of the six working groups. I am on the Partnerships and Movement Building working group.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picture shows the panel smiling because I said the Avengers (</a:t>
            </a:r>
            <a:r>
              <a:rPr lang="en-US" dirty="0" err="1"/>
              <a:t>Capt</a:t>
            </a:r>
            <a:r>
              <a:rPr lang="en-US" dirty="0"/>
              <a:t> America, Iron Man, Thor) had nothing on this panel. Which they don’t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75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in all, it was an amazing experience and I am very grateful NCF helped make it happen. </a:t>
            </a:r>
          </a:p>
          <a:p>
            <a:endParaRPr lang="en-US" dirty="0"/>
          </a:p>
          <a:p>
            <a:r>
              <a:rPr lang="en-US" dirty="0"/>
              <a:t>This is the Evanston group and </a:t>
            </a:r>
            <a:r>
              <a:rPr lang="en-US" dirty="0" err="1"/>
              <a:t>Kamm</a:t>
            </a:r>
            <a:r>
              <a:rPr lang="en-US" dirty="0"/>
              <a:t> Howard in the forum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503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When does healing ever lead to divisiveness?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575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This road has led to NCF being a part of the future success of the cutest grandchildren ever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076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of you may recall the BRIDGE acronym NCF used back in the day… two of the components was doing justice and embracing diversity…</a:t>
            </a:r>
          </a:p>
          <a:p>
            <a:endParaRPr lang="en-US" dirty="0"/>
          </a:p>
          <a:p>
            <a:r>
              <a:rPr lang="en-US" dirty="0"/>
              <a:t>It is somewhat fitting doing justice preceded embracing diversity as it is a prerequisite </a:t>
            </a:r>
          </a:p>
          <a:p>
            <a:endParaRPr lang="en-US" dirty="0"/>
          </a:p>
          <a:p>
            <a:r>
              <a:rPr lang="en-US" dirty="0"/>
              <a:t>And when we think of the word EMBRACING… I imagine it like the movies when people survive something dramatic or see each other when they thought they never would see each other again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127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UNITY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422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example of UNITY</a:t>
            </a:r>
          </a:p>
          <a:p>
            <a:endParaRPr lang="en-US" dirty="0"/>
          </a:p>
          <a:p>
            <a:r>
              <a:rPr lang="en-US" dirty="0"/>
              <a:t>Of the 250,000 people present, 20-25% were white and 75-80% were black</a:t>
            </a:r>
          </a:p>
          <a:p>
            <a:r>
              <a:rPr lang="en-US" dirty="0"/>
              <a:t>Even in the 60s, it was not just a black thing to fight for justice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918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hope to witness UNITY at the DC Rally next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434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Jesus gives the answer to the test… the cheat sheet if you will.</a:t>
            </a:r>
          </a:p>
          <a:p>
            <a:endParaRPr lang="en-US" dirty="0"/>
          </a:p>
          <a:p>
            <a:r>
              <a:rPr lang="en-US" dirty="0"/>
              <a:t>By being unified with the principles and practices that are outlined in scripture and Jesus’ life, we can truly be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834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Resolution declaring National Reparations Day for the City of Chicago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419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599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606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09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12 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Then the apostles returned to Jerusalem from the hill called the Mount of Olives, a Sabbath day’s walk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system-ui"/>
              </a:rPr>
              <a:t>[</a:t>
            </a:r>
            <a:r>
              <a:rPr lang="en-US" b="0" i="0" baseline="30000" dirty="0">
                <a:solidFill>
                  <a:srgbClr val="4A4A4A"/>
                </a:solidFill>
                <a:effectLst/>
                <a:latin typeface="system-ui"/>
                <a:hlinkClick r:id="rId3" tooltip="See footnote c"/>
              </a:rPr>
              <a:t>c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system-ui"/>
              </a:rPr>
              <a:t>]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 from the city. </a:t>
            </a:r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13 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When they arrived, they went upstairs to the room where they were staying. Those present were Peter, John, James and Andrew; Philip and Thomas, Bartholomew and Matthew; James son of Alphaeus and Simon the Zealot, and Judas son of James. </a:t>
            </a:r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14 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They all joined together constantly in prayer, along with the women and Mary the mother of Jesus, and with his brothers.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38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Desire to feel special or unique, to judge, to belong, to feel superior, to know oneself, to make sense of the world?</a:t>
            </a:r>
          </a:p>
          <a:p>
            <a:endParaRPr lang="en-US" dirty="0"/>
          </a:p>
          <a:p>
            <a:r>
              <a:rPr lang="en-US" dirty="0"/>
              <a:t>If everyone is treated equally and equitably, there is no scenario where division helps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82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601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few notable items</a:t>
            </a:r>
          </a:p>
          <a:p>
            <a:endParaRPr lang="en-US" dirty="0"/>
          </a:p>
          <a:p>
            <a:r>
              <a:rPr lang="en-US" dirty="0"/>
              <a:t>No European countries or US delegate present throughout the forum</a:t>
            </a:r>
          </a:p>
          <a:p>
            <a:r>
              <a:rPr lang="en-US" dirty="0"/>
              <a:t>Many other countries were present throughout Africa, South America, and the Caribbean </a:t>
            </a:r>
          </a:p>
          <a:p>
            <a:endParaRPr lang="en-US" dirty="0"/>
          </a:p>
          <a:p>
            <a:r>
              <a:rPr lang="en-US" dirty="0"/>
              <a:t>Delegates and other attendees had 2 minutes to share: express frustration, raise concerns, make recommendations, etc.</a:t>
            </a:r>
          </a:p>
          <a:p>
            <a:r>
              <a:rPr lang="en-US" dirty="0"/>
              <a:t>Sessions were not long enough to hear everyone that wanted to speak – led to an outburst but also led to the UN leaders saying they will try to change the format to be sure more people are heard</a:t>
            </a:r>
          </a:p>
          <a:p>
            <a:endParaRPr lang="en-US" dirty="0"/>
          </a:p>
          <a:p>
            <a:r>
              <a:rPr lang="en-US" dirty="0"/>
              <a:t>Only one country was booed – the Dominican Republic. I did not have the translation device on so I don’t know what he was saying, but it was pretty intense.</a:t>
            </a:r>
          </a:p>
          <a:p>
            <a:endParaRPr lang="en-US" dirty="0"/>
          </a:p>
          <a:p>
            <a:r>
              <a:rPr lang="en-US" dirty="0"/>
              <a:t>Robin was one of the few who received multiple cheers. Shows how well respected she is in this venue</a:t>
            </a:r>
          </a:p>
          <a:p>
            <a:endParaRPr lang="en-US" dirty="0"/>
          </a:p>
          <a:p>
            <a:r>
              <a:rPr lang="en-US" dirty="0"/>
              <a:t>Highlight was conversations about Haiti and discussions about them receiving reparations for them paying reparations</a:t>
            </a:r>
          </a:p>
          <a:p>
            <a:r>
              <a:rPr lang="en-US" dirty="0"/>
              <a:t>(Sir Hilary Beckles – History of Haiti)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13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40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77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290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268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761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549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70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297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7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2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74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7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57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438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165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EF7995E-1408-4D66-AAD8-A833F2784BFC}" type="datetimeFigureOut">
              <a:rPr lang="en-US" smtClean="0"/>
              <a:t>5/10/25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5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jackbrummet.blogspot.com/2012/05/some-of-our-favorite-images-of-reverend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365C721-135D-877B-59FB-2B442DC2B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r="23875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AutoShape 2" descr="May be an image of hospital and text that says '1口 0/55 14 I I had a heart attack, been beeninthe in the hospital over a week, 90% blockage in a main artery, 2 stents placed, just had another surgery, I'm still having chest pains'">
            <a:extLst>
              <a:ext uri="{FF2B5EF4-FFF2-40B4-BE49-F238E27FC236}">
                <a16:creationId xmlns:a16="http://schemas.microsoft.com/office/drawing/2014/main" id="{52D7B471-928E-CDA0-3C9B-F3FC0C501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54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DED7986A-9872-B3F7-D28B-28257E916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52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F9176697-C98A-CDB0-391E-7135D4C51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29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30055FC6-386A-A36C-A009-1CF750B98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r="13274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6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47DE8DA-0079-4EDE-EA89-CABAE5741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9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0051050-B89E-49D3-826B-6A1EAC70A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33AF6E3-B8BA-445C-9EFB-E970BA4A0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  <a:gradFill>
            <a:gsLst>
              <a:gs pos="0">
                <a:schemeClr val="accent1">
                  <a:lumMod val="82000"/>
                  <a:lumOff val="18000"/>
                </a:schemeClr>
              </a:gs>
              <a:gs pos="100000">
                <a:schemeClr val="accent1">
                  <a:lumMod val="98000"/>
                </a:schemeClr>
              </a:gs>
            </a:gsLst>
            <a:lin ang="5400000" scaled="0"/>
          </a:gra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64F659-1366-4A2A-BD0B-AB97FFD1A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/>
          <a:srcRect l="5622" t="32929" r="5622" b="21272"/>
          <a:stretch/>
        </p:blipFill>
        <p:spPr>
          <a:xfrm>
            <a:off x="4060659" y="2352170"/>
            <a:ext cx="1022682" cy="441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A45F2-D269-EBED-E20F-66E666A6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82132"/>
            <a:ext cx="7200897" cy="13682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73737"/>
                </a:solidFill>
              </a:rPr>
              <a:t>Reparations is the Road to Unity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2921119-A97E-087A-D899-A758A1412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907" y="2919663"/>
            <a:ext cx="7200897" cy="29562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2121"/>
                </a:solidFill>
              </a:rPr>
              <a:t>Reparations is the opposite of being divisive</a:t>
            </a:r>
          </a:p>
          <a:p>
            <a:r>
              <a:rPr lang="en-US" dirty="0">
                <a:solidFill>
                  <a:srgbClr val="212121"/>
                </a:solidFill>
              </a:rPr>
              <a:t>Reparations comprise of two basic concepts: Apology and Compensation for Harm</a:t>
            </a:r>
          </a:p>
        </p:txBody>
      </p:sp>
    </p:spTree>
    <p:extLst>
      <p:ext uri="{BB962C8B-B14F-4D97-AF65-F5344CB8AC3E}">
        <p14:creationId xmlns:p14="http://schemas.microsoft.com/office/powerpoint/2010/main" val="2833161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children sitting on the ground&#10;&#10;Description automatically generated">
            <a:extLst>
              <a:ext uri="{FF2B5EF4-FFF2-40B4-BE49-F238E27FC236}">
                <a16:creationId xmlns:a16="http://schemas.microsoft.com/office/drawing/2014/main" id="{52532CA8-D69B-89B7-73CA-F80D8879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47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054F-E73C-C013-E44A-B85F4FB4D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Colossians 3: 12-14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2E9B8-B274-8492-1157-B45F2DDEB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12 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Therefore, as God’s chosen people, holy and dearly loved, </a:t>
            </a:r>
            <a:r>
              <a:rPr lang="en-US" b="1" i="0" dirty="0">
                <a:solidFill>
                  <a:srgbClr val="000000"/>
                </a:solidFill>
                <a:effectLst/>
                <a:latin typeface="system-ui"/>
              </a:rPr>
              <a:t>clothe yourselves with compassion, kindness, humility, gentleness and patience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. </a:t>
            </a:r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13 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Bear with each other and forgive one another if any of you has a grievance against someone. Forgive as the Lord forgave you. </a:t>
            </a:r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14 </a:t>
            </a:r>
            <a:r>
              <a:rPr lang="en-US" b="1" i="0" dirty="0">
                <a:solidFill>
                  <a:srgbClr val="000000"/>
                </a:solidFill>
                <a:effectLst/>
                <a:latin typeface="system-ui"/>
              </a:rPr>
              <a:t>And over all these virtues put on love, which binds them all together in perfect unity.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2060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children smiling&#10;&#10;Description automatically generated">
            <a:extLst>
              <a:ext uri="{FF2B5EF4-FFF2-40B4-BE49-F238E27FC236}">
                <a16:creationId xmlns:a16="http://schemas.microsoft.com/office/drawing/2014/main" id="{FBCB6078-4C0B-1E55-01D8-EF48B2E77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6" r="18584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99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ledge with a crowd of people&#10;&#10;Description automatically generated">
            <a:extLst>
              <a:ext uri="{FF2B5EF4-FFF2-40B4-BE49-F238E27FC236}">
                <a16:creationId xmlns:a16="http://schemas.microsoft.com/office/drawing/2014/main" id="{51ACC6AC-2FDD-00A6-2451-65142ECA2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333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73288E-73CB-C6FF-1D51-BADE17878DC4}"/>
              </a:ext>
            </a:extLst>
          </p:cNvPr>
          <p:cNvSpPr txBox="1"/>
          <p:nvPr/>
        </p:nvSpPr>
        <p:spPr>
          <a:xfrm>
            <a:off x="6939550" y="6657945"/>
            <a:ext cx="220445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jackbrummet.blogspot.com/2012/05/some-of-our-favorite-images-of-reverend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74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711FA9A-27F5-0E46-4240-33343AB98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1" b="32556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904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holding a baby&#10;&#10;Description automatically generated">
            <a:extLst>
              <a:ext uri="{FF2B5EF4-FFF2-40B4-BE49-F238E27FC236}">
                <a16:creationId xmlns:a16="http://schemas.microsoft.com/office/drawing/2014/main" id="{6636DAFB-9218-0274-9820-8F4EC2F2A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56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25E8F-C79D-40B7-0C80-E8017F62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Unity is in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B6E7B-B65C-7793-F6FA-986ACC323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20 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“My prayer is not for them alone. I pray also for those who will believe in me through their message, </a:t>
            </a:r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21 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that all of them may be one, Father, just as you are in me and I am in you. May they also be in us so that the world may believe that you have sent me. </a:t>
            </a:r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22 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I have given them the glory that you gave me, that they may be one as we are one—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564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holding two children&#10;&#10;Description automatically generated">
            <a:extLst>
              <a:ext uri="{FF2B5EF4-FFF2-40B4-BE49-F238E27FC236}">
                <a16:creationId xmlns:a16="http://schemas.microsoft.com/office/drawing/2014/main" id="{F5FF6795-8418-5225-B764-C38705D00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r="33694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5" name="AutoShape 8" descr="No photo description available.">
            <a:extLst>
              <a:ext uri="{FF2B5EF4-FFF2-40B4-BE49-F238E27FC236}">
                <a16:creationId xmlns:a16="http://schemas.microsoft.com/office/drawing/2014/main" id="{DA08D115-C4B3-4BDD-3D82-B63EF13257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47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38181A50-C8BE-4392-983D-C06579080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3E135-2464-9798-283D-4C14C09E4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9795" y="956898"/>
            <a:ext cx="6482863" cy="486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87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066F8AE-A5C7-4B3E-B1DA-D0B62405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8E901E-6697-44E3-9533-1457FA4F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15452A-514A-4763-9932-37302A8D6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0EC146D-CF08-4B34-ADEB-2F0296F9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FBA240-87AB-400A-9292-7DC6F3E55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oster for a church event&#10;&#10;Description automatically generated">
            <a:extLst>
              <a:ext uri="{FF2B5EF4-FFF2-40B4-BE49-F238E27FC236}">
                <a16:creationId xmlns:a16="http://schemas.microsoft.com/office/drawing/2014/main" id="{EFA80510-D732-3EDF-9D20-2F083B44D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73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5E3CF8B-6090-4FFC-B9BE-6FF60AEE4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44405B-FBD8-46A8-84D6-CE727801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DF8837B-BAE2-489A-8F93-69216307D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in a suit and tie&#10;&#10;Description automatically generated">
            <a:extLst>
              <a:ext uri="{FF2B5EF4-FFF2-40B4-BE49-F238E27FC236}">
                <a16:creationId xmlns:a16="http://schemas.microsoft.com/office/drawing/2014/main" id="{F8EE3FA1-DF1C-A22C-75F4-C52500E801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562328-06F8-F36B-29B3-F474319A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298" y="1871131"/>
            <a:ext cx="5111752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United We Stand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0D2F73D-5DE1-1C50-0E9B-603157DDA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298" y="3657597"/>
            <a:ext cx="5111752" cy="13208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100" b="0" i="0">
                <a:solidFill>
                  <a:srgbClr val="FFFFFF"/>
                </a:solidFill>
              </a:rPr>
              <a:t>Psam 133:1 How good and pleasant it is</a:t>
            </a:r>
            <a:br>
              <a:rPr lang="en-US" sz="2100">
                <a:solidFill>
                  <a:srgbClr val="FFFFFF"/>
                </a:solidFill>
              </a:rPr>
            </a:br>
            <a:r>
              <a:rPr lang="en-US" sz="2100" b="0" i="0">
                <a:solidFill>
                  <a:srgbClr val="FFFFFF"/>
                </a:solidFill>
              </a:rPr>
              <a:t>    when God’s people live together in unity!</a:t>
            </a:r>
            <a:endParaRPr lang="en-US" sz="2100">
              <a:solidFill>
                <a:srgbClr val="FFFFFF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8BEE9B-A2F4-4BF3-9EAD-16E1A7FC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774949" y="3510608"/>
            <a:ext cx="384048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050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E60B8D04-7886-495E-8603-ED50935EA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82B64-6D1E-D1F9-FB26-44A45813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769" y="982132"/>
            <a:ext cx="2514218" cy="4519508"/>
          </a:xfrm>
        </p:spPr>
        <p:txBody>
          <a:bodyPr>
            <a:normAutofit/>
          </a:bodyPr>
          <a:lstStyle/>
          <a:p>
            <a:pPr algn="l"/>
            <a:r>
              <a:rPr lang="en-US" sz="3500" dirty="0"/>
              <a:t>UNITY</a:t>
            </a:r>
          </a:p>
        </p:txBody>
      </p:sp>
      <p:cxnSp>
        <p:nvCxnSpPr>
          <p:cNvPr id="20" name="Straight Connector 9">
            <a:extLst>
              <a:ext uri="{FF2B5EF4-FFF2-40B4-BE49-F238E27FC236}">
                <a16:creationId xmlns:a16="http://schemas.microsoft.com/office/drawing/2014/main" id="{779BDDAC-D9CD-4654-A166-CF321C0CE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6948" y="5854475"/>
            <a:ext cx="440969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11">
            <a:extLst>
              <a:ext uri="{FF2B5EF4-FFF2-40B4-BE49-F238E27FC236}">
                <a16:creationId xmlns:a16="http://schemas.microsoft.com/office/drawing/2014/main" id="{90B0DBFB-5FF6-42C2-B70F-42562653D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0992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innerShdw blurRad="88900" dist="254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EBD239-4698-4CD7-8B33-54FB055A0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6948" y="938687"/>
            <a:ext cx="440969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208A8-5B3F-5232-EBD1-DDE134568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643467"/>
            <a:ext cx="4685791" cy="5554133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212121"/>
                </a:solidFill>
              </a:rPr>
              <a:t>Acts 1: 12-14</a:t>
            </a:r>
          </a:p>
          <a:p>
            <a:pPr lvl="1"/>
            <a:r>
              <a:rPr lang="en-US" sz="2800" dirty="0">
                <a:solidFill>
                  <a:srgbClr val="212121"/>
                </a:solidFill>
              </a:rPr>
              <a:t>Jesus JUST left</a:t>
            </a:r>
          </a:p>
          <a:p>
            <a:pPr lvl="1"/>
            <a:r>
              <a:rPr lang="en-US" sz="2800" dirty="0">
                <a:solidFill>
                  <a:srgbClr val="212121"/>
                </a:solidFill>
              </a:rPr>
              <a:t>The MOTLEY crew still together</a:t>
            </a:r>
          </a:p>
          <a:p>
            <a:pPr lvl="1"/>
            <a:r>
              <a:rPr lang="en-US" sz="2800" dirty="0">
                <a:solidFill>
                  <a:srgbClr val="212121"/>
                </a:solidFill>
              </a:rPr>
              <a:t>They (the disciples) ALL joined together with the women</a:t>
            </a:r>
          </a:p>
        </p:txBody>
      </p:sp>
    </p:spTree>
    <p:extLst>
      <p:ext uri="{BB962C8B-B14F-4D97-AF65-F5344CB8AC3E}">
        <p14:creationId xmlns:p14="http://schemas.microsoft.com/office/powerpoint/2010/main" val="1986125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22D26-C08F-13AE-8000-59A1A52D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Divide Ourselves?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81F18-B8D0-21AB-B487-357FCD792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By Race</a:t>
            </a:r>
          </a:p>
          <a:p>
            <a:r>
              <a:rPr lang="en-US" dirty="0"/>
              <a:t>By Gender Identity</a:t>
            </a:r>
          </a:p>
          <a:p>
            <a:r>
              <a:rPr lang="en-US" dirty="0"/>
              <a:t>By Ethnicity</a:t>
            </a:r>
          </a:p>
          <a:p>
            <a:r>
              <a:rPr lang="en-US" dirty="0"/>
              <a:t>By Religion</a:t>
            </a:r>
          </a:p>
          <a:p>
            <a:r>
              <a:rPr lang="en-US" dirty="0"/>
              <a:t>By Country, Region, State, City, Neighborhood</a:t>
            </a:r>
          </a:p>
          <a:p>
            <a:r>
              <a:rPr lang="en-US" dirty="0"/>
              <a:t>By Age</a:t>
            </a:r>
          </a:p>
          <a:p>
            <a:r>
              <a:rPr lang="en-US" dirty="0"/>
              <a:t>By Socioeconomic Status</a:t>
            </a:r>
          </a:p>
        </p:txBody>
      </p:sp>
    </p:spTree>
    <p:extLst>
      <p:ext uri="{BB962C8B-B14F-4D97-AF65-F5344CB8AC3E}">
        <p14:creationId xmlns:p14="http://schemas.microsoft.com/office/powerpoint/2010/main" val="1243633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suit standing outside&#10;&#10;Description automatically generated">
            <a:extLst>
              <a:ext uri="{FF2B5EF4-FFF2-40B4-BE49-F238E27FC236}">
                <a16:creationId xmlns:a16="http://schemas.microsoft.com/office/drawing/2014/main" id="{80E3F8EA-DFDA-97C4-F451-5F6799533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r="34125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149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138657</TotalTime>
  <Words>1064</Words>
  <Application>Microsoft Macintosh PowerPoint</Application>
  <PresentationFormat>On-screen Show (4:3)</PresentationFormat>
  <Paragraphs>95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Garamond</vt:lpstr>
      <vt:lpstr>system-ui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United We Stand</vt:lpstr>
      <vt:lpstr>UNITY</vt:lpstr>
      <vt:lpstr>Why Divide Ourselves?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Reparations is the Road to Unity</vt:lpstr>
      <vt:lpstr>PowerPoint Presentation</vt:lpstr>
      <vt:lpstr>Colossians 3: 12-14</vt:lpstr>
      <vt:lpstr>PowerPoint Presentation</vt:lpstr>
      <vt:lpstr>PowerPoint Presentation</vt:lpstr>
      <vt:lpstr>PowerPoint Presentation</vt:lpstr>
      <vt:lpstr>The Power of Unity is in US</vt:lpstr>
    </vt:vector>
  </TitlesOfParts>
  <Company>Lewis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HELPING HELPS</dc:title>
  <dc:creator>Trask, Dr. Jeffrey T.</dc:creator>
  <cp:lastModifiedBy>Trask, Jeffrey T</cp:lastModifiedBy>
  <cp:revision>397</cp:revision>
  <cp:lastPrinted>2025-04-04T18:24:58Z</cp:lastPrinted>
  <dcterms:created xsi:type="dcterms:W3CDTF">2016-05-13T13:48:14Z</dcterms:created>
  <dcterms:modified xsi:type="dcterms:W3CDTF">2025-05-10T18:34:23Z</dcterms:modified>
</cp:coreProperties>
</file>