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91" r:id="rId16"/>
    <p:sldId id="290" r:id="rId17"/>
    <p:sldId id="271" r:id="rId18"/>
    <p:sldId id="272" r:id="rId19"/>
    <p:sldId id="273" r:id="rId20"/>
    <p:sldId id="274" r:id="rId21"/>
    <p:sldId id="280" r:id="rId22"/>
    <p:sldId id="275" r:id="rId23"/>
    <p:sldId id="277" r:id="rId24"/>
    <p:sldId id="279" r:id="rId25"/>
    <p:sldId id="276" r:id="rId26"/>
    <p:sldId id="281" r:id="rId27"/>
    <p:sldId id="282" r:id="rId28"/>
    <p:sldId id="283" r:id="rId29"/>
    <p:sldId id="284" r:id="rId30"/>
    <p:sldId id="285" r:id="rId31"/>
    <p:sldId id="287" r:id="rId32"/>
    <p:sldId id="286"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p:cViewPr varScale="1">
        <p:scale>
          <a:sx n="78" d="100"/>
          <a:sy n="78" d="100"/>
        </p:scale>
        <p:origin x="88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7F6AC-41B3-CEC3-B2B1-2831DDA9A1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2F0E6E-B072-E56A-7F89-178C31E6FC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0FD061-4F14-CDD3-41D8-296ED6176C57}"/>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33D899A1-EB29-D822-99F4-633B003FAC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910A1-0D6D-38C1-217D-5224C19E9AAC}"/>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568161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EEA72-4079-2068-4528-2C9116020E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413036-964B-3C08-6036-E5202BE1CA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7CA025-B6DB-0DA2-3FC9-93A0BB08BBDB}"/>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78B48F7C-CD25-DB2C-74E4-0C42D9BF6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67F5E-8D84-3C8B-31D5-19D44E00FF57}"/>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325557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297F9E-DF47-6E7D-BAA7-F9138AFF7D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6952E4-5F45-73DE-D6A6-6CD5474A84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723DCF-9B54-FAB0-9248-76D162CD1BFD}"/>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C196B795-ACC6-0EE2-FC22-7C644150F6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5C2EF-779E-9659-6E4C-C9F66E3B4FFA}"/>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290504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6AC33-8E32-62DA-030D-57D54081D6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C68565-C1F1-B1E4-07CB-F0207407B7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AB762B-BF4C-6E2C-4D45-22AD8AF63F24}"/>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8360D01F-F98D-FB9F-A593-C314D9A3C8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5B97B-695C-5AEF-6DA7-2ED6D18179FC}"/>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2547817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7079C-9EFC-D65F-CCCD-69FF76E32E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9457A0-89A4-AC80-DB42-B28B0CEE53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B3555-3EB2-5AB8-7FFE-2AA9CBC04EEA}"/>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E26122BF-1D6B-9AEC-41C3-1B85D1D0CD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AA0605-1E3D-B09B-F5D5-E106940EC0EB}"/>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1501841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5E8F8-E6C4-EC34-8147-B099516FD2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10CD6B-9EDB-18B2-6E7C-A6C5B5C114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FC6FA3-36B4-9A43-576D-0161E3C6EF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8B0F21-1183-A850-B043-0C4D7E57C5A0}"/>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6" name="Footer Placeholder 5">
            <a:extLst>
              <a:ext uri="{FF2B5EF4-FFF2-40B4-BE49-F238E27FC236}">
                <a16:creationId xmlns:a16="http://schemas.microsoft.com/office/drawing/2014/main" id="{F675D23D-87E8-7DC9-5FF6-7A9A81A9A7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18A66-E78A-506A-E833-F45EA42BE0EB}"/>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1551652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AD45-1BC3-EC70-B445-963D7B106B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C4252D-DA74-7152-5215-417621F1AF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0FABBA-BF3B-5A09-94F0-84D1C090DF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00411F-20F7-7832-394E-EEBD7325C3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B5A5BF-070F-9EFF-63CD-D5EC56D42C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AAD422-BC03-0B8D-71F6-C7D20F1008DA}"/>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8" name="Footer Placeholder 7">
            <a:extLst>
              <a:ext uri="{FF2B5EF4-FFF2-40B4-BE49-F238E27FC236}">
                <a16:creationId xmlns:a16="http://schemas.microsoft.com/office/drawing/2014/main" id="{9F95D458-F7E0-E3B3-1AE0-5420887E5C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A66275-485E-5BCD-5F33-FFABF593AF83}"/>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2853382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BB767-D614-B97D-5BB7-0D075FE713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FA8FB6-F276-2EA7-16AB-583CA03F06DC}"/>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4" name="Footer Placeholder 3">
            <a:extLst>
              <a:ext uri="{FF2B5EF4-FFF2-40B4-BE49-F238E27FC236}">
                <a16:creationId xmlns:a16="http://schemas.microsoft.com/office/drawing/2014/main" id="{B0AEF0A5-83C0-116D-1C87-C218289204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49D428-F771-8A98-14F9-EF3B60FB4AA6}"/>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313503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FD1611-F64C-E327-51CA-B777D20E8E94}"/>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3" name="Footer Placeholder 2">
            <a:extLst>
              <a:ext uri="{FF2B5EF4-FFF2-40B4-BE49-F238E27FC236}">
                <a16:creationId xmlns:a16="http://schemas.microsoft.com/office/drawing/2014/main" id="{DB171613-3ED5-CDE5-95F4-40AA03CC0B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30E737-8670-B2C5-0FC2-76F6C1714F8B}"/>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1345398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326C8-C0BB-D5D7-2A7A-3DC639AB2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4BFEDD-D24F-7254-AB2A-379640463B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B95FEA-A19A-2545-E998-2987438D5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C4A9ED-4193-CEB5-60A0-E6496522671B}"/>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6" name="Footer Placeholder 5">
            <a:extLst>
              <a:ext uri="{FF2B5EF4-FFF2-40B4-BE49-F238E27FC236}">
                <a16:creationId xmlns:a16="http://schemas.microsoft.com/office/drawing/2014/main" id="{A11EDBA9-5A41-A3F8-7575-E5457BB536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79A561-3861-8A63-EFFA-EC7F919625E3}"/>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3302383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18074-9DE7-0186-14DE-1E27BE9469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4DE01F-4469-CF9A-3E53-99C0C953A7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F80B34-2EB7-3950-84B3-589272A7E2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2232B8-705E-3145-C3C0-1049FAA2B425}"/>
              </a:ext>
            </a:extLst>
          </p:cNvPr>
          <p:cNvSpPr>
            <a:spLocks noGrp="1"/>
          </p:cNvSpPr>
          <p:nvPr>
            <p:ph type="dt" sz="half" idx="10"/>
          </p:nvPr>
        </p:nvSpPr>
        <p:spPr/>
        <p:txBody>
          <a:bodyPr/>
          <a:lstStyle/>
          <a:p>
            <a:fld id="{8777C5FA-FDC5-45A4-B769-ED5FA2781371}" type="datetimeFigureOut">
              <a:rPr lang="en-US" smtClean="0"/>
              <a:t>7/12/2025</a:t>
            </a:fld>
            <a:endParaRPr lang="en-US"/>
          </a:p>
        </p:txBody>
      </p:sp>
      <p:sp>
        <p:nvSpPr>
          <p:cNvPr id="6" name="Footer Placeholder 5">
            <a:extLst>
              <a:ext uri="{FF2B5EF4-FFF2-40B4-BE49-F238E27FC236}">
                <a16:creationId xmlns:a16="http://schemas.microsoft.com/office/drawing/2014/main" id="{1E3439F7-E5F2-122B-7D32-320012669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35EB5D-3763-1209-0256-6DD494F43DF9}"/>
              </a:ext>
            </a:extLst>
          </p:cNvPr>
          <p:cNvSpPr>
            <a:spLocks noGrp="1"/>
          </p:cNvSpPr>
          <p:nvPr>
            <p:ph type="sldNum" sz="quarter" idx="12"/>
          </p:nvPr>
        </p:nvSpPr>
        <p:spPr/>
        <p:txBody>
          <a:bodyPr/>
          <a:lstStyle/>
          <a:p>
            <a:fld id="{2AA076A7-385B-4A49-BAE5-67E3C3DC2700}" type="slidenum">
              <a:rPr lang="en-US" smtClean="0"/>
              <a:t>‹#›</a:t>
            </a:fld>
            <a:endParaRPr lang="en-US"/>
          </a:p>
        </p:txBody>
      </p:sp>
    </p:spTree>
    <p:extLst>
      <p:ext uri="{BB962C8B-B14F-4D97-AF65-F5344CB8AC3E}">
        <p14:creationId xmlns:p14="http://schemas.microsoft.com/office/powerpoint/2010/main" val="4066371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063ACE-E28C-8F17-7FDA-B5476C7F0C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E3E13A-189C-70EA-CF06-D7F95D132E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69330-1E89-AFE1-82CD-80EDE12D81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7C5FA-FDC5-45A4-B769-ED5FA2781371}" type="datetimeFigureOut">
              <a:rPr lang="en-US" smtClean="0"/>
              <a:t>7/12/2025</a:t>
            </a:fld>
            <a:endParaRPr lang="en-US"/>
          </a:p>
        </p:txBody>
      </p:sp>
      <p:sp>
        <p:nvSpPr>
          <p:cNvPr id="5" name="Footer Placeholder 4">
            <a:extLst>
              <a:ext uri="{FF2B5EF4-FFF2-40B4-BE49-F238E27FC236}">
                <a16:creationId xmlns:a16="http://schemas.microsoft.com/office/drawing/2014/main" id="{2A30A52D-D17C-5E73-13A9-39FC61E741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2DFCE-F9D1-4D52-5A8A-3EF44AECB6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A076A7-385B-4A49-BAE5-67E3C3DC2700}" type="slidenum">
              <a:rPr lang="en-US" smtClean="0"/>
              <a:t>‹#›</a:t>
            </a:fld>
            <a:endParaRPr lang="en-US"/>
          </a:p>
        </p:txBody>
      </p:sp>
    </p:spTree>
    <p:extLst>
      <p:ext uri="{BB962C8B-B14F-4D97-AF65-F5344CB8AC3E}">
        <p14:creationId xmlns:p14="http://schemas.microsoft.com/office/powerpoint/2010/main" val="1135539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my.clevelandclinic.org/health/diseases/16818-heart-attack-myocardial-infarctio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37BF29-C437-37F3-DE93-D03A05D4382B}"/>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D64D45B9-BFDF-F9E1-7D5F-2861229C4DCF}"/>
              </a:ext>
            </a:extLst>
          </p:cNvPr>
          <p:cNvSpPr>
            <a:spLocks noGrp="1"/>
          </p:cNvSpPr>
          <p:nvPr>
            <p:ph idx="1"/>
          </p:nvPr>
        </p:nvSpPr>
        <p:spPr/>
        <p:txBody>
          <a:bodyPr>
            <a:normAutofit/>
          </a:bodyPr>
          <a:lstStyle/>
          <a:p>
            <a:r>
              <a:rPr lang="en-US" sz="4000" u="sng" dirty="0"/>
              <a:t>THEME</a:t>
            </a:r>
            <a:r>
              <a:rPr lang="en-US" sz="4000" dirty="0"/>
              <a:t> FOR TODAY:     HOLY SPIRIT OR RELIGIOUS SPIRIT? TRUSTING OR PRETENDING?</a:t>
            </a:r>
          </a:p>
          <a:p>
            <a:endParaRPr lang="en-US" sz="4000" dirty="0"/>
          </a:p>
          <a:p>
            <a:r>
              <a:rPr lang="en-US" sz="4000" u="sng" dirty="0"/>
              <a:t>TEXT</a:t>
            </a:r>
            <a:r>
              <a:rPr lang="en-US" sz="4000" dirty="0"/>
              <a:t> FOR TODAY:     Acts 4:32-5:16</a:t>
            </a:r>
          </a:p>
        </p:txBody>
      </p:sp>
    </p:spTree>
    <p:extLst>
      <p:ext uri="{BB962C8B-B14F-4D97-AF65-F5344CB8AC3E}">
        <p14:creationId xmlns:p14="http://schemas.microsoft.com/office/powerpoint/2010/main" val="1981346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73D14-A082-8BC2-130A-79EDCC6EB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2C4BF4-D6C7-6D1B-DF36-A61C47D82DC8}"/>
              </a:ext>
            </a:extLst>
          </p:cNvPr>
          <p:cNvSpPr>
            <a:spLocks noGrp="1"/>
          </p:cNvSpPr>
          <p:nvPr>
            <p:ph type="title"/>
          </p:nvPr>
        </p:nvSpPr>
        <p:spPr/>
        <p:txBody>
          <a:bodyPr/>
          <a:lstStyle/>
          <a:p>
            <a:r>
              <a:rPr lang="en-US" dirty="0"/>
              <a:t>SO HERE IS OUR “JARRING” TEXT  (CEB)</a:t>
            </a:r>
            <a:br>
              <a:rPr lang="en-US" dirty="0"/>
            </a:br>
            <a:r>
              <a:rPr lang="en-US" dirty="0"/>
              <a:t>ACTS 4:32-5:11                                  (4)</a:t>
            </a:r>
          </a:p>
        </p:txBody>
      </p:sp>
      <p:sp>
        <p:nvSpPr>
          <p:cNvPr id="3" name="Content Placeholder 2">
            <a:extLst>
              <a:ext uri="{FF2B5EF4-FFF2-40B4-BE49-F238E27FC236}">
                <a16:creationId xmlns:a16="http://schemas.microsoft.com/office/drawing/2014/main" id="{4780F096-5F08-0885-DC6C-AC5974F0926C}"/>
              </a:ext>
            </a:extLst>
          </p:cNvPr>
          <p:cNvSpPr>
            <a:spLocks noGrp="1"/>
          </p:cNvSpPr>
          <p:nvPr>
            <p:ph idx="1"/>
          </p:nvPr>
        </p:nvSpPr>
        <p:spPr/>
        <p:txBody>
          <a:bodyPr>
            <a:normAutofit/>
          </a:bodyPr>
          <a:lstStyle/>
          <a:p>
            <a:pPr marL="0" indent="0">
              <a:buNone/>
            </a:pPr>
            <a:r>
              <a:rPr lang="en-US" sz="4000" b="1" baseline="30000" dirty="0"/>
              <a:t>7 </a:t>
            </a:r>
            <a:r>
              <a:rPr lang="en-US" sz="4000" dirty="0"/>
              <a:t>About three hours later, his wife entered, but she didn’t know what had happened to her husband. </a:t>
            </a:r>
            <a:r>
              <a:rPr lang="en-US" sz="4000" b="1" baseline="30000" dirty="0"/>
              <a:t>8 </a:t>
            </a:r>
            <a:r>
              <a:rPr lang="en-US" sz="4000" dirty="0"/>
              <a:t>Peter asked her, “Tell me, did you and your husband receive this price for the field?”</a:t>
            </a:r>
          </a:p>
          <a:p>
            <a:endParaRPr lang="en-US" sz="4000" dirty="0"/>
          </a:p>
          <a:p>
            <a:pPr marL="0" indent="0">
              <a:buNone/>
            </a:pPr>
            <a:r>
              <a:rPr lang="en-US" sz="4000" dirty="0"/>
              <a:t>She responded, “</a:t>
            </a:r>
            <a:r>
              <a:rPr lang="en-US" sz="4000" u="sng" dirty="0"/>
              <a:t>Yes</a:t>
            </a:r>
            <a:r>
              <a:rPr lang="en-US" sz="4000" dirty="0"/>
              <a:t>, that’s the amount.”</a:t>
            </a:r>
          </a:p>
        </p:txBody>
      </p:sp>
    </p:spTree>
    <p:extLst>
      <p:ext uri="{BB962C8B-B14F-4D97-AF65-F5344CB8AC3E}">
        <p14:creationId xmlns:p14="http://schemas.microsoft.com/office/powerpoint/2010/main" val="2643194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BC5D1-634D-E46A-C885-78113E3B81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18A31B-C193-AA8E-439C-524405F8E6F6}"/>
              </a:ext>
            </a:extLst>
          </p:cNvPr>
          <p:cNvSpPr>
            <a:spLocks noGrp="1"/>
          </p:cNvSpPr>
          <p:nvPr>
            <p:ph type="title"/>
          </p:nvPr>
        </p:nvSpPr>
        <p:spPr/>
        <p:txBody>
          <a:bodyPr/>
          <a:lstStyle/>
          <a:p>
            <a:r>
              <a:rPr lang="en-US" dirty="0"/>
              <a:t>SO HERE IS OUR “JARRING” TEXT  (CEB)</a:t>
            </a:r>
            <a:br>
              <a:rPr lang="en-US" dirty="0"/>
            </a:br>
            <a:r>
              <a:rPr lang="en-US" dirty="0"/>
              <a:t>ACTS 4:32-5:11                                  (5)</a:t>
            </a:r>
          </a:p>
        </p:txBody>
      </p:sp>
      <p:sp>
        <p:nvSpPr>
          <p:cNvPr id="3" name="Content Placeholder 2">
            <a:extLst>
              <a:ext uri="{FF2B5EF4-FFF2-40B4-BE49-F238E27FC236}">
                <a16:creationId xmlns:a16="http://schemas.microsoft.com/office/drawing/2014/main" id="{9497CBB8-59CF-1E8B-B504-61C992F0D421}"/>
              </a:ext>
            </a:extLst>
          </p:cNvPr>
          <p:cNvSpPr>
            <a:spLocks noGrp="1"/>
          </p:cNvSpPr>
          <p:nvPr>
            <p:ph idx="1"/>
          </p:nvPr>
        </p:nvSpPr>
        <p:spPr/>
        <p:txBody>
          <a:bodyPr>
            <a:normAutofit lnSpcReduction="10000"/>
          </a:bodyPr>
          <a:lstStyle/>
          <a:p>
            <a:r>
              <a:rPr lang="en-US" sz="3600" b="1" baseline="30000" dirty="0"/>
              <a:t>9 </a:t>
            </a:r>
            <a:r>
              <a:rPr lang="en-US" sz="3600" dirty="0"/>
              <a:t>He replied, “How could you scheme with each other </a:t>
            </a:r>
            <a:r>
              <a:rPr lang="en-US" sz="3600" b="1" dirty="0"/>
              <a:t>to challenge (test) the Lord’s Spirit?</a:t>
            </a:r>
            <a:r>
              <a:rPr lang="en-US" sz="3600" dirty="0"/>
              <a:t> Look! The feet of those who buried your husband are at the door. They will carry you out too.” </a:t>
            </a:r>
            <a:r>
              <a:rPr lang="en-US" sz="3600" b="1" baseline="30000" dirty="0"/>
              <a:t>10 </a:t>
            </a:r>
            <a:r>
              <a:rPr lang="en-US" sz="3600" dirty="0"/>
              <a:t>At that very moment, she </a:t>
            </a:r>
            <a:r>
              <a:rPr lang="en-US" sz="3600" b="1" dirty="0"/>
              <a:t>dropped dead </a:t>
            </a:r>
            <a:r>
              <a:rPr lang="en-US" sz="3600" dirty="0"/>
              <a:t>at his feet. When the young men entered and found her dead, they carried her out and buried her with her husband. </a:t>
            </a:r>
            <a:r>
              <a:rPr lang="en-US" sz="3600" b="1" baseline="30000" dirty="0"/>
              <a:t>11 </a:t>
            </a:r>
            <a:r>
              <a:rPr lang="en-US" sz="3600" u="sng" dirty="0"/>
              <a:t>Trepidation and dread seized the whole church</a:t>
            </a:r>
            <a:r>
              <a:rPr lang="en-US" sz="3600" dirty="0"/>
              <a:t>—and all who heard about what had happened.</a:t>
            </a:r>
          </a:p>
          <a:p>
            <a:endParaRPr lang="en-US" dirty="0"/>
          </a:p>
        </p:txBody>
      </p:sp>
    </p:spTree>
    <p:extLst>
      <p:ext uri="{BB962C8B-B14F-4D97-AF65-F5344CB8AC3E}">
        <p14:creationId xmlns:p14="http://schemas.microsoft.com/office/powerpoint/2010/main" val="3956761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F3206-A097-2F67-5AED-1F5234C99297}"/>
              </a:ext>
            </a:extLst>
          </p:cNvPr>
          <p:cNvSpPr>
            <a:spLocks noGrp="1"/>
          </p:cNvSpPr>
          <p:nvPr>
            <p:ph type="title"/>
          </p:nvPr>
        </p:nvSpPr>
        <p:spPr/>
        <p:txBody>
          <a:bodyPr/>
          <a:lstStyle/>
          <a:p>
            <a:r>
              <a:rPr lang="en-US" b="1" dirty="0"/>
              <a:t>WHAT IS HAPPENING HERE</a:t>
            </a:r>
            <a:r>
              <a:rPr lang="en-US" dirty="0"/>
              <a:t>?</a:t>
            </a:r>
          </a:p>
        </p:txBody>
      </p:sp>
      <p:sp>
        <p:nvSpPr>
          <p:cNvPr id="3" name="Content Placeholder 2">
            <a:extLst>
              <a:ext uri="{FF2B5EF4-FFF2-40B4-BE49-F238E27FC236}">
                <a16:creationId xmlns:a16="http://schemas.microsoft.com/office/drawing/2014/main" id="{E0FAE960-F747-42DA-0E3F-6891C5B0D57D}"/>
              </a:ext>
            </a:extLst>
          </p:cNvPr>
          <p:cNvSpPr>
            <a:spLocks noGrp="1"/>
          </p:cNvSpPr>
          <p:nvPr>
            <p:ph idx="1"/>
          </p:nvPr>
        </p:nvSpPr>
        <p:spPr/>
        <p:txBody>
          <a:bodyPr>
            <a:normAutofit fontScale="92500" lnSpcReduction="10000"/>
          </a:bodyPr>
          <a:lstStyle/>
          <a:p>
            <a:r>
              <a:rPr lang="en-US" sz="3600" dirty="0"/>
              <a:t>IN THIS HIGHLY ELECTRIC CONTEXT OF RISKY SHARING, BOLDNESS, and SIGNS AND WONDERS, this couple who </a:t>
            </a:r>
            <a:r>
              <a:rPr lang="en-US" sz="3600" u="sng" dirty="0"/>
              <a:t>have been experiencing these amazing things along with the others</a:t>
            </a:r>
            <a:r>
              <a:rPr lang="en-US" sz="3600" dirty="0"/>
              <a:t> –</a:t>
            </a:r>
          </a:p>
          <a:p>
            <a:pPr marL="0" indent="0">
              <a:buNone/>
            </a:pPr>
            <a:endParaRPr lang="en-US" sz="3600" dirty="0"/>
          </a:p>
          <a:p>
            <a:r>
              <a:rPr lang="en-US" sz="3600" dirty="0"/>
              <a:t>--make a decision to be hypocritical, </a:t>
            </a:r>
            <a:r>
              <a:rPr lang="en-US" sz="3600" b="1" dirty="0"/>
              <a:t>to pretend </a:t>
            </a:r>
            <a:r>
              <a:rPr lang="en-US" sz="3600" dirty="0"/>
              <a:t>to be </a:t>
            </a:r>
            <a:r>
              <a:rPr lang="en-US" sz="3600" b="1" dirty="0"/>
              <a:t>more spiritua</a:t>
            </a:r>
            <a:r>
              <a:rPr lang="en-US" sz="3600" dirty="0"/>
              <a:t>l than they are in order to </a:t>
            </a:r>
            <a:r>
              <a:rPr lang="en-US" sz="3600" b="1" u="sng" dirty="0"/>
              <a:t>acquire</a:t>
            </a:r>
            <a:r>
              <a:rPr lang="en-US" sz="3600" b="1" dirty="0"/>
              <a:t> more status</a:t>
            </a:r>
            <a:r>
              <a:rPr lang="en-US" sz="3600" dirty="0"/>
              <a:t> in the community.      They adopt what I call </a:t>
            </a:r>
            <a:r>
              <a:rPr lang="en-US" sz="3600" b="1" dirty="0"/>
              <a:t>“the religious spirit” in place of “the Holy Spirit.”</a:t>
            </a:r>
          </a:p>
          <a:p>
            <a:endParaRPr lang="en-US" dirty="0"/>
          </a:p>
        </p:txBody>
      </p:sp>
    </p:spTree>
    <p:extLst>
      <p:ext uri="{BB962C8B-B14F-4D97-AF65-F5344CB8AC3E}">
        <p14:creationId xmlns:p14="http://schemas.microsoft.com/office/powerpoint/2010/main" val="1157925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15247-A2F2-5050-2552-57DCC925D68F}"/>
              </a:ext>
            </a:extLst>
          </p:cNvPr>
          <p:cNvSpPr>
            <a:spLocks noGrp="1"/>
          </p:cNvSpPr>
          <p:nvPr>
            <p:ph type="title"/>
          </p:nvPr>
        </p:nvSpPr>
        <p:spPr/>
        <p:txBody>
          <a:bodyPr/>
          <a:lstStyle/>
          <a:p>
            <a:r>
              <a:rPr lang="en-US" dirty="0"/>
              <a:t>PETER IS </a:t>
            </a:r>
            <a:r>
              <a:rPr lang="en-US" u="sng" dirty="0"/>
              <a:t>CLEAR:</a:t>
            </a:r>
            <a:r>
              <a:rPr lang="en-US" dirty="0"/>
              <a:t>                                        (1)</a:t>
            </a:r>
          </a:p>
        </p:txBody>
      </p:sp>
      <p:sp>
        <p:nvSpPr>
          <p:cNvPr id="3" name="Content Placeholder 2">
            <a:extLst>
              <a:ext uri="{FF2B5EF4-FFF2-40B4-BE49-F238E27FC236}">
                <a16:creationId xmlns:a16="http://schemas.microsoft.com/office/drawing/2014/main" id="{B5DDB13E-80EC-59A7-C5A8-4126FA1FE03F}"/>
              </a:ext>
            </a:extLst>
          </p:cNvPr>
          <p:cNvSpPr>
            <a:spLocks noGrp="1"/>
          </p:cNvSpPr>
          <p:nvPr>
            <p:ph idx="1"/>
          </p:nvPr>
        </p:nvSpPr>
        <p:spPr/>
        <p:txBody>
          <a:bodyPr>
            <a:normAutofit/>
          </a:bodyPr>
          <a:lstStyle/>
          <a:p>
            <a:pPr marL="0" indent="0">
              <a:buNone/>
            </a:pPr>
            <a:endParaRPr lang="en-US" sz="4000" dirty="0"/>
          </a:p>
          <a:p>
            <a:r>
              <a:rPr lang="en-US" sz="4000" dirty="0"/>
              <a:t>It is </a:t>
            </a:r>
            <a:r>
              <a:rPr lang="en-US" sz="4000" b="1" dirty="0"/>
              <a:t>NOT</a:t>
            </a:r>
            <a:r>
              <a:rPr lang="en-US" sz="4000" dirty="0"/>
              <a:t> about the </a:t>
            </a:r>
            <a:r>
              <a:rPr lang="en-US" sz="4000" b="1" dirty="0"/>
              <a:t>MONEY – “It was Yours”</a:t>
            </a:r>
          </a:p>
          <a:p>
            <a:pPr marL="0" indent="0">
              <a:buNone/>
            </a:pPr>
            <a:endParaRPr lang="en-US" sz="4000" dirty="0"/>
          </a:p>
          <a:p>
            <a:r>
              <a:rPr lang="en-US" sz="4000" dirty="0"/>
              <a:t>It is </a:t>
            </a:r>
            <a:r>
              <a:rPr lang="en-US" sz="4000" b="1" dirty="0"/>
              <a:t>NOT</a:t>
            </a:r>
            <a:r>
              <a:rPr lang="en-US" sz="4000" dirty="0"/>
              <a:t> because they </a:t>
            </a:r>
            <a:r>
              <a:rPr lang="en-US" sz="4000" b="1" dirty="0"/>
              <a:t>haven’t grown </a:t>
            </a:r>
            <a:r>
              <a:rPr lang="en-US" sz="4000" dirty="0"/>
              <a:t>as much as they should/could have</a:t>
            </a:r>
          </a:p>
        </p:txBody>
      </p:sp>
    </p:spTree>
    <p:extLst>
      <p:ext uri="{BB962C8B-B14F-4D97-AF65-F5344CB8AC3E}">
        <p14:creationId xmlns:p14="http://schemas.microsoft.com/office/powerpoint/2010/main" val="279962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EC9DB-FE64-EE82-F968-5CB2DC29C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2A4DB8-9913-05A2-0433-A8FBB24F2552}"/>
              </a:ext>
            </a:extLst>
          </p:cNvPr>
          <p:cNvSpPr>
            <a:spLocks noGrp="1"/>
          </p:cNvSpPr>
          <p:nvPr>
            <p:ph type="title"/>
          </p:nvPr>
        </p:nvSpPr>
        <p:spPr/>
        <p:txBody>
          <a:bodyPr/>
          <a:lstStyle/>
          <a:p>
            <a:r>
              <a:rPr lang="en-US" dirty="0"/>
              <a:t>PETER IS </a:t>
            </a:r>
            <a:r>
              <a:rPr lang="en-US" u="sng" dirty="0"/>
              <a:t>CLEAR</a:t>
            </a:r>
            <a:r>
              <a:rPr lang="en-US" dirty="0"/>
              <a:t>                                         (2)</a:t>
            </a:r>
          </a:p>
        </p:txBody>
      </p:sp>
      <p:sp>
        <p:nvSpPr>
          <p:cNvPr id="3" name="Content Placeholder 2">
            <a:extLst>
              <a:ext uri="{FF2B5EF4-FFF2-40B4-BE49-F238E27FC236}">
                <a16:creationId xmlns:a16="http://schemas.microsoft.com/office/drawing/2014/main" id="{7A3D7A2F-1C11-647A-DEEE-28316DB3D9A4}"/>
              </a:ext>
            </a:extLst>
          </p:cNvPr>
          <p:cNvSpPr>
            <a:spLocks noGrp="1"/>
          </p:cNvSpPr>
          <p:nvPr>
            <p:ph idx="1"/>
          </p:nvPr>
        </p:nvSpPr>
        <p:spPr/>
        <p:txBody>
          <a:bodyPr>
            <a:noAutofit/>
          </a:bodyPr>
          <a:lstStyle/>
          <a:p>
            <a:r>
              <a:rPr lang="en-US" sz="3600" b="1" u="sng" dirty="0"/>
              <a:t>It is </a:t>
            </a:r>
            <a:r>
              <a:rPr lang="en-US" sz="3600" dirty="0"/>
              <a:t>about:</a:t>
            </a:r>
          </a:p>
          <a:p>
            <a:pPr>
              <a:buFont typeface="Courier New" panose="02070309020205020404" pitchFamily="49" charset="0"/>
              <a:buChar char="o"/>
            </a:pPr>
            <a:r>
              <a:rPr lang="en-US" sz="3600" dirty="0"/>
              <a:t> “the Adversary/</a:t>
            </a:r>
            <a:r>
              <a:rPr lang="en-US" sz="3600" b="1" u="sng" dirty="0"/>
              <a:t>Satan</a:t>
            </a:r>
            <a:r>
              <a:rPr lang="en-US" sz="3600" dirty="0"/>
              <a:t>” </a:t>
            </a:r>
            <a:r>
              <a:rPr lang="en-US" sz="3600" u="sng" dirty="0"/>
              <a:t>filling</a:t>
            </a:r>
            <a:r>
              <a:rPr lang="en-US" sz="3600" dirty="0"/>
              <a:t> the place in their hearts that is made for the Holy Spirit to fill. </a:t>
            </a:r>
          </a:p>
          <a:p>
            <a:pPr marL="0" indent="0">
              <a:buNone/>
            </a:pPr>
            <a:endParaRPr lang="en-US" sz="3600" dirty="0"/>
          </a:p>
          <a:p>
            <a:pPr>
              <a:buFont typeface="Wingdings" panose="05000000000000000000" pitchFamily="2" charset="2"/>
              <a:buChar char="ü"/>
            </a:pPr>
            <a:r>
              <a:rPr lang="en-US" sz="3600" dirty="0"/>
              <a:t>Satan/Spiritual Evil – Walter Wink on “Unmasking the Powers”</a:t>
            </a:r>
          </a:p>
          <a:p>
            <a:pPr>
              <a:buFont typeface="Wingdings" panose="05000000000000000000" pitchFamily="2" charset="2"/>
              <a:buChar char="ü"/>
            </a:pPr>
            <a:r>
              <a:rPr lang="en-US" sz="3600" dirty="0"/>
              <a:t>Biblically – the </a:t>
            </a:r>
            <a:r>
              <a:rPr lang="en-US" sz="3600" b="1" u="sng" dirty="0"/>
              <a:t>real issue </a:t>
            </a:r>
            <a:r>
              <a:rPr lang="en-US" sz="3600" u="sng" dirty="0"/>
              <a:t>is Human Choices, not Satan</a:t>
            </a:r>
          </a:p>
          <a:p>
            <a:pPr marL="0" indent="0">
              <a:buNone/>
            </a:pPr>
            <a:endParaRPr lang="en-US" sz="3600" dirty="0"/>
          </a:p>
        </p:txBody>
      </p:sp>
    </p:spTree>
    <p:extLst>
      <p:ext uri="{BB962C8B-B14F-4D97-AF65-F5344CB8AC3E}">
        <p14:creationId xmlns:p14="http://schemas.microsoft.com/office/powerpoint/2010/main" val="2924159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F680F-20F1-5081-22AA-0EE65D0651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17580C-D5D1-585E-488E-0E0337861754}"/>
              </a:ext>
            </a:extLst>
          </p:cNvPr>
          <p:cNvSpPr>
            <a:spLocks noGrp="1"/>
          </p:cNvSpPr>
          <p:nvPr>
            <p:ph type="title"/>
          </p:nvPr>
        </p:nvSpPr>
        <p:spPr/>
        <p:txBody>
          <a:bodyPr/>
          <a:lstStyle/>
          <a:p>
            <a:r>
              <a:rPr lang="en-US" dirty="0"/>
              <a:t>PETER IS </a:t>
            </a:r>
            <a:r>
              <a:rPr lang="en-US" u="sng" dirty="0"/>
              <a:t>CLEAR</a:t>
            </a:r>
            <a:r>
              <a:rPr lang="en-US" dirty="0"/>
              <a:t>                                         (3)</a:t>
            </a:r>
          </a:p>
        </p:txBody>
      </p:sp>
      <p:sp>
        <p:nvSpPr>
          <p:cNvPr id="3" name="Content Placeholder 2">
            <a:extLst>
              <a:ext uri="{FF2B5EF4-FFF2-40B4-BE49-F238E27FC236}">
                <a16:creationId xmlns:a16="http://schemas.microsoft.com/office/drawing/2014/main" id="{0C07181D-3FFC-B800-DCCD-6884E5BEE733}"/>
              </a:ext>
            </a:extLst>
          </p:cNvPr>
          <p:cNvSpPr>
            <a:spLocks noGrp="1"/>
          </p:cNvSpPr>
          <p:nvPr>
            <p:ph idx="1"/>
          </p:nvPr>
        </p:nvSpPr>
        <p:spPr/>
        <p:txBody>
          <a:bodyPr>
            <a:noAutofit/>
          </a:bodyPr>
          <a:lstStyle/>
          <a:p>
            <a:r>
              <a:rPr lang="en-US" sz="3600" b="1" dirty="0"/>
              <a:t>It is </a:t>
            </a:r>
            <a:r>
              <a:rPr lang="en-US" sz="3600" dirty="0"/>
              <a:t>about:</a:t>
            </a:r>
          </a:p>
          <a:p>
            <a:pPr marL="0" indent="0">
              <a:buNone/>
            </a:pPr>
            <a:endParaRPr lang="en-US" sz="3600" dirty="0"/>
          </a:p>
          <a:p>
            <a:pPr>
              <a:buFont typeface="Courier New" panose="02070309020205020404" pitchFamily="49" charset="0"/>
              <a:buChar char="o"/>
            </a:pPr>
            <a:r>
              <a:rPr lang="en-US" sz="3600" dirty="0"/>
              <a:t>About them choosing to “</a:t>
            </a:r>
            <a:r>
              <a:rPr lang="en-US" sz="3600" b="1" dirty="0"/>
              <a:t>lie</a:t>
            </a:r>
            <a:r>
              <a:rPr lang="en-US" sz="3600" dirty="0"/>
              <a:t> to the </a:t>
            </a:r>
            <a:r>
              <a:rPr lang="en-US" sz="3600" u="sng" dirty="0"/>
              <a:t>Holy Spirit</a:t>
            </a:r>
            <a:r>
              <a:rPr lang="en-US" sz="3600" dirty="0"/>
              <a:t>,” lie to </a:t>
            </a:r>
            <a:r>
              <a:rPr lang="en-US" sz="3600" u="sng" dirty="0"/>
              <a:t>God</a:t>
            </a:r>
            <a:r>
              <a:rPr lang="en-US" sz="3600" dirty="0"/>
              <a:t>, and “test/challenge the Holy Spirit”</a:t>
            </a:r>
          </a:p>
          <a:p>
            <a:pPr marL="0" indent="0">
              <a:buNone/>
            </a:pPr>
            <a:endParaRPr lang="en-US" sz="3600" dirty="0"/>
          </a:p>
          <a:p>
            <a:pPr>
              <a:buFont typeface="Courier New" panose="02070309020205020404" pitchFamily="49" charset="0"/>
              <a:buChar char="o"/>
            </a:pPr>
            <a:r>
              <a:rPr lang="en-US" sz="3600" dirty="0"/>
              <a:t>About </a:t>
            </a:r>
            <a:r>
              <a:rPr lang="en-US" sz="3600" b="1" dirty="0"/>
              <a:t>choosing</a:t>
            </a:r>
            <a:r>
              <a:rPr lang="en-US" sz="3600" dirty="0"/>
              <a:t> the </a:t>
            </a:r>
            <a:r>
              <a:rPr lang="en-US" sz="3600" u="sng" dirty="0"/>
              <a:t>Religious Spirit</a:t>
            </a:r>
            <a:r>
              <a:rPr lang="en-US" sz="3600" dirty="0"/>
              <a:t> over the Holy Spirit…</a:t>
            </a:r>
            <a:r>
              <a:rPr lang="en-US" sz="3600" u="sng" dirty="0"/>
              <a:t>Pretense </a:t>
            </a:r>
            <a:r>
              <a:rPr lang="en-US" sz="3600" dirty="0"/>
              <a:t>over Trust</a:t>
            </a:r>
          </a:p>
          <a:p>
            <a:endParaRPr lang="en-US" sz="3600" dirty="0"/>
          </a:p>
          <a:p>
            <a:pPr marL="0" indent="0">
              <a:buNone/>
            </a:pPr>
            <a:endParaRPr lang="en-US" sz="3600" dirty="0"/>
          </a:p>
        </p:txBody>
      </p:sp>
    </p:spTree>
    <p:extLst>
      <p:ext uri="{BB962C8B-B14F-4D97-AF65-F5344CB8AC3E}">
        <p14:creationId xmlns:p14="http://schemas.microsoft.com/office/powerpoint/2010/main" val="4120773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BCF27-6877-8481-6584-754C62DD8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85DC13-B829-5730-4ADB-206A628EDE39}"/>
              </a:ext>
            </a:extLst>
          </p:cNvPr>
          <p:cNvSpPr>
            <a:spLocks noGrp="1"/>
          </p:cNvSpPr>
          <p:nvPr>
            <p:ph type="title"/>
          </p:nvPr>
        </p:nvSpPr>
        <p:spPr/>
        <p:txBody>
          <a:bodyPr/>
          <a:lstStyle/>
          <a:p>
            <a:r>
              <a:rPr lang="en-US" dirty="0"/>
              <a:t>PETER IS </a:t>
            </a:r>
            <a:r>
              <a:rPr lang="en-US" u="sng" dirty="0"/>
              <a:t>CLEAR</a:t>
            </a:r>
            <a:r>
              <a:rPr lang="en-US" dirty="0"/>
              <a:t>                                         (4)</a:t>
            </a:r>
          </a:p>
        </p:txBody>
      </p:sp>
      <p:sp>
        <p:nvSpPr>
          <p:cNvPr id="3" name="Content Placeholder 2">
            <a:extLst>
              <a:ext uri="{FF2B5EF4-FFF2-40B4-BE49-F238E27FC236}">
                <a16:creationId xmlns:a16="http://schemas.microsoft.com/office/drawing/2014/main" id="{8E2277B3-FEE6-F2B8-C146-97BF38DDBB90}"/>
              </a:ext>
            </a:extLst>
          </p:cNvPr>
          <p:cNvSpPr>
            <a:spLocks noGrp="1"/>
          </p:cNvSpPr>
          <p:nvPr>
            <p:ph idx="1"/>
          </p:nvPr>
        </p:nvSpPr>
        <p:spPr/>
        <p:txBody>
          <a:bodyPr>
            <a:noAutofit/>
          </a:bodyPr>
          <a:lstStyle/>
          <a:p>
            <a:r>
              <a:rPr lang="en-US" sz="3600" b="1" dirty="0"/>
              <a:t>It is </a:t>
            </a:r>
            <a:r>
              <a:rPr lang="en-US" sz="3600" dirty="0"/>
              <a:t>about:</a:t>
            </a:r>
          </a:p>
          <a:p>
            <a:endParaRPr lang="en-US" sz="3600" dirty="0"/>
          </a:p>
          <a:p>
            <a:pPr>
              <a:buFont typeface="Courier New" panose="02070309020205020404" pitchFamily="49" charset="0"/>
              <a:buChar char="o"/>
            </a:pPr>
            <a:r>
              <a:rPr lang="en-US" sz="3600" dirty="0"/>
              <a:t> The Couple deciding that they can “</a:t>
            </a:r>
            <a:r>
              <a:rPr lang="en-US" sz="3600" b="1" dirty="0"/>
              <a:t>have it both ways</a:t>
            </a:r>
            <a:r>
              <a:rPr lang="en-US" sz="3600" dirty="0"/>
              <a:t>” –</a:t>
            </a:r>
            <a:r>
              <a:rPr lang="en-US" sz="3600" b="1" dirty="0"/>
              <a:t>Acquire </a:t>
            </a:r>
            <a:r>
              <a:rPr lang="en-US" sz="3600" dirty="0"/>
              <a:t>more social standing </a:t>
            </a:r>
            <a:r>
              <a:rPr lang="en-US" sz="3600" b="1" dirty="0"/>
              <a:t>without</a:t>
            </a:r>
            <a:r>
              <a:rPr lang="en-US" sz="3600" dirty="0"/>
              <a:t> the </a:t>
            </a:r>
            <a:r>
              <a:rPr lang="en-US" sz="3600" b="1" dirty="0"/>
              <a:t>Vulnerability </a:t>
            </a:r>
            <a:r>
              <a:rPr lang="en-US" sz="3600" dirty="0"/>
              <a:t>of Risking what they are </a:t>
            </a:r>
            <a:r>
              <a:rPr lang="en-US" sz="3600" u="sng" dirty="0"/>
              <a:t>pretending</a:t>
            </a:r>
            <a:r>
              <a:rPr lang="en-US" sz="3600" dirty="0"/>
              <a:t> to be doing. </a:t>
            </a:r>
          </a:p>
        </p:txBody>
      </p:sp>
    </p:spTree>
    <p:extLst>
      <p:ext uri="{BB962C8B-B14F-4D97-AF65-F5344CB8AC3E}">
        <p14:creationId xmlns:p14="http://schemas.microsoft.com/office/powerpoint/2010/main" val="1784478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5D2D1-081D-6438-E1A4-738080E6BA9A}"/>
              </a:ext>
            </a:extLst>
          </p:cNvPr>
          <p:cNvSpPr>
            <a:spLocks noGrp="1"/>
          </p:cNvSpPr>
          <p:nvPr>
            <p:ph type="title"/>
          </p:nvPr>
        </p:nvSpPr>
        <p:spPr/>
        <p:txBody>
          <a:bodyPr/>
          <a:lstStyle/>
          <a:p>
            <a:pPr algn="ctr"/>
            <a:r>
              <a:rPr lang="en-US" dirty="0"/>
              <a:t>Think they can pretend to live in #I </a:t>
            </a:r>
            <a:br>
              <a:rPr lang="en-US" dirty="0"/>
            </a:br>
            <a:r>
              <a:rPr lang="en-US" dirty="0"/>
              <a:t>while really choosing to live in #IV</a:t>
            </a:r>
          </a:p>
        </p:txBody>
      </p:sp>
      <p:pic>
        <p:nvPicPr>
          <p:cNvPr id="5" name="Content Placeholder 4">
            <a:extLst>
              <a:ext uri="{FF2B5EF4-FFF2-40B4-BE49-F238E27FC236}">
                <a16:creationId xmlns:a16="http://schemas.microsoft.com/office/drawing/2014/main" id="{405FAE74-2CB9-2395-DB7B-6E683EE6895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35706" y="1825625"/>
            <a:ext cx="4520587" cy="4351338"/>
          </a:xfrm>
        </p:spPr>
      </p:pic>
    </p:spTree>
    <p:extLst>
      <p:ext uri="{BB962C8B-B14F-4D97-AF65-F5344CB8AC3E}">
        <p14:creationId xmlns:p14="http://schemas.microsoft.com/office/powerpoint/2010/main" val="1266993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18BB4-154E-4A30-68D0-42C2D485FB35}"/>
              </a:ext>
            </a:extLst>
          </p:cNvPr>
          <p:cNvSpPr>
            <a:spLocks noGrp="1"/>
          </p:cNvSpPr>
          <p:nvPr>
            <p:ph type="title"/>
          </p:nvPr>
        </p:nvSpPr>
        <p:spPr/>
        <p:txBody>
          <a:bodyPr>
            <a:normAutofit/>
          </a:bodyPr>
          <a:lstStyle/>
          <a:p>
            <a:r>
              <a:rPr lang="en-US" sz="3600" b="1" u="sng" dirty="0"/>
              <a:t>WHAT IS AT STAKE HERE?</a:t>
            </a:r>
            <a:r>
              <a:rPr lang="en-US" sz="3600" b="1" dirty="0"/>
              <a:t>    </a:t>
            </a:r>
            <a:r>
              <a:rPr lang="en-US" sz="3600" dirty="0"/>
              <a:t>THAT IS SO DANGEROUS TO THE SHARING COMMUNITY?                                    (1)                </a:t>
            </a:r>
          </a:p>
        </p:txBody>
      </p:sp>
      <p:sp>
        <p:nvSpPr>
          <p:cNvPr id="3" name="Content Placeholder 2">
            <a:extLst>
              <a:ext uri="{FF2B5EF4-FFF2-40B4-BE49-F238E27FC236}">
                <a16:creationId xmlns:a16="http://schemas.microsoft.com/office/drawing/2014/main" id="{F2011622-0187-A0D3-A490-736BA8F6BE8C}"/>
              </a:ext>
            </a:extLst>
          </p:cNvPr>
          <p:cNvSpPr>
            <a:spLocks noGrp="1"/>
          </p:cNvSpPr>
          <p:nvPr>
            <p:ph idx="1"/>
          </p:nvPr>
        </p:nvSpPr>
        <p:spPr/>
        <p:txBody>
          <a:bodyPr>
            <a:normAutofit/>
          </a:bodyPr>
          <a:lstStyle/>
          <a:p>
            <a:pPr marL="514350" indent="-514350">
              <a:buAutoNum type="arabicPeriod"/>
            </a:pPr>
            <a:r>
              <a:rPr lang="en-US" sz="4000" u="sng" dirty="0"/>
              <a:t>What would have happened </a:t>
            </a:r>
            <a:r>
              <a:rPr lang="en-US" sz="4000" dirty="0"/>
              <a:t>to this electrifying, joyful, sharing community if this had been </a:t>
            </a:r>
            <a:r>
              <a:rPr lang="en-US" sz="4000" u="sng" dirty="0"/>
              <a:t>allowed to become the norm</a:t>
            </a:r>
            <a:r>
              <a:rPr lang="en-US" sz="4000" dirty="0"/>
              <a:t> -- “the way things were done?”</a:t>
            </a:r>
          </a:p>
          <a:p>
            <a:pPr marL="0" indent="0">
              <a:buNone/>
            </a:pPr>
            <a:endParaRPr lang="en-US" sz="4000" dirty="0"/>
          </a:p>
          <a:p>
            <a:pPr marL="0" indent="0">
              <a:buNone/>
            </a:pPr>
            <a:r>
              <a:rPr lang="en-US" sz="4000" dirty="0"/>
              <a:t>--I think </a:t>
            </a:r>
            <a:r>
              <a:rPr lang="en-US" sz="4000" b="1" dirty="0"/>
              <a:t>from church history </a:t>
            </a:r>
            <a:r>
              <a:rPr lang="en-US" sz="4000" b="1" u="sng" dirty="0"/>
              <a:t>we know</a:t>
            </a:r>
            <a:r>
              <a:rPr lang="en-US" sz="4000" dirty="0"/>
              <a:t>!</a:t>
            </a:r>
          </a:p>
        </p:txBody>
      </p:sp>
    </p:spTree>
    <p:extLst>
      <p:ext uri="{BB962C8B-B14F-4D97-AF65-F5344CB8AC3E}">
        <p14:creationId xmlns:p14="http://schemas.microsoft.com/office/powerpoint/2010/main" val="1631818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6DED4-5232-0B3E-5CAB-35331B6291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6B155-B6CA-FE6E-2521-4B9A5BEB5423}"/>
              </a:ext>
            </a:extLst>
          </p:cNvPr>
          <p:cNvSpPr>
            <a:spLocks noGrp="1"/>
          </p:cNvSpPr>
          <p:nvPr>
            <p:ph type="title"/>
          </p:nvPr>
        </p:nvSpPr>
        <p:spPr/>
        <p:txBody>
          <a:bodyPr>
            <a:normAutofit/>
          </a:bodyPr>
          <a:lstStyle/>
          <a:p>
            <a:r>
              <a:rPr lang="en-US" sz="3600" b="1" dirty="0"/>
              <a:t>WHAT IS AT STAKE HERE?</a:t>
            </a:r>
            <a:r>
              <a:rPr lang="en-US" sz="3600" dirty="0"/>
              <a:t>    THAT IS SO DANGEROUS TO THE SHARING COMMUNITY?                                       (2) </a:t>
            </a:r>
          </a:p>
        </p:txBody>
      </p:sp>
      <p:sp>
        <p:nvSpPr>
          <p:cNvPr id="3" name="Content Placeholder 2">
            <a:extLst>
              <a:ext uri="{FF2B5EF4-FFF2-40B4-BE49-F238E27FC236}">
                <a16:creationId xmlns:a16="http://schemas.microsoft.com/office/drawing/2014/main" id="{5028612E-7FA8-55BF-4711-E70A283E7333}"/>
              </a:ext>
            </a:extLst>
          </p:cNvPr>
          <p:cNvSpPr>
            <a:spLocks noGrp="1"/>
          </p:cNvSpPr>
          <p:nvPr>
            <p:ph idx="1"/>
          </p:nvPr>
        </p:nvSpPr>
        <p:spPr/>
        <p:txBody>
          <a:bodyPr>
            <a:normAutofit/>
          </a:bodyPr>
          <a:lstStyle/>
          <a:p>
            <a:pPr marL="0" indent="0">
              <a:buNone/>
            </a:pPr>
            <a:r>
              <a:rPr lang="en-US" sz="4000" dirty="0"/>
              <a:t>2. What does </a:t>
            </a:r>
            <a:r>
              <a:rPr lang="en-US" sz="4000" b="1" dirty="0"/>
              <a:t>church history tell us</a:t>
            </a:r>
            <a:r>
              <a:rPr lang="en-US" sz="4000" dirty="0"/>
              <a:t> occurred as this “religious spirit” of pretense, domination, and acquisition became labelled as serving God and Jesus – as it often came to be the norm?  </a:t>
            </a:r>
          </a:p>
          <a:p>
            <a:r>
              <a:rPr lang="en-US" sz="4000" b="1" dirty="0"/>
              <a:t>How many people do you know </a:t>
            </a:r>
            <a:r>
              <a:rPr lang="en-US" sz="4000" dirty="0"/>
              <a:t>who refuse to even consider God or Jesus because of this history?  “</a:t>
            </a:r>
            <a:r>
              <a:rPr lang="en-US" sz="4000" u="sng" dirty="0"/>
              <a:t>Why would I want any part of ‘that’!”</a:t>
            </a:r>
          </a:p>
        </p:txBody>
      </p:sp>
    </p:spTree>
    <p:extLst>
      <p:ext uri="{BB962C8B-B14F-4D97-AF65-F5344CB8AC3E}">
        <p14:creationId xmlns:p14="http://schemas.microsoft.com/office/powerpoint/2010/main" val="95413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F01011-6E93-2C47-9BFB-D8B0354E6286}"/>
              </a:ext>
            </a:extLst>
          </p:cNvPr>
          <p:cNvSpPr>
            <a:spLocks noGrp="1"/>
          </p:cNvSpPr>
          <p:nvPr>
            <p:ph type="title"/>
          </p:nvPr>
        </p:nvSpPr>
        <p:spPr/>
        <p:txBody>
          <a:bodyPr/>
          <a:lstStyle/>
          <a:p>
            <a:r>
              <a:rPr lang="en-US" dirty="0"/>
              <a:t>We </a:t>
            </a:r>
            <a:r>
              <a:rPr lang="en-US" u="sng" dirty="0"/>
              <a:t>Have Been</a:t>
            </a:r>
            <a:r>
              <a:rPr lang="en-US" dirty="0"/>
              <a:t>:</a:t>
            </a:r>
          </a:p>
        </p:txBody>
      </p:sp>
      <p:sp>
        <p:nvSpPr>
          <p:cNvPr id="3" name="Content Placeholder 2">
            <a:extLst>
              <a:ext uri="{FF2B5EF4-FFF2-40B4-BE49-F238E27FC236}">
                <a16:creationId xmlns:a16="http://schemas.microsoft.com/office/drawing/2014/main" id="{6037E0C1-984F-04F5-9ABD-927930AA0503}"/>
              </a:ext>
            </a:extLst>
          </p:cNvPr>
          <p:cNvSpPr>
            <a:spLocks noGrp="1"/>
          </p:cNvSpPr>
          <p:nvPr>
            <p:ph idx="1"/>
          </p:nvPr>
        </p:nvSpPr>
        <p:spPr/>
        <p:txBody>
          <a:bodyPr>
            <a:normAutofit/>
          </a:bodyPr>
          <a:lstStyle/>
          <a:p>
            <a:r>
              <a:rPr lang="en-US" sz="4000" dirty="0"/>
              <a:t>GOING THROUGH the ending of </a:t>
            </a:r>
            <a:r>
              <a:rPr lang="en-US" sz="4000" u="sng" dirty="0"/>
              <a:t>Luke</a:t>
            </a:r>
            <a:r>
              <a:rPr lang="en-US" sz="4000" dirty="0"/>
              <a:t> and the beginning of Acts the last few months</a:t>
            </a:r>
          </a:p>
          <a:p>
            <a:r>
              <a:rPr lang="en-US" sz="4000" u="sng" dirty="0"/>
              <a:t>PRAYING</a:t>
            </a:r>
            <a:r>
              <a:rPr lang="en-US" sz="4000" dirty="0"/>
              <a:t> for “</a:t>
            </a:r>
            <a:r>
              <a:rPr lang="en-US" sz="4000" b="1" dirty="0"/>
              <a:t>MORE OF THE HOLY SPIRIT</a:t>
            </a:r>
            <a:r>
              <a:rPr lang="en-US" sz="4000" dirty="0"/>
              <a:t>” in light of the </a:t>
            </a:r>
            <a:r>
              <a:rPr lang="en-US" sz="4000" u="sng" dirty="0"/>
              <a:t>Exciting Texts</a:t>
            </a:r>
            <a:r>
              <a:rPr lang="en-US" sz="4000" dirty="0"/>
              <a:t> about the Sharing Community of Early Jesus Followers</a:t>
            </a:r>
          </a:p>
          <a:p>
            <a:pPr marL="0" indent="0">
              <a:buNone/>
            </a:pPr>
            <a:endParaRPr lang="en-US" sz="4000" dirty="0"/>
          </a:p>
          <a:p>
            <a:r>
              <a:rPr lang="en-US" sz="4000" dirty="0"/>
              <a:t>But, TODAY’S TEXT is </a:t>
            </a:r>
            <a:r>
              <a:rPr lang="en-US" sz="4000" b="1" dirty="0"/>
              <a:t>“JARRING”</a:t>
            </a:r>
          </a:p>
        </p:txBody>
      </p:sp>
    </p:spTree>
    <p:extLst>
      <p:ext uri="{BB962C8B-B14F-4D97-AF65-F5344CB8AC3E}">
        <p14:creationId xmlns:p14="http://schemas.microsoft.com/office/powerpoint/2010/main" val="4122848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81D1A-1123-C3ED-75F7-159B4DAA1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DD97BF-C3DB-0E44-B458-7FDFEEAD5524}"/>
              </a:ext>
            </a:extLst>
          </p:cNvPr>
          <p:cNvSpPr>
            <a:spLocks noGrp="1"/>
          </p:cNvSpPr>
          <p:nvPr>
            <p:ph type="title"/>
          </p:nvPr>
        </p:nvSpPr>
        <p:spPr/>
        <p:txBody>
          <a:bodyPr>
            <a:normAutofit/>
          </a:bodyPr>
          <a:lstStyle/>
          <a:p>
            <a:r>
              <a:rPr lang="en-US" sz="3600" b="1" dirty="0"/>
              <a:t>WHAT IS AT STAKE HERE</a:t>
            </a:r>
            <a:r>
              <a:rPr lang="en-US" sz="3600" dirty="0"/>
              <a:t>? </a:t>
            </a:r>
            <a:br>
              <a:rPr lang="en-US" sz="3600" dirty="0"/>
            </a:br>
            <a:r>
              <a:rPr lang="en-US" sz="3600" dirty="0"/>
              <a:t>THAT DANGEROUS TO THE SHARING COMMUNITY?  (3) </a:t>
            </a:r>
          </a:p>
        </p:txBody>
      </p:sp>
      <p:sp>
        <p:nvSpPr>
          <p:cNvPr id="3" name="Content Placeholder 2">
            <a:extLst>
              <a:ext uri="{FF2B5EF4-FFF2-40B4-BE49-F238E27FC236}">
                <a16:creationId xmlns:a16="http://schemas.microsoft.com/office/drawing/2014/main" id="{B67F703E-118C-7B5C-ABAE-1DCB3AAF6E8C}"/>
              </a:ext>
            </a:extLst>
          </p:cNvPr>
          <p:cNvSpPr>
            <a:spLocks noGrp="1"/>
          </p:cNvSpPr>
          <p:nvPr>
            <p:ph idx="1"/>
          </p:nvPr>
        </p:nvSpPr>
        <p:spPr/>
        <p:txBody>
          <a:bodyPr>
            <a:normAutofit/>
          </a:bodyPr>
          <a:lstStyle/>
          <a:p>
            <a:pPr marL="0" indent="0">
              <a:buNone/>
            </a:pPr>
            <a:r>
              <a:rPr lang="en-US" sz="3600" dirty="0"/>
              <a:t>3. What does the </a:t>
            </a:r>
            <a:r>
              <a:rPr lang="en-US" sz="3600" b="1" dirty="0"/>
              <a:t>current situation in the USA tell us occurs when this “religious spirit” of pretense, domination, and acquisition is widely labelled “Christian”-</a:t>
            </a:r>
            <a:r>
              <a:rPr lang="en-US" sz="3600" dirty="0"/>
              <a:t>claiming to be serving God and Jesus? </a:t>
            </a:r>
          </a:p>
          <a:p>
            <a:pPr marL="0" indent="0">
              <a:buNone/>
            </a:pPr>
            <a:endParaRPr lang="en-US" sz="3600" dirty="0"/>
          </a:p>
          <a:p>
            <a:r>
              <a:rPr lang="en-US" sz="3600" b="1" dirty="0"/>
              <a:t>How many people do you know</a:t>
            </a:r>
            <a:r>
              <a:rPr lang="en-US" sz="3600" dirty="0"/>
              <a:t>, </a:t>
            </a:r>
            <a:r>
              <a:rPr lang="en-US" sz="3600" u="sng" dirty="0"/>
              <a:t>often</a:t>
            </a:r>
            <a:r>
              <a:rPr lang="en-US" sz="3600" dirty="0"/>
              <a:t> people who </a:t>
            </a:r>
            <a:r>
              <a:rPr lang="en-US" sz="3600" u="sng" dirty="0"/>
              <a:t>grew up in church</a:t>
            </a:r>
            <a:r>
              <a:rPr lang="en-US" sz="3600" dirty="0"/>
              <a:t>, and have a </a:t>
            </a:r>
            <a:r>
              <a:rPr lang="en-US" sz="3600" u="sng" dirty="0"/>
              <a:t>good heart</a:t>
            </a:r>
            <a:r>
              <a:rPr lang="en-US" sz="3600" dirty="0"/>
              <a:t>, who refuse to even consider God and Jesus because of this?</a:t>
            </a:r>
          </a:p>
        </p:txBody>
      </p:sp>
    </p:spTree>
    <p:extLst>
      <p:ext uri="{BB962C8B-B14F-4D97-AF65-F5344CB8AC3E}">
        <p14:creationId xmlns:p14="http://schemas.microsoft.com/office/powerpoint/2010/main" val="2622470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481EE-DB3F-5CCB-FEFD-4B4C8BD350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F7C2C-75E1-9E79-D762-3E17B9E075BF}"/>
              </a:ext>
            </a:extLst>
          </p:cNvPr>
          <p:cNvSpPr>
            <a:spLocks noGrp="1"/>
          </p:cNvSpPr>
          <p:nvPr>
            <p:ph type="title"/>
          </p:nvPr>
        </p:nvSpPr>
        <p:spPr/>
        <p:txBody>
          <a:bodyPr>
            <a:normAutofit/>
          </a:bodyPr>
          <a:lstStyle/>
          <a:p>
            <a:r>
              <a:rPr lang="en-US" sz="3600" b="1" dirty="0"/>
              <a:t>PERHAPS THE </a:t>
            </a:r>
            <a:r>
              <a:rPr lang="en-US" sz="3600" b="1" i="1" u="sng" dirty="0"/>
              <a:t>RIGHT QUESTIONS </a:t>
            </a:r>
            <a:r>
              <a:rPr lang="en-US" sz="3600" b="1" dirty="0"/>
              <a:t>TO BE </a:t>
            </a:r>
            <a:r>
              <a:rPr lang="en-US" sz="3600" dirty="0"/>
              <a:t>RAISED BY THIS JARRING TEXT ARE: </a:t>
            </a:r>
          </a:p>
        </p:txBody>
      </p:sp>
      <p:sp>
        <p:nvSpPr>
          <p:cNvPr id="3" name="Content Placeholder 2">
            <a:extLst>
              <a:ext uri="{FF2B5EF4-FFF2-40B4-BE49-F238E27FC236}">
                <a16:creationId xmlns:a16="http://schemas.microsoft.com/office/drawing/2014/main" id="{056DA946-2311-2849-3874-7693009046E7}"/>
              </a:ext>
            </a:extLst>
          </p:cNvPr>
          <p:cNvSpPr>
            <a:spLocks noGrp="1"/>
          </p:cNvSpPr>
          <p:nvPr>
            <p:ph idx="1"/>
          </p:nvPr>
        </p:nvSpPr>
        <p:spPr/>
        <p:txBody>
          <a:bodyPr>
            <a:normAutofit lnSpcReduction="10000"/>
          </a:bodyPr>
          <a:lstStyle/>
          <a:p>
            <a:pPr marL="514350" indent="-514350">
              <a:buAutoNum type="arabicParenBoth"/>
            </a:pPr>
            <a:r>
              <a:rPr lang="en-US" sz="3200" dirty="0"/>
              <a:t>Since this religious spirit is so destructive, </a:t>
            </a:r>
            <a:r>
              <a:rPr lang="en-US" sz="3200" b="1" dirty="0"/>
              <a:t>Why isn’t God doing this kind of spiritual surgery far more often to protect the integrity of church communities?” </a:t>
            </a:r>
          </a:p>
          <a:p>
            <a:pPr marL="514350" indent="-514350">
              <a:buAutoNum type="arabicParenBoth"/>
            </a:pPr>
            <a:r>
              <a:rPr lang="en-US" sz="3200" b="1" dirty="0"/>
              <a:t>But, where today could God find communities of Jesus followers</a:t>
            </a:r>
            <a:r>
              <a:rPr lang="en-US" sz="3200" b="1" u="sng" dirty="0"/>
              <a:t> as open </a:t>
            </a:r>
            <a:r>
              <a:rPr lang="en-US" sz="3200" dirty="0"/>
              <a:t>as the SHARING COMMUNITY OF ACTS 2-6, So FILLED With The Holy Spirit Of God That Incarnated Jesus’ Life – Communities this JOYFUL, this BOLD, this COMMITTED to SHARING LIFE IN THE SPIRIT TOGETHER, displaying HEALINGS and MIRACLES, SHARING the BASICS of LIFE SO FREELY?”</a:t>
            </a:r>
          </a:p>
          <a:p>
            <a:pPr marL="0" indent="0">
              <a:buNone/>
            </a:pPr>
            <a:endParaRPr lang="en-US" sz="3600" dirty="0"/>
          </a:p>
        </p:txBody>
      </p:sp>
    </p:spTree>
    <p:extLst>
      <p:ext uri="{BB962C8B-B14F-4D97-AF65-F5344CB8AC3E}">
        <p14:creationId xmlns:p14="http://schemas.microsoft.com/office/powerpoint/2010/main" val="2937224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72239-9DE2-9D9F-375D-F95B6E5901F8}"/>
              </a:ext>
            </a:extLst>
          </p:cNvPr>
          <p:cNvSpPr>
            <a:spLocks noGrp="1"/>
          </p:cNvSpPr>
          <p:nvPr>
            <p:ph type="title"/>
          </p:nvPr>
        </p:nvSpPr>
        <p:spPr/>
        <p:txBody>
          <a:bodyPr/>
          <a:lstStyle/>
          <a:p>
            <a:r>
              <a:rPr lang="en-US" dirty="0"/>
              <a:t>SO, WHAT IS LUKE DESCRIBING AS HAPPENING ON A </a:t>
            </a:r>
            <a:r>
              <a:rPr lang="en-US" b="1" u="sng" dirty="0"/>
              <a:t>PHYSICAL LEVEL</a:t>
            </a:r>
            <a:r>
              <a:rPr lang="en-US" dirty="0"/>
              <a:t>?</a:t>
            </a:r>
          </a:p>
        </p:txBody>
      </p:sp>
      <p:sp>
        <p:nvSpPr>
          <p:cNvPr id="3" name="Content Placeholder 2">
            <a:extLst>
              <a:ext uri="{FF2B5EF4-FFF2-40B4-BE49-F238E27FC236}">
                <a16:creationId xmlns:a16="http://schemas.microsoft.com/office/drawing/2014/main" id="{FA7D5750-E4E0-75F3-51E5-B7B535FED616}"/>
              </a:ext>
            </a:extLst>
          </p:cNvPr>
          <p:cNvSpPr>
            <a:spLocks noGrp="1"/>
          </p:cNvSpPr>
          <p:nvPr>
            <p:ph idx="1"/>
          </p:nvPr>
        </p:nvSpPr>
        <p:spPr/>
        <p:txBody>
          <a:bodyPr>
            <a:normAutofit/>
          </a:bodyPr>
          <a:lstStyle/>
          <a:p>
            <a:r>
              <a:rPr lang="en-US" sz="4000" dirty="0"/>
              <a:t>“</a:t>
            </a:r>
            <a:r>
              <a:rPr lang="en-US" sz="4000" b="1" dirty="0"/>
              <a:t>Dropped Dead</a:t>
            </a:r>
            <a:r>
              <a:rPr lang="en-US" sz="4000" dirty="0"/>
              <a:t>” – Acts 5:5, 10</a:t>
            </a:r>
          </a:p>
          <a:p>
            <a:r>
              <a:rPr lang="en-US" sz="4000" u="sng" dirty="0"/>
              <a:t>Context</a:t>
            </a:r>
            <a:r>
              <a:rPr lang="en-US" sz="4000" dirty="0"/>
              <a:t>: This highly keyed up electrifying community of joy, sharing, signs and wonders.</a:t>
            </a:r>
          </a:p>
          <a:p>
            <a:pPr marL="0" indent="0">
              <a:buNone/>
            </a:pPr>
            <a:endParaRPr lang="en-US" sz="4000" dirty="0"/>
          </a:p>
          <a:p>
            <a:r>
              <a:rPr lang="en-US" sz="4000" dirty="0"/>
              <a:t>I think--Luke describes “</a:t>
            </a:r>
            <a:r>
              <a:rPr lang="en-US" sz="4000" b="1" dirty="0"/>
              <a:t>being scared to death</a:t>
            </a:r>
            <a:r>
              <a:rPr lang="en-US" sz="4000" dirty="0"/>
              <a:t>” as they realize they are fully, really,  in God’s presence!</a:t>
            </a:r>
          </a:p>
        </p:txBody>
      </p:sp>
    </p:spTree>
    <p:extLst>
      <p:ext uri="{BB962C8B-B14F-4D97-AF65-F5344CB8AC3E}">
        <p14:creationId xmlns:p14="http://schemas.microsoft.com/office/powerpoint/2010/main" val="1514588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88C17-D6A8-3817-48C6-F3EE3D872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97F23-4E05-C114-A682-A1F7B79F5CDF}"/>
              </a:ext>
            </a:extLst>
          </p:cNvPr>
          <p:cNvSpPr>
            <a:spLocks noGrp="1"/>
          </p:cNvSpPr>
          <p:nvPr>
            <p:ph type="title"/>
          </p:nvPr>
        </p:nvSpPr>
        <p:spPr/>
        <p:txBody>
          <a:bodyPr/>
          <a:lstStyle/>
          <a:p>
            <a:pPr algn="ctr"/>
            <a:r>
              <a:rPr lang="en-US" dirty="0"/>
              <a:t>CLEVELAND CLINIC  10/12/20 on Internet (1)</a:t>
            </a:r>
          </a:p>
        </p:txBody>
      </p:sp>
      <p:sp>
        <p:nvSpPr>
          <p:cNvPr id="3" name="Content Placeholder 2">
            <a:extLst>
              <a:ext uri="{FF2B5EF4-FFF2-40B4-BE49-F238E27FC236}">
                <a16:creationId xmlns:a16="http://schemas.microsoft.com/office/drawing/2014/main" id="{E5EE8D04-9988-86FB-F1F1-E3C73DED401C}"/>
              </a:ext>
            </a:extLst>
          </p:cNvPr>
          <p:cNvSpPr>
            <a:spLocks noGrp="1"/>
          </p:cNvSpPr>
          <p:nvPr>
            <p:ph idx="1"/>
          </p:nvPr>
        </p:nvSpPr>
        <p:spPr/>
        <p:txBody>
          <a:bodyPr>
            <a:normAutofit/>
          </a:bodyPr>
          <a:lstStyle/>
          <a:p>
            <a:pPr marL="0" indent="0">
              <a:buNone/>
            </a:pPr>
            <a:r>
              <a:rPr lang="en-US" sz="3200" b="1" dirty="0"/>
              <a:t>“It’s True (But Rare) That You Can Be Scared to Death.</a:t>
            </a:r>
            <a:endParaRPr lang="en-US" sz="3200" dirty="0"/>
          </a:p>
          <a:p>
            <a:pPr marL="0" indent="0">
              <a:buNone/>
            </a:pPr>
            <a:r>
              <a:rPr lang="en-US" sz="3200" dirty="0"/>
              <a:t>Unexpected scares can have powerful effects on your body.</a:t>
            </a:r>
          </a:p>
          <a:p>
            <a:pPr marL="0" indent="0">
              <a:buNone/>
            </a:pPr>
            <a:r>
              <a:rPr lang="en-US" sz="3200" dirty="0"/>
              <a:t>We often look forward to scary movies, and we’ll casually talk about being “scared to death” if we’re suddenly surprised or startled.</a:t>
            </a:r>
          </a:p>
          <a:p>
            <a:pPr marL="0" indent="0">
              <a:buNone/>
            </a:pPr>
            <a:r>
              <a:rPr lang="en-US" sz="3200" dirty="0"/>
              <a:t>But want to know the really scary thing? Fear can actually have some extreme physiological effects. It’s rare, but it can happen.”</a:t>
            </a:r>
          </a:p>
          <a:p>
            <a:pPr marL="0" indent="0">
              <a:buNone/>
            </a:pPr>
            <a:endParaRPr lang="en-US" dirty="0"/>
          </a:p>
        </p:txBody>
      </p:sp>
    </p:spTree>
    <p:extLst>
      <p:ext uri="{BB962C8B-B14F-4D97-AF65-F5344CB8AC3E}">
        <p14:creationId xmlns:p14="http://schemas.microsoft.com/office/powerpoint/2010/main" val="3452712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E2D07-75F6-EEBE-18AF-5B4547543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0AE04-67F9-AC77-F091-FA33DC14692E}"/>
              </a:ext>
            </a:extLst>
          </p:cNvPr>
          <p:cNvSpPr>
            <a:spLocks noGrp="1"/>
          </p:cNvSpPr>
          <p:nvPr>
            <p:ph type="title"/>
          </p:nvPr>
        </p:nvSpPr>
        <p:spPr/>
        <p:txBody>
          <a:bodyPr/>
          <a:lstStyle/>
          <a:p>
            <a:pPr algn="ctr"/>
            <a:r>
              <a:rPr lang="en-US" dirty="0"/>
              <a:t>CLEVELAND CLINIC  10/12/20 on Internet (2)</a:t>
            </a:r>
          </a:p>
        </p:txBody>
      </p:sp>
      <p:sp>
        <p:nvSpPr>
          <p:cNvPr id="3" name="Content Placeholder 2">
            <a:extLst>
              <a:ext uri="{FF2B5EF4-FFF2-40B4-BE49-F238E27FC236}">
                <a16:creationId xmlns:a16="http://schemas.microsoft.com/office/drawing/2014/main" id="{35000B04-43FB-9169-83AD-55B78AEA85AA}"/>
              </a:ext>
            </a:extLst>
          </p:cNvPr>
          <p:cNvSpPr>
            <a:spLocks noGrp="1"/>
          </p:cNvSpPr>
          <p:nvPr>
            <p:ph idx="1"/>
          </p:nvPr>
        </p:nvSpPr>
        <p:spPr/>
        <p:txBody>
          <a:bodyPr>
            <a:normAutofit lnSpcReduction="10000"/>
          </a:bodyPr>
          <a:lstStyle/>
          <a:p>
            <a:pPr marL="0" indent="0">
              <a:buNone/>
            </a:pPr>
            <a:r>
              <a:rPr lang="en-US" sz="3600" dirty="0"/>
              <a:t>“Intense emotion can actually trigger a </a:t>
            </a:r>
            <a:r>
              <a:rPr lang="en-US" sz="3600" u="sng" dirty="0">
                <a:hlinkClick r:id="rId2">
                  <a:extLst>
                    <a:ext uri="{A12FA001-AC4F-418D-AE19-62706E023703}">
                      <ahyp:hlinkClr xmlns:ahyp="http://schemas.microsoft.com/office/drawing/2018/hyperlinkcolor" val="tx"/>
                    </a:ext>
                  </a:extLst>
                </a:hlinkClick>
              </a:rPr>
              <a:t>heart attack</a:t>
            </a:r>
            <a:r>
              <a:rPr lang="en-US" sz="3600" dirty="0"/>
              <a:t> in susceptible individuals (especially those suffering from other heart conditions). But even people without an underlying heart problem </a:t>
            </a:r>
            <a:r>
              <a:rPr lang="en-US" sz="3600" u="sng" dirty="0"/>
              <a:t>can literally be scared (almost) to death.”</a:t>
            </a:r>
          </a:p>
          <a:p>
            <a:pPr marL="0" indent="0">
              <a:buNone/>
            </a:pPr>
            <a:endParaRPr lang="en-US" sz="3600" dirty="0"/>
          </a:p>
          <a:p>
            <a:pPr marL="0" indent="0">
              <a:buNone/>
            </a:pPr>
            <a:r>
              <a:rPr lang="en-US" sz="3600" dirty="0"/>
              <a:t>(RS - followed by descriptions of cardiomyopathy, broken heart syndrome, excessive adrenalin rushes, and acute arrythmia.)</a:t>
            </a:r>
          </a:p>
          <a:p>
            <a:pPr marL="0" indent="0">
              <a:buNone/>
            </a:pPr>
            <a:endParaRPr lang="en-US" dirty="0"/>
          </a:p>
        </p:txBody>
      </p:sp>
    </p:spTree>
    <p:extLst>
      <p:ext uri="{BB962C8B-B14F-4D97-AF65-F5344CB8AC3E}">
        <p14:creationId xmlns:p14="http://schemas.microsoft.com/office/powerpoint/2010/main" val="2821534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48D21-1850-085E-6E0B-1C6E5A18E94D}"/>
              </a:ext>
            </a:extLst>
          </p:cNvPr>
          <p:cNvSpPr>
            <a:spLocks noGrp="1"/>
          </p:cNvSpPr>
          <p:nvPr>
            <p:ph type="title"/>
          </p:nvPr>
        </p:nvSpPr>
        <p:spPr/>
        <p:txBody>
          <a:bodyPr/>
          <a:lstStyle/>
          <a:p>
            <a:pPr algn="ctr"/>
            <a:r>
              <a:rPr lang="en-US" dirty="0"/>
              <a:t>CLEVELAND CLINIC  10/12/20 on Internet (3)</a:t>
            </a:r>
          </a:p>
        </p:txBody>
      </p:sp>
      <p:sp>
        <p:nvSpPr>
          <p:cNvPr id="3" name="Content Placeholder 2">
            <a:extLst>
              <a:ext uri="{FF2B5EF4-FFF2-40B4-BE49-F238E27FC236}">
                <a16:creationId xmlns:a16="http://schemas.microsoft.com/office/drawing/2014/main" id="{85848059-71E2-1A2B-BA3D-69F6BF8678DC}"/>
              </a:ext>
            </a:extLst>
          </p:cNvPr>
          <p:cNvSpPr>
            <a:spLocks noGrp="1"/>
          </p:cNvSpPr>
          <p:nvPr>
            <p:ph idx="1"/>
          </p:nvPr>
        </p:nvSpPr>
        <p:spPr/>
        <p:txBody>
          <a:bodyPr/>
          <a:lstStyle/>
          <a:p>
            <a:pPr marL="0" indent="0">
              <a:buNone/>
            </a:pPr>
            <a:r>
              <a:rPr lang="en-US" sz="4000" dirty="0"/>
              <a:t>“Fortunately, in most cases this condition is reversible and the heart function returns to normal over time. </a:t>
            </a:r>
            <a:r>
              <a:rPr lang="en-US" sz="4000" b="1" dirty="0"/>
              <a:t>Unfortunately, in rare instances, it can cause sudden death,</a:t>
            </a:r>
            <a:r>
              <a:rPr lang="en-US" sz="4000" dirty="0"/>
              <a:t> he (Dr. </a:t>
            </a:r>
            <a:r>
              <a:rPr lang="en-US" sz="4000" dirty="0" err="1"/>
              <a:t>Gillinoy</a:t>
            </a:r>
            <a:r>
              <a:rPr lang="en-US" sz="4000" dirty="0"/>
              <a:t>) says.”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585190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ADD01-26FB-4C13-CD84-1D86E0C18EE5}"/>
              </a:ext>
            </a:extLst>
          </p:cNvPr>
          <p:cNvSpPr>
            <a:spLocks noGrp="1"/>
          </p:cNvSpPr>
          <p:nvPr>
            <p:ph type="title"/>
          </p:nvPr>
        </p:nvSpPr>
        <p:spPr/>
        <p:txBody>
          <a:bodyPr/>
          <a:lstStyle/>
          <a:p>
            <a:r>
              <a:rPr lang="en-US" u="sng" dirty="0"/>
              <a:t>ASIDE</a:t>
            </a:r>
            <a:r>
              <a:rPr lang="en-US" dirty="0"/>
              <a:t>:</a:t>
            </a:r>
          </a:p>
        </p:txBody>
      </p:sp>
      <p:sp>
        <p:nvSpPr>
          <p:cNvPr id="3" name="Content Placeholder 2">
            <a:extLst>
              <a:ext uri="{FF2B5EF4-FFF2-40B4-BE49-F238E27FC236}">
                <a16:creationId xmlns:a16="http://schemas.microsoft.com/office/drawing/2014/main" id="{E6B6742F-5AE1-FE87-FACE-E97160BB7EC6}"/>
              </a:ext>
            </a:extLst>
          </p:cNvPr>
          <p:cNvSpPr>
            <a:spLocks noGrp="1"/>
          </p:cNvSpPr>
          <p:nvPr>
            <p:ph idx="1"/>
          </p:nvPr>
        </p:nvSpPr>
        <p:spPr/>
        <p:txBody>
          <a:bodyPr>
            <a:noAutofit/>
          </a:bodyPr>
          <a:lstStyle/>
          <a:p>
            <a:r>
              <a:rPr lang="en-US" sz="3200" dirty="0"/>
              <a:t>Dying Due to Being Foolish, Mistaken, Even Sinful is </a:t>
            </a:r>
            <a:r>
              <a:rPr lang="en-US" sz="3200" u="sng" dirty="0"/>
              <a:t>NOT the Same as God’s Forever Judgment.</a:t>
            </a:r>
          </a:p>
          <a:p>
            <a:r>
              <a:rPr lang="en-US" sz="3200" dirty="0"/>
              <a:t>I have known pretty godly people to do foolish, mistaken, even sinful things and die because of it.</a:t>
            </a:r>
          </a:p>
          <a:p>
            <a:pPr marL="0" indent="0">
              <a:buNone/>
            </a:pPr>
            <a:endParaRPr lang="en-US" sz="3200" dirty="0"/>
          </a:p>
          <a:p>
            <a:r>
              <a:rPr lang="en-US" sz="3200" dirty="0"/>
              <a:t>We </a:t>
            </a:r>
            <a:r>
              <a:rPr lang="en-US" sz="3200" u="sng" dirty="0"/>
              <a:t>don’t know </a:t>
            </a:r>
            <a:r>
              <a:rPr lang="en-US" sz="3200" dirty="0"/>
              <a:t>Ananias and Sapphira’s </a:t>
            </a:r>
            <a:r>
              <a:rPr lang="en-US" sz="3200" u="sng" dirty="0"/>
              <a:t>deep heart</a:t>
            </a:r>
            <a:r>
              <a:rPr lang="en-US" sz="3200" dirty="0"/>
              <a:t>, whether this was a tragic slip up or a deep permanent choice. God does!</a:t>
            </a:r>
          </a:p>
        </p:txBody>
      </p:sp>
    </p:spTree>
    <p:extLst>
      <p:ext uri="{BB962C8B-B14F-4D97-AF65-F5344CB8AC3E}">
        <p14:creationId xmlns:p14="http://schemas.microsoft.com/office/powerpoint/2010/main" val="2855512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53679-5CB7-F311-03E8-30B2B890FA1F}"/>
              </a:ext>
            </a:extLst>
          </p:cNvPr>
          <p:cNvSpPr>
            <a:spLocks noGrp="1"/>
          </p:cNvSpPr>
          <p:nvPr>
            <p:ph type="title"/>
          </p:nvPr>
        </p:nvSpPr>
        <p:spPr/>
        <p:txBody>
          <a:bodyPr/>
          <a:lstStyle/>
          <a:p>
            <a:r>
              <a:rPr lang="en-US" dirty="0"/>
              <a:t>THE </a:t>
            </a:r>
            <a:r>
              <a:rPr lang="en-US" b="1" u="sng" dirty="0"/>
              <a:t>REST OF OUR TEXT </a:t>
            </a:r>
            <a:r>
              <a:rPr lang="en-US" dirty="0"/>
              <a:t>– Acts 5:12-16</a:t>
            </a:r>
            <a:br>
              <a:rPr lang="en-US" dirty="0"/>
            </a:br>
            <a:r>
              <a:rPr lang="en-US" dirty="0"/>
              <a:t>THE </a:t>
            </a:r>
            <a:r>
              <a:rPr lang="en-US" b="1" dirty="0"/>
              <a:t>RESULTS </a:t>
            </a:r>
            <a:r>
              <a:rPr lang="en-US" dirty="0"/>
              <a:t>OF THIS EVENT               (1)</a:t>
            </a:r>
          </a:p>
        </p:txBody>
      </p:sp>
      <p:sp>
        <p:nvSpPr>
          <p:cNvPr id="3" name="Content Placeholder 2">
            <a:extLst>
              <a:ext uri="{FF2B5EF4-FFF2-40B4-BE49-F238E27FC236}">
                <a16:creationId xmlns:a16="http://schemas.microsoft.com/office/drawing/2014/main" id="{0EB9023F-726E-011A-5090-8370F201F37C}"/>
              </a:ext>
            </a:extLst>
          </p:cNvPr>
          <p:cNvSpPr>
            <a:spLocks noGrp="1"/>
          </p:cNvSpPr>
          <p:nvPr>
            <p:ph idx="1"/>
          </p:nvPr>
        </p:nvSpPr>
        <p:spPr/>
        <p:txBody>
          <a:bodyPr>
            <a:normAutofit/>
          </a:bodyPr>
          <a:lstStyle/>
          <a:p>
            <a:pPr marL="0" indent="0">
              <a:buNone/>
            </a:pPr>
            <a:r>
              <a:rPr lang="en-US" sz="3600" b="1" baseline="30000" dirty="0"/>
              <a:t>12 </a:t>
            </a:r>
            <a:r>
              <a:rPr lang="en-US" sz="3600" dirty="0"/>
              <a:t>The apostles </a:t>
            </a:r>
            <a:r>
              <a:rPr lang="en-US" sz="3600" u="sng" dirty="0"/>
              <a:t>performed many signs and wonders </a:t>
            </a:r>
            <a:r>
              <a:rPr lang="en-US" sz="3600" dirty="0"/>
              <a:t>among the people. They would come together regularly at Solomon’s Porch. </a:t>
            </a:r>
            <a:r>
              <a:rPr lang="en-US" sz="3600" b="1" baseline="30000" dirty="0"/>
              <a:t>13 </a:t>
            </a:r>
            <a:r>
              <a:rPr lang="en-US" sz="3600" b="1" dirty="0"/>
              <a:t>No one</a:t>
            </a:r>
            <a:r>
              <a:rPr lang="en-US" sz="3600" dirty="0"/>
              <a:t> from outside the church dared to join them, even though the people spoke highly of them. </a:t>
            </a:r>
            <a:r>
              <a:rPr lang="en-US" sz="3600" b="1" baseline="30000" dirty="0"/>
              <a:t>14 </a:t>
            </a:r>
            <a:r>
              <a:rPr lang="en-US" sz="3600" dirty="0"/>
              <a:t>Indeed, </a:t>
            </a:r>
            <a:r>
              <a:rPr lang="en-US" sz="3600" b="1" u="sng" dirty="0"/>
              <a:t>more and more</a:t>
            </a:r>
            <a:r>
              <a:rPr lang="en-US" sz="3600" u="sng" dirty="0"/>
              <a:t> </a:t>
            </a:r>
            <a:r>
              <a:rPr lang="en-US" sz="3600" dirty="0"/>
              <a:t>believers in the Lord, large numbers of </a:t>
            </a:r>
            <a:r>
              <a:rPr lang="en-US" sz="3600" b="1" dirty="0"/>
              <a:t>both men and women</a:t>
            </a:r>
            <a:r>
              <a:rPr lang="en-US" sz="3600" dirty="0"/>
              <a:t>, </a:t>
            </a:r>
            <a:r>
              <a:rPr lang="en-US" sz="3600" b="1" u="sng" dirty="0"/>
              <a:t>were added</a:t>
            </a:r>
            <a:r>
              <a:rPr lang="en-US" sz="3600" u="sng" dirty="0"/>
              <a:t> </a:t>
            </a:r>
            <a:r>
              <a:rPr lang="en-US" sz="3600" dirty="0"/>
              <a:t>to the church. </a:t>
            </a:r>
          </a:p>
        </p:txBody>
      </p:sp>
    </p:spTree>
    <p:extLst>
      <p:ext uri="{BB962C8B-B14F-4D97-AF65-F5344CB8AC3E}">
        <p14:creationId xmlns:p14="http://schemas.microsoft.com/office/powerpoint/2010/main" val="2145875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BC06A-A6F0-A623-0178-ECE324098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DB8B8F-9B68-4623-18CC-EEB93F5E0A43}"/>
              </a:ext>
            </a:extLst>
          </p:cNvPr>
          <p:cNvSpPr>
            <a:spLocks noGrp="1"/>
          </p:cNvSpPr>
          <p:nvPr>
            <p:ph type="title"/>
          </p:nvPr>
        </p:nvSpPr>
        <p:spPr/>
        <p:txBody>
          <a:bodyPr/>
          <a:lstStyle/>
          <a:p>
            <a:r>
              <a:rPr lang="en-US" dirty="0"/>
              <a:t>THE REST OF OUR TEXT – Acts 5:12-16</a:t>
            </a:r>
            <a:br>
              <a:rPr lang="en-US" dirty="0"/>
            </a:br>
            <a:r>
              <a:rPr lang="en-US" dirty="0"/>
              <a:t>THE RESULTS OF THIS EVENT               (2)</a:t>
            </a:r>
          </a:p>
        </p:txBody>
      </p:sp>
      <p:sp>
        <p:nvSpPr>
          <p:cNvPr id="3" name="Content Placeholder 2">
            <a:extLst>
              <a:ext uri="{FF2B5EF4-FFF2-40B4-BE49-F238E27FC236}">
                <a16:creationId xmlns:a16="http://schemas.microsoft.com/office/drawing/2014/main" id="{EBC6F04E-C2A2-1EFC-84E9-78E5AC8327B9}"/>
              </a:ext>
            </a:extLst>
          </p:cNvPr>
          <p:cNvSpPr>
            <a:spLocks noGrp="1"/>
          </p:cNvSpPr>
          <p:nvPr>
            <p:ph idx="1"/>
          </p:nvPr>
        </p:nvSpPr>
        <p:spPr/>
        <p:txBody>
          <a:bodyPr>
            <a:normAutofit/>
          </a:bodyPr>
          <a:lstStyle/>
          <a:p>
            <a:pPr marL="0" indent="0">
              <a:buNone/>
            </a:pPr>
            <a:r>
              <a:rPr lang="en-US" sz="3600" b="1" baseline="30000" dirty="0"/>
              <a:t>15 </a:t>
            </a:r>
            <a:r>
              <a:rPr lang="en-US" sz="3600" dirty="0"/>
              <a:t>As a </a:t>
            </a:r>
            <a:r>
              <a:rPr lang="en-US" sz="3600" u="sng" dirty="0"/>
              <a:t>result</a:t>
            </a:r>
            <a:r>
              <a:rPr lang="en-US" sz="3600" dirty="0"/>
              <a:t>, they would even bring the sick out into the main streets and lay them on cots and mats so that at least Peter’s shadow could fall on some of them as he passed by. </a:t>
            </a:r>
            <a:r>
              <a:rPr lang="en-US" sz="3600" b="1" baseline="30000" dirty="0"/>
              <a:t>16 </a:t>
            </a:r>
            <a:r>
              <a:rPr lang="en-US" sz="3600" dirty="0"/>
              <a:t>Even </a:t>
            </a:r>
            <a:r>
              <a:rPr lang="en-US" sz="3600" u="sng" dirty="0"/>
              <a:t>large numbers</a:t>
            </a:r>
            <a:r>
              <a:rPr lang="en-US" sz="3600" dirty="0"/>
              <a:t> of persons from </a:t>
            </a:r>
            <a:r>
              <a:rPr lang="en-US" sz="3600" u="sng" dirty="0"/>
              <a:t>towns around </a:t>
            </a:r>
            <a:r>
              <a:rPr lang="en-US" sz="3600" dirty="0"/>
              <a:t>Jerusalem would gather, bringing the sick and those harassed by unclean spirits. </a:t>
            </a:r>
            <a:r>
              <a:rPr lang="en-US" sz="3600" u="sng" dirty="0"/>
              <a:t>Everyone was healed</a:t>
            </a:r>
            <a:r>
              <a:rPr lang="en-US" sz="3600" dirty="0"/>
              <a:t>.</a:t>
            </a:r>
          </a:p>
          <a:p>
            <a:endParaRPr lang="en-US" dirty="0"/>
          </a:p>
        </p:txBody>
      </p:sp>
    </p:spTree>
    <p:extLst>
      <p:ext uri="{BB962C8B-B14F-4D97-AF65-F5344CB8AC3E}">
        <p14:creationId xmlns:p14="http://schemas.microsoft.com/office/powerpoint/2010/main" val="2138448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32933-8D45-6FE3-7DED-9138700369BF}"/>
              </a:ext>
            </a:extLst>
          </p:cNvPr>
          <p:cNvSpPr>
            <a:spLocks noGrp="1"/>
          </p:cNvSpPr>
          <p:nvPr>
            <p:ph type="title"/>
          </p:nvPr>
        </p:nvSpPr>
        <p:spPr/>
        <p:txBody>
          <a:bodyPr/>
          <a:lstStyle/>
          <a:p>
            <a:r>
              <a:rPr lang="en-US" b="1" u="sng" dirty="0"/>
              <a:t>RESULTS?</a:t>
            </a:r>
          </a:p>
        </p:txBody>
      </p:sp>
      <p:sp>
        <p:nvSpPr>
          <p:cNvPr id="3" name="Content Placeholder 2">
            <a:extLst>
              <a:ext uri="{FF2B5EF4-FFF2-40B4-BE49-F238E27FC236}">
                <a16:creationId xmlns:a16="http://schemas.microsoft.com/office/drawing/2014/main" id="{9E54D549-6E1D-6DEE-B05F-F1075F116B57}"/>
              </a:ext>
            </a:extLst>
          </p:cNvPr>
          <p:cNvSpPr>
            <a:spLocks noGrp="1"/>
          </p:cNvSpPr>
          <p:nvPr>
            <p:ph idx="1"/>
          </p:nvPr>
        </p:nvSpPr>
        <p:spPr/>
        <p:txBody>
          <a:bodyPr/>
          <a:lstStyle/>
          <a:p>
            <a:r>
              <a:rPr lang="en-US" sz="4000" u="sng" dirty="0"/>
              <a:t>GOD IS FREE </a:t>
            </a:r>
            <a:r>
              <a:rPr lang="en-US" sz="4000" dirty="0"/>
              <a:t>TO KEEP DOING AMAZING THINGS</a:t>
            </a:r>
          </a:p>
          <a:p>
            <a:r>
              <a:rPr lang="en-US" sz="4000" dirty="0"/>
              <a:t>“Men </a:t>
            </a:r>
            <a:r>
              <a:rPr lang="en-US" sz="4000" u="sng" dirty="0"/>
              <a:t>and</a:t>
            </a:r>
            <a:r>
              <a:rPr lang="en-US" sz="4000" dirty="0"/>
              <a:t> Women were added” – easily </a:t>
            </a:r>
            <a:r>
              <a:rPr lang="en-US" sz="4000" b="1" dirty="0"/>
              <a:t>over 10,000 Jewish people </a:t>
            </a:r>
            <a:r>
              <a:rPr lang="en-US" sz="4000" dirty="0"/>
              <a:t>are now part of this worshipping and sharing community of Jesus followers.</a:t>
            </a:r>
          </a:p>
          <a:p>
            <a:r>
              <a:rPr lang="en-US" sz="4000" dirty="0"/>
              <a:t>Many </a:t>
            </a:r>
            <a:r>
              <a:rPr lang="en-US" sz="4000" u="sng" dirty="0"/>
              <a:t>others are interested </a:t>
            </a:r>
            <a:r>
              <a:rPr lang="en-US" sz="4000" dirty="0"/>
              <a:t>and watching</a:t>
            </a:r>
          </a:p>
          <a:p>
            <a:r>
              <a:rPr lang="en-US" sz="4000" dirty="0"/>
              <a:t>Even out of town people come to check it out</a:t>
            </a:r>
          </a:p>
          <a:p>
            <a:endParaRPr lang="en-US" dirty="0"/>
          </a:p>
          <a:p>
            <a:endParaRPr lang="en-US" dirty="0"/>
          </a:p>
        </p:txBody>
      </p:sp>
    </p:spTree>
    <p:extLst>
      <p:ext uri="{BB962C8B-B14F-4D97-AF65-F5344CB8AC3E}">
        <p14:creationId xmlns:p14="http://schemas.microsoft.com/office/powerpoint/2010/main" val="402605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F9A4B-2486-6A68-6949-2DD2105B977C}"/>
              </a:ext>
            </a:extLst>
          </p:cNvPr>
          <p:cNvSpPr>
            <a:spLocks noGrp="1"/>
          </p:cNvSpPr>
          <p:nvPr>
            <p:ph type="title"/>
          </p:nvPr>
        </p:nvSpPr>
        <p:spPr/>
        <p:txBody>
          <a:bodyPr/>
          <a:lstStyle/>
          <a:p>
            <a:r>
              <a:rPr lang="en-US" dirty="0"/>
              <a:t>TODAY’S TEXT IS JARRING:</a:t>
            </a:r>
          </a:p>
        </p:txBody>
      </p:sp>
      <p:sp>
        <p:nvSpPr>
          <p:cNvPr id="3" name="Content Placeholder 2">
            <a:extLst>
              <a:ext uri="{FF2B5EF4-FFF2-40B4-BE49-F238E27FC236}">
                <a16:creationId xmlns:a16="http://schemas.microsoft.com/office/drawing/2014/main" id="{677F340D-8A0D-FA42-411B-9E8248B96F5C}"/>
              </a:ext>
            </a:extLst>
          </p:cNvPr>
          <p:cNvSpPr>
            <a:spLocks noGrp="1"/>
          </p:cNvSpPr>
          <p:nvPr>
            <p:ph idx="1"/>
          </p:nvPr>
        </p:nvSpPr>
        <p:spPr/>
        <p:txBody>
          <a:bodyPr>
            <a:normAutofit/>
          </a:bodyPr>
          <a:lstStyle/>
          <a:p>
            <a:r>
              <a:rPr lang="en-US" sz="4000" dirty="0"/>
              <a:t>Some of you </a:t>
            </a:r>
            <a:r>
              <a:rPr lang="en-US" sz="4000" u="sng" dirty="0"/>
              <a:t>may not like this text </a:t>
            </a:r>
            <a:r>
              <a:rPr lang="en-US" sz="4000" dirty="0"/>
              <a:t>at all</a:t>
            </a:r>
          </a:p>
          <a:p>
            <a:r>
              <a:rPr lang="en-US" sz="4000" dirty="0"/>
              <a:t>Many do not</a:t>
            </a:r>
          </a:p>
          <a:p>
            <a:pPr marL="0" indent="0">
              <a:buNone/>
            </a:pPr>
            <a:endParaRPr lang="en-US" sz="4000" dirty="0"/>
          </a:p>
          <a:p>
            <a:r>
              <a:rPr lang="en-US" sz="4000" dirty="0"/>
              <a:t>Personal Note about my “theology”</a:t>
            </a:r>
          </a:p>
          <a:p>
            <a:r>
              <a:rPr lang="en-US" sz="4000" dirty="0"/>
              <a:t>At least, bare with me on this text</a:t>
            </a:r>
          </a:p>
        </p:txBody>
      </p:sp>
    </p:spTree>
    <p:extLst>
      <p:ext uri="{BB962C8B-B14F-4D97-AF65-F5344CB8AC3E}">
        <p14:creationId xmlns:p14="http://schemas.microsoft.com/office/powerpoint/2010/main" val="1365184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D44F-ACDB-BFFD-5F2D-7FADA47312F5}"/>
              </a:ext>
            </a:extLst>
          </p:cNvPr>
          <p:cNvSpPr>
            <a:spLocks noGrp="1"/>
          </p:cNvSpPr>
          <p:nvPr>
            <p:ph type="title"/>
          </p:nvPr>
        </p:nvSpPr>
        <p:spPr/>
        <p:txBody>
          <a:bodyPr/>
          <a:lstStyle/>
          <a:p>
            <a:r>
              <a:rPr lang="en-US" dirty="0"/>
              <a:t>CONCLUSIONS:                                        (1)</a:t>
            </a:r>
          </a:p>
        </p:txBody>
      </p:sp>
      <p:sp>
        <p:nvSpPr>
          <p:cNvPr id="3" name="Content Placeholder 2">
            <a:extLst>
              <a:ext uri="{FF2B5EF4-FFF2-40B4-BE49-F238E27FC236}">
                <a16:creationId xmlns:a16="http://schemas.microsoft.com/office/drawing/2014/main" id="{F72E5CE3-5EA5-11AF-0D1E-CE918B5751B2}"/>
              </a:ext>
            </a:extLst>
          </p:cNvPr>
          <p:cNvSpPr>
            <a:spLocks noGrp="1"/>
          </p:cNvSpPr>
          <p:nvPr>
            <p:ph idx="1"/>
          </p:nvPr>
        </p:nvSpPr>
        <p:spPr/>
        <p:txBody>
          <a:bodyPr>
            <a:normAutofit fontScale="92500"/>
          </a:bodyPr>
          <a:lstStyle/>
          <a:p>
            <a:pPr marL="514350" indent="-514350">
              <a:buAutoNum type="arabicPeriod"/>
            </a:pPr>
            <a:r>
              <a:rPr lang="en-US" sz="3600" dirty="0"/>
              <a:t>I </a:t>
            </a:r>
            <a:r>
              <a:rPr lang="en-US" sz="3600" b="1" dirty="0"/>
              <a:t>hope this is an encouragement</a:t>
            </a:r>
            <a:r>
              <a:rPr lang="en-US" sz="3600" dirty="0"/>
              <a:t> to </a:t>
            </a:r>
            <a:r>
              <a:rPr lang="en-US" sz="3600" u="sng" dirty="0"/>
              <a:t>keep praying </a:t>
            </a:r>
            <a:r>
              <a:rPr lang="en-US" sz="3600" dirty="0"/>
              <a:t>for</a:t>
            </a:r>
          </a:p>
          <a:p>
            <a:pPr marL="0" indent="0">
              <a:buNone/>
            </a:pPr>
            <a:r>
              <a:rPr lang="en-US" sz="3600" dirty="0"/>
              <a:t>more of the SPIRIT THAT INCARNATES JESUS TO INCARNATE OUR COMMUNITY MORE FULLY – It is an exciting prayer.</a:t>
            </a:r>
          </a:p>
          <a:p>
            <a:pPr marL="0" indent="0">
              <a:buNone/>
            </a:pPr>
            <a:endParaRPr lang="en-US" sz="3600" dirty="0"/>
          </a:p>
          <a:p>
            <a:pPr marL="0" indent="0">
              <a:buNone/>
            </a:pPr>
            <a:r>
              <a:rPr lang="en-US" sz="3600" dirty="0"/>
              <a:t>2. This text reminds us </a:t>
            </a:r>
            <a:r>
              <a:rPr lang="en-US" sz="3600" u="sng" dirty="0"/>
              <a:t>that </a:t>
            </a:r>
            <a:r>
              <a:rPr lang="en-US" sz="3600" b="1" u="sng" dirty="0"/>
              <a:t>God wants authenticity, not religious pretense.</a:t>
            </a:r>
            <a:r>
              <a:rPr lang="en-US" sz="3600" u="sng" dirty="0"/>
              <a:t> We don’t need to pretend to be more than we are. We just need to take risks to keep growing!</a:t>
            </a:r>
            <a:endParaRPr lang="en-US" sz="3600" dirty="0"/>
          </a:p>
          <a:p>
            <a:endParaRPr lang="en-US" dirty="0"/>
          </a:p>
        </p:txBody>
      </p:sp>
    </p:spTree>
    <p:extLst>
      <p:ext uri="{BB962C8B-B14F-4D97-AF65-F5344CB8AC3E}">
        <p14:creationId xmlns:p14="http://schemas.microsoft.com/office/powerpoint/2010/main" val="4071437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15061-CE60-615B-6229-B180125EB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0F29E-C28F-0384-7035-C81492070F13}"/>
              </a:ext>
            </a:extLst>
          </p:cNvPr>
          <p:cNvSpPr>
            <a:spLocks noGrp="1"/>
          </p:cNvSpPr>
          <p:nvPr>
            <p:ph type="title"/>
          </p:nvPr>
        </p:nvSpPr>
        <p:spPr/>
        <p:txBody>
          <a:bodyPr/>
          <a:lstStyle/>
          <a:p>
            <a:r>
              <a:rPr lang="en-US" dirty="0"/>
              <a:t>CONCLUSIONS:                                           (2)</a:t>
            </a:r>
          </a:p>
        </p:txBody>
      </p:sp>
      <p:sp>
        <p:nvSpPr>
          <p:cNvPr id="3" name="Content Placeholder 2">
            <a:extLst>
              <a:ext uri="{FF2B5EF4-FFF2-40B4-BE49-F238E27FC236}">
                <a16:creationId xmlns:a16="http://schemas.microsoft.com/office/drawing/2014/main" id="{400BB2EA-5570-0116-A50F-7CB39B46082C}"/>
              </a:ext>
            </a:extLst>
          </p:cNvPr>
          <p:cNvSpPr>
            <a:spLocks noGrp="1"/>
          </p:cNvSpPr>
          <p:nvPr>
            <p:ph idx="1"/>
          </p:nvPr>
        </p:nvSpPr>
        <p:spPr/>
        <p:txBody>
          <a:bodyPr>
            <a:normAutofit/>
          </a:bodyPr>
          <a:lstStyle/>
          <a:p>
            <a:pPr marL="742950" indent="-742950">
              <a:buAutoNum type="arabicPeriod" startAt="3"/>
            </a:pPr>
            <a:r>
              <a:rPr lang="en-US" sz="3600" dirty="0"/>
              <a:t>A Community Filled with More of the HOLY SPIRIT that Incarnates Jesus </a:t>
            </a:r>
            <a:r>
              <a:rPr lang="en-US" sz="3600" u="sng" dirty="0"/>
              <a:t>is a </a:t>
            </a:r>
            <a:r>
              <a:rPr lang="en-US" sz="3600" b="1" u="sng" dirty="0"/>
              <a:t>JOYFUL and EXCITING </a:t>
            </a:r>
            <a:r>
              <a:rPr lang="en-US" sz="3600" u="sng" dirty="0"/>
              <a:t>Community </a:t>
            </a:r>
            <a:r>
              <a:rPr lang="en-US" sz="3600" dirty="0"/>
              <a:t>to be a part of  because </a:t>
            </a:r>
            <a:r>
              <a:rPr lang="en-US" sz="3600" b="1" dirty="0"/>
              <a:t>God is Present </a:t>
            </a:r>
            <a:r>
              <a:rPr lang="en-US" sz="3600" dirty="0"/>
              <a:t>and </a:t>
            </a:r>
            <a:r>
              <a:rPr lang="en-US" sz="3600" u="sng" dirty="0"/>
              <a:t>Wants to be Even More Present</a:t>
            </a:r>
            <a:r>
              <a:rPr lang="en-US" sz="3600" dirty="0"/>
              <a:t>!</a:t>
            </a:r>
          </a:p>
          <a:p>
            <a:pPr marL="0" indent="0">
              <a:buNone/>
            </a:pPr>
            <a:endParaRPr lang="en-US" sz="3600" dirty="0"/>
          </a:p>
          <a:p>
            <a:pPr marL="0" indent="0" algn="ctr">
              <a:buNone/>
            </a:pPr>
            <a:r>
              <a:rPr lang="en-US" sz="3600" dirty="0"/>
              <a:t>    (Every little taste that I have ever had of it </a:t>
            </a:r>
          </a:p>
          <a:p>
            <a:pPr marL="0" indent="0" algn="ctr">
              <a:buNone/>
            </a:pPr>
            <a:r>
              <a:rPr lang="en-US" sz="3600" dirty="0"/>
              <a:t>tastes like more)</a:t>
            </a:r>
          </a:p>
        </p:txBody>
      </p:sp>
    </p:spTree>
    <p:extLst>
      <p:ext uri="{BB962C8B-B14F-4D97-AF65-F5344CB8AC3E}">
        <p14:creationId xmlns:p14="http://schemas.microsoft.com/office/powerpoint/2010/main" val="34483492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816B2-ADC7-21C4-E372-35BD11D7D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3D539-E4EF-4803-925F-819DA1C2792C}"/>
              </a:ext>
            </a:extLst>
          </p:cNvPr>
          <p:cNvSpPr>
            <a:spLocks noGrp="1"/>
          </p:cNvSpPr>
          <p:nvPr>
            <p:ph type="title"/>
          </p:nvPr>
        </p:nvSpPr>
        <p:spPr/>
        <p:txBody>
          <a:bodyPr/>
          <a:lstStyle/>
          <a:p>
            <a:r>
              <a:rPr lang="en-US" dirty="0"/>
              <a:t>CONCLUSIONS:                                          (3)</a:t>
            </a:r>
          </a:p>
        </p:txBody>
      </p:sp>
      <p:sp>
        <p:nvSpPr>
          <p:cNvPr id="3" name="Content Placeholder 2">
            <a:extLst>
              <a:ext uri="{FF2B5EF4-FFF2-40B4-BE49-F238E27FC236}">
                <a16:creationId xmlns:a16="http://schemas.microsoft.com/office/drawing/2014/main" id="{73389B46-FD35-A7C4-79EF-D467EC5F467F}"/>
              </a:ext>
            </a:extLst>
          </p:cNvPr>
          <p:cNvSpPr>
            <a:spLocks noGrp="1"/>
          </p:cNvSpPr>
          <p:nvPr>
            <p:ph idx="1"/>
          </p:nvPr>
        </p:nvSpPr>
        <p:spPr/>
        <p:txBody>
          <a:bodyPr>
            <a:normAutofit/>
          </a:bodyPr>
          <a:lstStyle/>
          <a:p>
            <a:pPr marL="0" indent="0">
              <a:buNone/>
            </a:pPr>
            <a:r>
              <a:rPr lang="en-US" dirty="0"/>
              <a:t>4</a:t>
            </a:r>
            <a:r>
              <a:rPr lang="en-US" sz="3600" dirty="0"/>
              <a:t>. We </a:t>
            </a:r>
            <a:r>
              <a:rPr lang="en-US" sz="3600" b="1" dirty="0"/>
              <a:t>don’t know exactly</a:t>
            </a:r>
            <a:r>
              <a:rPr lang="en-US" sz="3600" dirty="0"/>
              <a:t> what a big “yes” will look like </a:t>
            </a:r>
            <a:r>
              <a:rPr lang="en-US" sz="3600" b="1" dirty="0"/>
              <a:t>for us today if we keep asking </a:t>
            </a:r>
            <a:r>
              <a:rPr lang="en-US" sz="3600" dirty="0"/>
              <a:t>for More of the Holy Spirit . . . . </a:t>
            </a:r>
            <a:r>
              <a:rPr lang="en-US" sz="3600" u="sng" dirty="0"/>
              <a:t>We live NOW, not THEN. </a:t>
            </a:r>
            <a:endParaRPr lang="en-US" sz="3600" dirty="0"/>
          </a:p>
          <a:p>
            <a:pPr marL="0" indent="0">
              <a:buNone/>
            </a:pPr>
            <a:r>
              <a:rPr lang="en-US" sz="3600" dirty="0"/>
              <a:t>5. But, we are dealing with </a:t>
            </a:r>
            <a:r>
              <a:rPr lang="en-US" sz="3600" b="1" dirty="0"/>
              <a:t>the same </a:t>
            </a:r>
            <a:r>
              <a:rPr lang="en-US" sz="3600" dirty="0"/>
              <a:t>“God and Father of our Lord Jesus the Mesiah.” And, </a:t>
            </a:r>
            <a:r>
              <a:rPr lang="en-US" sz="3600" b="1" dirty="0"/>
              <a:t>we do know </a:t>
            </a:r>
            <a:r>
              <a:rPr lang="en-US" sz="3600" dirty="0"/>
              <a:t>it will </a:t>
            </a:r>
            <a:r>
              <a:rPr lang="en-US" sz="3600" b="1" dirty="0"/>
              <a:t>be JOYFUL and ELECTRIFYING</a:t>
            </a:r>
            <a:r>
              <a:rPr lang="en-US" sz="3600" dirty="0"/>
              <a:t> to be more and more deeply FILLED and EMPOWERED by God’s Spirit – and that </a:t>
            </a:r>
            <a:r>
              <a:rPr lang="en-US" sz="3600" u="sng" dirty="0"/>
              <a:t>we</a:t>
            </a:r>
            <a:r>
              <a:rPr lang="en-US" sz="3600" dirty="0"/>
              <a:t>, as well as </a:t>
            </a:r>
            <a:r>
              <a:rPr lang="en-US" sz="3600" u="sng" dirty="0"/>
              <a:t>others</a:t>
            </a:r>
            <a:r>
              <a:rPr lang="en-US" sz="3600" dirty="0"/>
              <a:t>, </a:t>
            </a:r>
            <a:r>
              <a:rPr lang="en-US" sz="3600" b="1" dirty="0"/>
              <a:t>will be blessed</a:t>
            </a:r>
            <a:r>
              <a:rPr lang="en-US" sz="3600" dirty="0"/>
              <a:t>!</a:t>
            </a:r>
          </a:p>
          <a:p>
            <a:endParaRPr lang="en-US" dirty="0"/>
          </a:p>
        </p:txBody>
      </p:sp>
    </p:spTree>
    <p:extLst>
      <p:ext uri="{BB962C8B-B14F-4D97-AF65-F5344CB8AC3E}">
        <p14:creationId xmlns:p14="http://schemas.microsoft.com/office/powerpoint/2010/main" val="26341719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BACE7-B2D8-E470-324B-5BE9ED274C7A}"/>
              </a:ext>
            </a:extLst>
          </p:cNvPr>
          <p:cNvSpPr>
            <a:spLocks noGrp="1"/>
          </p:cNvSpPr>
          <p:nvPr>
            <p:ph type="title"/>
          </p:nvPr>
        </p:nvSpPr>
        <p:spPr/>
        <p:txBody>
          <a:bodyPr/>
          <a:lstStyle/>
          <a:p>
            <a:r>
              <a:rPr lang="en-US" dirty="0"/>
              <a:t>MY </a:t>
            </a:r>
            <a:r>
              <a:rPr lang="en-US" b="1" dirty="0"/>
              <a:t>PRAYER:</a:t>
            </a:r>
          </a:p>
        </p:txBody>
      </p:sp>
      <p:sp>
        <p:nvSpPr>
          <p:cNvPr id="3" name="Content Placeholder 2">
            <a:extLst>
              <a:ext uri="{FF2B5EF4-FFF2-40B4-BE49-F238E27FC236}">
                <a16:creationId xmlns:a16="http://schemas.microsoft.com/office/drawing/2014/main" id="{6C9ECF3F-D62C-309E-9C00-4167E5EC4D7A}"/>
              </a:ext>
            </a:extLst>
          </p:cNvPr>
          <p:cNvSpPr>
            <a:spLocks noGrp="1"/>
          </p:cNvSpPr>
          <p:nvPr>
            <p:ph idx="1"/>
          </p:nvPr>
        </p:nvSpPr>
        <p:spPr/>
        <p:txBody>
          <a:bodyPr/>
          <a:lstStyle/>
          <a:p>
            <a:pPr marL="0" indent="0">
              <a:buNone/>
            </a:pPr>
            <a:endParaRPr lang="en-US" sz="4000" dirty="0"/>
          </a:p>
          <a:p>
            <a:pPr marL="0" indent="0">
              <a:buNone/>
            </a:pPr>
            <a:r>
              <a:rPr lang="en-US" sz="4000" dirty="0"/>
              <a:t>“Father, as Jesus told his followers to do long ago, we want to “keep on asking for more of the Holy Spirit,” and look forward to seeing what you do with us, in us, and through us! Amen!”</a:t>
            </a:r>
          </a:p>
          <a:p>
            <a:endParaRPr lang="en-US" dirty="0"/>
          </a:p>
        </p:txBody>
      </p:sp>
    </p:spTree>
    <p:extLst>
      <p:ext uri="{BB962C8B-B14F-4D97-AF65-F5344CB8AC3E}">
        <p14:creationId xmlns:p14="http://schemas.microsoft.com/office/powerpoint/2010/main" val="2637736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CE1BE-D659-6B94-ECF3-732480A09B0D}"/>
              </a:ext>
            </a:extLst>
          </p:cNvPr>
          <p:cNvSpPr>
            <a:spLocks noGrp="1"/>
          </p:cNvSpPr>
          <p:nvPr>
            <p:ph type="title"/>
          </p:nvPr>
        </p:nvSpPr>
        <p:spPr/>
        <p:txBody>
          <a:bodyPr/>
          <a:lstStyle/>
          <a:p>
            <a:r>
              <a:rPr lang="en-US" u="sng" dirty="0"/>
              <a:t>COMMUNION</a:t>
            </a:r>
            <a:r>
              <a:rPr lang="en-US" dirty="0"/>
              <a:t>:</a:t>
            </a:r>
          </a:p>
        </p:txBody>
      </p:sp>
      <p:sp>
        <p:nvSpPr>
          <p:cNvPr id="3" name="Content Placeholder 2">
            <a:extLst>
              <a:ext uri="{FF2B5EF4-FFF2-40B4-BE49-F238E27FC236}">
                <a16:creationId xmlns:a16="http://schemas.microsoft.com/office/drawing/2014/main" id="{3CE8AD30-100E-6E17-8943-D0F1D1034A5D}"/>
              </a:ext>
            </a:extLst>
          </p:cNvPr>
          <p:cNvSpPr>
            <a:spLocks noGrp="1"/>
          </p:cNvSpPr>
          <p:nvPr>
            <p:ph idx="1"/>
          </p:nvPr>
        </p:nvSpPr>
        <p:spPr/>
        <p:txBody>
          <a:bodyPr>
            <a:normAutofit/>
          </a:bodyPr>
          <a:lstStyle/>
          <a:p>
            <a:r>
              <a:rPr lang="en-US" sz="4000" dirty="0"/>
              <a:t>Jesus Invites You to Come </a:t>
            </a:r>
            <a:r>
              <a:rPr lang="en-US" sz="4000" u="sng" dirty="0"/>
              <a:t>as You Are</a:t>
            </a:r>
            <a:r>
              <a:rPr lang="en-US" sz="4000" dirty="0"/>
              <a:t> to God’s Open Table, </a:t>
            </a:r>
            <a:r>
              <a:rPr lang="en-US" sz="4000" u="sng" dirty="0"/>
              <a:t>Without Any Pretense</a:t>
            </a:r>
            <a:r>
              <a:rPr lang="en-US" sz="4000" dirty="0"/>
              <a:t> of Being More Than You Are.</a:t>
            </a:r>
          </a:p>
          <a:p>
            <a:endParaRPr lang="en-US" sz="4000" dirty="0"/>
          </a:p>
          <a:p>
            <a:r>
              <a:rPr lang="en-US" sz="4000" dirty="0"/>
              <a:t>Come </a:t>
            </a:r>
            <a:r>
              <a:rPr lang="en-US" sz="4000" u="sng" dirty="0"/>
              <a:t>Willing to be Open and Filled </a:t>
            </a:r>
            <a:r>
              <a:rPr lang="en-US" sz="4000" dirty="0"/>
              <a:t>with More of God’s Holy Spirit that Incarnates Jesus.</a:t>
            </a:r>
          </a:p>
        </p:txBody>
      </p:sp>
    </p:spTree>
    <p:extLst>
      <p:ext uri="{BB962C8B-B14F-4D97-AF65-F5344CB8AC3E}">
        <p14:creationId xmlns:p14="http://schemas.microsoft.com/office/powerpoint/2010/main" val="68982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E172F-738F-DFD6-9B67-7774AC74AD67}"/>
              </a:ext>
            </a:extLst>
          </p:cNvPr>
          <p:cNvSpPr>
            <a:spLocks noGrp="1"/>
          </p:cNvSpPr>
          <p:nvPr>
            <p:ph type="title"/>
          </p:nvPr>
        </p:nvSpPr>
        <p:spPr/>
        <p:txBody>
          <a:bodyPr>
            <a:normAutofit/>
          </a:bodyPr>
          <a:lstStyle/>
          <a:p>
            <a:r>
              <a:rPr lang="en-US" b="1" u="sng" dirty="0"/>
              <a:t>The </a:t>
            </a:r>
            <a:r>
              <a:rPr lang="en-US" b="1" i="1" u="sng" dirty="0"/>
              <a:t>CONTEXT</a:t>
            </a:r>
            <a:r>
              <a:rPr lang="en-US" b="1" u="sng" dirty="0"/>
              <a:t> for TODAY’S TEXT                 (1)</a:t>
            </a:r>
            <a:br>
              <a:rPr lang="en-US" dirty="0"/>
            </a:br>
            <a:endParaRPr lang="en-US" dirty="0"/>
          </a:p>
        </p:txBody>
      </p:sp>
      <p:sp>
        <p:nvSpPr>
          <p:cNvPr id="3" name="Content Placeholder 2">
            <a:extLst>
              <a:ext uri="{FF2B5EF4-FFF2-40B4-BE49-F238E27FC236}">
                <a16:creationId xmlns:a16="http://schemas.microsoft.com/office/drawing/2014/main" id="{90644754-3C1E-0794-3FF4-02EB50111C14}"/>
              </a:ext>
            </a:extLst>
          </p:cNvPr>
          <p:cNvSpPr>
            <a:spLocks noGrp="1"/>
          </p:cNvSpPr>
          <p:nvPr>
            <p:ph idx="1"/>
          </p:nvPr>
        </p:nvSpPr>
        <p:spPr/>
        <p:txBody>
          <a:bodyPr>
            <a:normAutofit/>
          </a:bodyPr>
          <a:lstStyle/>
          <a:p>
            <a:r>
              <a:rPr lang="en-US" sz="3600" b="1" dirty="0"/>
              <a:t>Acts 2 - a forgiven, joyful, SHARING COMMUNITY of Jesus followers. Sharing all the basics of life – TIME, MEALS, HOMES, PRAYERS, RESOURCES. Experiencing healings and wholeness and miracles.</a:t>
            </a:r>
          </a:p>
          <a:p>
            <a:pPr marL="0" indent="0">
              <a:buNone/>
            </a:pPr>
            <a:endParaRPr lang="en-US" sz="3600" dirty="0"/>
          </a:p>
          <a:p>
            <a:r>
              <a:rPr lang="en-US" sz="3600" dirty="0"/>
              <a:t>Grown to well </a:t>
            </a:r>
            <a:r>
              <a:rPr lang="en-US" sz="3600" b="1" dirty="0"/>
              <a:t>over 5000 </a:t>
            </a:r>
            <a:r>
              <a:rPr lang="en-US" sz="3600" dirty="0"/>
              <a:t>by </a:t>
            </a:r>
            <a:r>
              <a:rPr lang="en-US" sz="3600" u="sng" dirty="0"/>
              <a:t>Acts 4:4</a:t>
            </a:r>
          </a:p>
          <a:p>
            <a:r>
              <a:rPr lang="en-US" sz="3600" b="1" u="sng" dirty="0"/>
              <a:t>Meeting regularly in the Temple area – 5:12</a:t>
            </a:r>
            <a:endParaRPr lang="en-US" sz="3600" dirty="0"/>
          </a:p>
        </p:txBody>
      </p:sp>
    </p:spTree>
    <p:extLst>
      <p:ext uri="{BB962C8B-B14F-4D97-AF65-F5344CB8AC3E}">
        <p14:creationId xmlns:p14="http://schemas.microsoft.com/office/powerpoint/2010/main" val="185654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D698C-4D91-875B-5C65-F3F4E60CF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ECE13-B446-E07E-4779-EDB129F95490}"/>
              </a:ext>
            </a:extLst>
          </p:cNvPr>
          <p:cNvSpPr>
            <a:spLocks noGrp="1"/>
          </p:cNvSpPr>
          <p:nvPr>
            <p:ph type="title"/>
          </p:nvPr>
        </p:nvSpPr>
        <p:spPr/>
        <p:txBody>
          <a:bodyPr>
            <a:normAutofit/>
          </a:bodyPr>
          <a:lstStyle/>
          <a:p>
            <a:r>
              <a:rPr lang="en-US" b="1" u="sng" dirty="0"/>
              <a:t>The CONTEXT for TODAY’S TEXT                 (2)</a:t>
            </a:r>
            <a:br>
              <a:rPr lang="en-US" dirty="0"/>
            </a:br>
            <a:endParaRPr lang="en-US" dirty="0"/>
          </a:p>
        </p:txBody>
      </p:sp>
      <p:sp>
        <p:nvSpPr>
          <p:cNvPr id="3" name="Content Placeholder 2">
            <a:extLst>
              <a:ext uri="{FF2B5EF4-FFF2-40B4-BE49-F238E27FC236}">
                <a16:creationId xmlns:a16="http://schemas.microsoft.com/office/drawing/2014/main" id="{31157090-E027-25F9-3DF5-F67F7976ED9B}"/>
              </a:ext>
            </a:extLst>
          </p:cNvPr>
          <p:cNvSpPr>
            <a:spLocks noGrp="1"/>
          </p:cNvSpPr>
          <p:nvPr>
            <p:ph idx="1"/>
          </p:nvPr>
        </p:nvSpPr>
        <p:spPr/>
        <p:txBody>
          <a:bodyPr>
            <a:normAutofit fontScale="92500" lnSpcReduction="10000"/>
          </a:bodyPr>
          <a:lstStyle/>
          <a:p>
            <a:r>
              <a:rPr lang="en-US" sz="3900" b="1" u="sng" dirty="0"/>
              <a:t>Meeting in various house-church settings throughout Jerusalem:</a:t>
            </a:r>
          </a:p>
          <a:p>
            <a:pPr marL="0" indent="0">
              <a:buNone/>
            </a:pPr>
            <a:endParaRPr lang="en-US" sz="3900" dirty="0"/>
          </a:p>
          <a:p>
            <a:r>
              <a:rPr lang="en-US" sz="3900" b="1" u="sng" dirty="0"/>
              <a:t>Acts 4 -- still SHARING </a:t>
            </a:r>
            <a:r>
              <a:rPr lang="en-US" sz="3900" b="1" dirty="0"/>
              <a:t>all of the basics of life—TIME, MEALS, HOMES, PRAYERS, and RESOURCES.</a:t>
            </a:r>
          </a:p>
          <a:p>
            <a:pPr marL="0" indent="0">
              <a:buNone/>
            </a:pPr>
            <a:endParaRPr lang="en-US" sz="3900" b="1" dirty="0"/>
          </a:p>
          <a:p>
            <a:r>
              <a:rPr lang="en-US" sz="3900" b="1" u="sng" dirty="0"/>
              <a:t>Praying for BOLDNESS</a:t>
            </a:r>
            <a:r>
              <a:rPr lang="en-US" sz="3900" b="1" dirty="0"/>
              <a:t>, rather than Security! (Acts 4:29-30)</a:t>
            </a:r>
            <a:endParaRPr lang="en-US" sz="3900" dirty="0"/>
          </a:p>
          <a:p>
            <a:endParaRPr lang="en-US" dirty="0"/>
          </a:p>
        </p:txBody>
      </p:sp>
    </p:spTree>
    <p:extLst>
      <p:ext uri="{BB962C8B-B14F-4D97-AF65-F5344CB8AC3E}">
        <p14:creationId xmlns:p14="http://schemas.microsoft.com/office/powerpoint/2010/main" val="4147009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47501-7A1A-AEE0-E312-A1ECC6923098}"/>
              </a:ext>
            </a:extLst>
          </p:cNvPr>
          <p:cNvSpPr>
            <a:spLocks noGrp="1"/>
          </p:cNvSpPr>
          <p:nvPr>
            <p:ph type="title"/>
          </p:nvPr>
        </p:nvSpPr>
        <p:spPr/>
        <p:txBody>
          <a:bodyPr/>
          <a:lstStyle/>
          <a:p>
            <a:r>
              <a:rPr lang="en-US" dirty="0"/>
              <a:t>Jarring:</a:t>
            </a:r>
          </a:p>
        </p:txBody>
      </p:sp>
      <p:sp>
        <p:nvSpPr>
          <p:cNvPr id="3" name="Content Placeholder 2">
            <a:extLst>
              <a:ext uri="{FF2B5EF4-FFF2-40B4-BE49-F238E27FC236}">
                <a16:creationId xmlns:a16="http://schemas.microsoft.com/office/drawing/2014/main" id="{087A93CC-0392-C2B7-7453-AD7A168C681C}"/>
              </a:ext>
            </a:extLst>
          </p:cNvPr>
          <p:cNvSpPr>
            <a:spLocks noGrp="1"/>
          </p:cNvSpPr>
          <p:nvPr>
            <p:ph idx="1"/>
          </p:nvPr>
        </p:nvSpPr>
        <p:spPr/>
        <p:txBody>
          <a:bodyPr>
            <a:normAutofit/>
          </a:bodyPr>
          <a:lstStyle/>
          <a:p>
            <a:r>
              <a:rPr lang="en-US" sz="3600" dirty="0"/>
              <a:t>Did Luke </a:t>
            </a:r>
            <a:r>
              <a:rPr lang="en-US" sz="3600" u="sng" dirty="0"/>
              <a:t>consider leaving this jarring text out</a:t>
            </a:r>
            <a:r>
              <a:rPr lang="en-US" sz="3600" dirty="0"/>
              <a:t> even though he claims to have interviewed eyewitnesses before he wrote his 2 books? (I have no idea.)</a:t>
            </a:r>
          </a:p>
          <a:p>
            <a:r>
              <a:rPr lang="en-US" sz="3600" dirty="0"/>
              <a:t>The Biblical writers are pretty consistent about reporting the “people of God” with </a:t>
            </a:r>
            <a:r>
              <a:rPr lang="en-US" sz="3600" u="sng" dirty="0"/>
              <a:t>all their warts, issues, and weaknesses, AND an UNTAMED GOD</a:t>
            </a:r>
            <a:r>
              <a:rPr lang="en-US" sz="3600" dirty="0"/>
              <a:t>!</a:t>
            </a:r>
          </a:p>
          <a:p>
            <a:r>
              <a:rPr lang="en-US" sz="3600" b="1" dirty="0"/>
              <a:t>UNLIKE</a:t>
            </a:r>
            <a:r>
              <a:rPr lang="en-US" sz="3600" dirty="0"/>
              <a:t> most national history, or church history, or the AI picture editor</a:t>
            </a:r>
          </a:p>
        </p:txBody>
      </p:sp>
    </p:spTree>
    <p:extLst>
      <p:ext uri="{BB962C8B-B14F-4D97-AF65-F5344CB8AC3E}">
        <p14:creationId xmlns:p14="http://schemas.microsoft.com/office/powerpoint/2010/main" val="3542400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E4206-A026-BA24-6AE1-74213A4B6118}"/>
              </a:ext>
            </a:extLst>
          </p:cNvPr>
          <p:cNvSpPr>
            <a:spLocks noGrp="1"/>
          </p:cNvSpPr>
          <p:nvPr>
            <p:ph type="title"/>
          </p:nvPr>
        </p:nvSpPr>
        <p:spPr/>
        <p:txBody>
          <a:bodyPr/>
          <a:lstStyle/>
          <a:p>
            <a:r>
              <a:rPr lang="en-US" dirty="0"/>
              <a:t>SO </a:t>
            </a:r>
            <a:r>
              <a:rPr lang="en-US" u="sng" dirty="0"/>
              <a:t>HERE IS</a:t>
            </a:r>
            <a:r>
              <a:rPr lang="en-US" dirty="0"/>
              <a:t> OUR “JARRING” TEXT  (CEB)</a:t>
            </a:r>
            <a:br>
              <a:rPr lang="en-US" dirty="0"/>
            </a:br>
            <a:r>
              <a:rPr lang="en-US" dirty="0"/>
              <a:t>ACTS 4:32-5:11                                  (1)</a:t>
            </a:r>
          </a:p>
        </p:txBody>
      </p:sp>
      <p:sp>
        <p:nvSpPr>
          <p:cNvPr id="3" name="Content Placeholder 2">
            <a:extLst>
              <a:ext uri="{FF2B5EF4-FFF2-40B4-BE49-F238E27FC236}">
                <a16:creationId xmlns:a16="http://schemas.microsoft.com/office/drawing/2014/main" id="{CFF4FBDC-2A54-D583-08F7-A7213EAB7B5A}"/>
              </a:ext>
            </a:extLst>
          </p:cNvPr>
          <p:cNvSpPr>
            <a:spLocks noGrp="1"/>
          </p:cNvSpPr>
          <p:nvPr>
            <p:ph idx="1"/>
          </p:nvPr>
        </p:nvSpPr>
        <p:spPr/>
        <p:txBody>
          <a:bodyPr>
            <a:normAutofit/>
          </a:bodyPr>
          <a:lstStyle/>
          <a:p>
            <a:pPr marL="0" indent="0">
              <a:buNone/>
            </a:pPr>
            <a:r>
              <a:rPr lang="en-US" sz="3200" b="1" baseline="30000" dirty="0"/>
              <a:t>34 </a:t>
            </a:r>
            <a:r>
              <a:rPr lang="en-US" sz="3200" dirty="0"/>
              <a:t>There were no needy persons among them. Those who owned properties or houses would sell them, bring the proceeds from the sales, </a:t>
            </a:r>
            <a:r>
              <a:rPr lang="en-US" sz="3200" b="1" baseline="30000" dirty="0"/>
              <a:t>35 </a:t>
            </a:r>
            <a:r>
              <a:rPr lang="en-US" sz="3200" dirty="0"/>
              <a:t>and place them in the care and under the authority of the apostles. Then it was distributed to </a:t>
            </a:r>
            <a:r>
              <a:rPr lang="en-US" sz="3200" u="sng" dirty="0"/>
              <a:t>anyone who was in need</a:t>
            </a:r>
            <a:r>
              <a:rPr lang="en-US" sz="3200" dirty="0"/>
              <a:t>.</a:t>
            </a:r>
          </a:p>
          <a:p>
            <a:pPr marL="0" indent="0">
              <a:buNone/>
            </a:pPr>
            <a:r>
              <a:rPr lang="en-US" sz="3200" b="1" baseline="30000" dirty="0"/>
              <a:t>36 </a:t>
            </a:r>
            <a:r>
              <a:rPr lang="en-US" sz="3200" dirty="0"/>
              <a:t>Joseph, whom the apostles nicknamed Barnabas (that is, “one who encourages”), was a Levite from Cyprus. </a:t>
            </a:r>
            <a:r>
              <a:rPr lang="en-US" sz="3200" b="1" baseline="30000" dirty="0"/>
              <a:t>37 </a:t>
            </a:r>
            <a:r>
              <a:rPr lang="en-US" sz="3200" dirty="0"/>
              <a:t>He owned a field, sold it, brought the money, and placed it in the care and under the authority of the apostles.</a:t>
            </a:r>
          </a:p>
          <a:p>
            <a:endParaRPr lang="en-US" dirty="0"/>
          </a:p>
        </p:txBody>
      </p:sp>
    </p:spTree>
    <p:extLst>
      <p:ext uri="{BB962C8B-B14F-4D97-AF65-F5344CB8AC3E}">
        <p14:creationId xmlns:p14="http://schemas.microsoft.com/office/powerpoint/2010/main" val="3955592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1CC75-4BDC-271A-3D2D-3A406CF53F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E992A-11D3-0D02-700A-EC82325B4764}"/>
              </a:ext>
            </a:extLst>
          </p:cNvPr>
          <p:cNvSpPr>
            <a:spLocks noGrp="1"/>
          </p:cNvSpPr>
          <p:nvPr>
            <p:ph type="title"/>
          </p:nvPr>
        </p:nvSpPr>
        <p:spPr/>
        <p:txBody>
          <a:bodyPr/>
          <a:lstStyle/>
          <a:p>
            <a:r>
              <a:rPr lang="en-US" dirty="0"/>
              <a:t>SO HERE IS OUR “JARRING” TEXT  (CEB)</a:t>
            </a:r>
            <a:br>
              <a:rPr lang="en-US" dirty="0"/>
            </a:br>
            <a:r>
              <a:rPr lang="en-US" dirty="0"/>
              <a:t>ACTS 4:32-5:11                                  (2)</a:t>
            </a:r>
          </a:p>
        </p:txBody>
      </p:sp>
      <p:sp>
        <p:nvSpPr>
          <p:cNvPr id="3" name="Content Placeholder 2">
            <a:extLst>
              <a:ext uri="{FF2B5EF4-FFF2-40B4-BE49-F238E27FC236}">
                <a16:creationId xmlns:a16="http://schemas.microsoft.com/office/drawing/2014/main" id="{5AC93F4E-3CB5-401B-28A7-F89DE8446B88}"/>
              </a:ext>
            </a:extLst>
          </p:cNvPr>
          <p:cNvSpPr>
            <a:spLocks noGrp="1"/>
          </p:cNvSpPr>
          <p:nvPr>
            <p:ph idx="1"/>
          </p:nvPr>
        </p:nvSpPr>
        <p:spPr/>
        <p:txBody>
          <a:bodyPr>
            <a:normAutofit/>
          </a:bodyPr>
          <a:lstStyle/>
          <a:p>
            <a:r>
              <a:rPr lang="en-US" sz="3600" b="1" dirty="0"/>
              <a:t>5 </a:t>
            </a:r>
            <a:r>
              <a:rPr lang="en-US" sz="3600" u="sng" dirty="0"/>
              <a:t>However</a:t>
            </a:r>
            <a:r>
              <a:rPr lang="en-US" sz="3600" dirty="0"/>
              <a:t>, a man named Ananias, along with his wife Sapphira, sold a piece of property. </a:t>
            </a:r>
            <a:r>
              <a:rPr lang="en-US" sz="3600" b="1" baseline="30000" dirty="0"/>
              <a:t>2 </a:t>
            </a:r>
            <a:r>
              <a:rPr lang="en-US" sz="3600" dirty="0"/>
              <a:t>With his wife’s knowledge, he </a:t>
            </a:r>
            <a:r>
              <a:rPr lang="en-US" sz="3600" u="sng" dirty="0"/>
              <a:t>withheld some </a:t>
            </a:r>
            <a:r>
              <a:rPr lang="en-US" sz="3600" dirty="0"/>
              <a:t>of the proceeds from the sale. He brought the rest and placed it in the care and under the authority of the apostles. </a:t>
            </a:r>
            <a:r>
              <a:rPr lang="en-US" sz="3600" b="1" baseline="30000" dirty="0"/>
              <a:t>3 </a:t>
            </a:r>
            <a:r>
              <a:rPr lang="en-US" sz="3600" dirty="0"/>
              <a:t>Peter asked, “Ananias, how is it that </a:t>
            </a:r>
            <a:r>
              <a:rPr lang="en-US" sz="3600" b="1" dirty="0"/>
              <a:t>Satan has influenced you to lie to the Holy Spirit</a:t>
            </a:r>
            <a:r>
              <a:rPr lang="en-US" sz="3600" dirty="0"/>
              <a:t> by withholding some of the proceeds from the sale of your land? </a:t>
            </a:r>
          </a:p>
        </p:txBody>
      </p:sp>
    </p:spTree>
    <p:extLst>
      <p:ext uri="{BB962C8B-B14F-4D97-AF65-F5344CB8AC3E}">
        <p14:creationId xmlns:p14="http://schemas.microsoft.com/office/powerpoint/2010/main" val="3393485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8454B-2F34-C2D9-B4C6-B9A4B2A8B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30BC7B-F26C-AE17-A655-7691F44E9EFB}"/>
              </a:ext>
            </a:extLst>
          </p:cNvPr>
          <p:cNvSpPr>
            <a:spLocks noGrp="1"/>
          </p:cNvSpPr>
          <p:nvPr>
            <p:ph type="title"/>
          </p:nvPr>
        </p:nvSpPr>
        <p:spPr/>
        <p:txBody>
          <a:bodyPr/>
          <a:lstStyle/>
          <a:p>
            <a:r>
              <a:rPr lang="en-US" dirty="0"/>
              <a:t>SO HERE IS OUR “JARRING” TEXT  (CEB)</a:t>
            </a:r>
            <a:br>
              <a:rPr lang="en-US" dirty="0"/>
            </a:br>
            <a:r>
              <a:rPr lang="en-US" dirty="0"/>
              <a:t>ACTS 4:32-5:11                                  (3)</a:t>
            </a:r>
          </a:p>
        </p:txBody>
      </p:sp>
      <p:sp>
        <p:nvSpPr>
          <p:cNvPr id="3" name="Content Placeholder 2">
            <a:extLst>
              <a:ext uri="{FF2B5EF4-FFF2-40B4-BE49-F238E27FC236}">
                <a16:creationId xmlns:a16="http://schemas.microsoft.com/office/drawing/2014/main" id="{7DDA7C2F-15C7-40B0-C29A-C75E6EF96CA2}"/>
              </a:ext>
            </a:extLst>
          </p:cNvPr>
          <p:cNvSpPr>
            <a:spLocks noGrp="1"/>
          </p:cNvSpPr>
          <p:nvPr>
            <p:ph idx="1"/>
          </p:nvPr>
        </p:nvSpPr>
        <p:spPr/>
        <p:txBody>
          <a:bodyPr>
            <a:normAutofit/>
          </a:bodyPr>
          <a:lstStyle/>
          <a:p>
            <a:pPr marL="0" indent="0">
              <a:buNone/>
            </a:pPr>
            <a:r>
              <a:rPr lang="en-US" sz="3600" b="1" baseline="30000" dirty="0"/>
              <a:t>4 </a:t>
            </a:r>
            <a:r>
              <a:rPr lang="en-US" sz="3600" dirty="0"/>
              <a:t>Wasn’t that property </a:t>
            </a:r>
            <a:r>
              <a:rPr lang="en-US" sz="3600" b="1" dirty="0"/>
              <a:t>yours to keep</a:t>
            </a:r>
            <a:r>
              <a:rPr lang="en-US" sz="3600" dirty="0"/>
              <a:t>? After you sold it, wasn’t the money </a:t>
            </a:r>
            <a:r>
              <a:rPr lang="en-US" sz="3600" b="1" dirty="0"/>
              <a:t>yours</a:t>
            </a:r>
            <a:r>
              <a:rPr lang="en-US" sz="3600" dirty="0"/>
              <a:t> to do with </a:t>
            </a:r>
            <a:r>
              <a:rPr lang="en-US" sz="3600" b="1" dirty="0"/>
              <a:t>whatever you wanted</a:t>
            </a:r>
            <a:r>
              <a:rPr lang="en-US" sz="3600" dirty="0"/>
              <a:t>? What made you think of such a thing? </a:t>
            </a:r>
            <a:r>
              <a:rPr lang="en-US" sz="3600" b="1" dirty="0"/>
              <a:t>You haven’t lied to other people but to God!”</a:t>
            </a:r>
            <a:r>
              <a:rPr lang="en-US" sz="3600" dirty="0"/>
              <a:t> </a:t>
            </a:r>
            <a:r>
              <a:rPr lang="en-US" sz="3600" b="1" baseline="30000" dirty="0"/>
              <a:t>5 </a:t>
            </a:r>
            <a:r>
              <a:rPr lang="en-US" sz="3600" u="sng" dirty="0"/>
              <a:t>When Ananias heard these words, </a:t>
            </a:r>
            <a:r>
              <a:rPr lang="en-US" sz="3600" b="1" u="sng" dirty="0"/>
              <a:t>he dropped dead</a:t>
            </a:r>
            <a:r>
              <a:rPr lang="en-US" sz="3600" dirty="0"/>
              <a:t>. Everyone who heard this conversation was terrified. </a:t>
            </a:r>
            <a:r>
              <a:rPr lang="en-US" sz="3600" b="1" baseline="30000" dirty="0"/>
              <a:t>6 </a:t>
            </a:r>
            <a:r>
              <a:rPr lang="en-US" sz="3600" dirty="0"/>
              <a:t>Some young men stood up, wrapped up his body, carried him out, and buried him.</a:t>
            </a:r>
          </a:p>
          <a:p>
            <a:pPr marL="0" indent="0">
              <a:buNone/>
            </a:pPr>
            <a:endParaRPr lang="en-US" dirty="0"/>
          </a:p>
        </p:txBody>
      </p:sp>
    </p:spTree>
    <p:extLst>
      <p:ext uri="{BB962C8B-B14F-4D97-AF65-F5344CB8AC3E}">
        <p14:creationId xmlns:p14="http://schemas.microsoft.com/office/powerpoint/2010/main" val="3960442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2286</Words>
  <Application>Microsoft Office PowerPoint</Application>
  <PresentationFormat>Widescreen</PresentationFormat>
  <Paragraphs>132</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Courier New</vt:lpstr>
      <vt:lpstr>Wingdings</vt:lpstr>
      <vt:lpstr>Office Theme</vt:lpstr>
      <vt:lpstr>PowerPoint Presentation</vt:lpstr>
      <vt:lpstr>We Have Been:</vt:lpstr>
      <vt:lpstr>TODAY’S TEXT IS JARRING:</vt:lpstr>
      <vt:lpstr>The CONTEXT for TODAY’S TEXT                 (1) </vt:lpstr>
      <vt:lpstr>The CONTEXT for TODAY’S TEXT                 (2) </vt:lpstr>
      <vt:lpstr>Jarring:</vt:lpstr>
      <vt:lpstr>SO HERE IS OUR “JARRING” TEXT  (CEB) ACTS 4:32-5:11                                  (1)</vt:lpstr>
      <vt:lpstr>SO HERE IS OUR “JARRING” TEXT  (CEB) ACTS 4:32-5:11                                  (2)</vt:lpstr>
      <vt:lpstr>SO HERE IS OUR “JARRING” TEXT  (CEB) ACTS 4:32-5:11                                  (3)</vt:lpstr>
      <vt:lpstr>SO HERE IS OUR “JARRING” TEXT  (CEB) ACTS 4:32-5:11                                  (4)</vt:lpstr>
      <vt:lpstr>SO HERE IS OUR “JARRING” TEXT  (CEB) ACTS 4:32-5:11                                  (5)</vt:lpstr>
      <vt:lpstr>WHAT IS HAPPENING HERE?</vt:lpstr>
      <vt:lpstr>PETER IS CLEAR:                                        (1)</vt:lpstr>
      <vt:lpstr>PETER IS CLEAR                                         (2)</vt:lpstr>
      <vt:lpstr>PETER IS CLEAR                                         (3)</vt:lpstr>
      <vt:lpstr>PETER IS CLEAR                                         (4)</vt:lpstr>
      <vt:lpstr>Think they can pretend to live in #I  while really choosing to live in #IV</vt:lpstr>
      <vt:lpstr>WHAT IS AT STAKE HERE?    THAT IS SO DANGEROUS TO THE SHARING COMMUNITY?                                    (1)                </vt:lpstr>
      <vt:lpstr>WHAT IS AT STAKE HERE?    THAT IS SO DANGEROUS TO THE SHARING COMMUNITY?                                       (2) </vt:lpstr>
      <vt:lpstr>WHAT IS AT STAKE HERE?  THAT DANGEROUS TO THE SHARING COMMUNITY?  (3) </vt:lpstr>
      <vt:lpstr>PERHAPS THE RIGHT QUESTIONS TO BE RAISED BY THIS JARRING TEXT ARE: </vt:lpstr>
      <vt:lpstr>SO, WHAT IS LUKE DESCRIBING AS HAPPENING ON A PHYSICAL LEVEL?</vt:lpstr>
      <vt:lpstr>CLEVELAND CLINIC  10/12/20 on Internet (1)</vt:lpstr>
      <vt:lpstr>CLEVELAND CLINIC  10/12/20 on Internet (2)</vt:lpstr>
      <vt:lpstr>CLEVELAND CLINIC  10/12/20 on Internet (3)</vt:lpstr>
      <vt:lpstr>ASIDE:</vt:lpstr>
      <vt:lpstr>THE REST OF OUR TEXT – Acts 5:12-16 THE RESULTS OF THIS EVENT               (1)</vt:lpstr>
      <vt:lpstr>THE REST OF OUR TEXT – Acts 5:12-16 THE RESULTS OF THIS EVENT               (2)</vt:lpstr>
      <vt:lpstr>RESULTS?</vt:lpstr>
      <vt:lpstr>CONCLUSIONS:                                        (1)</vt:lpstr>
      <vt:lpstr>CONCLUSIONS:                                           (2)</vt:lpstr>
      <vt:lpstr>CONCLUSIONS:                                          (3)</vt:lpstr>
      <vt:lpstr>MY PRAYER:</vt:lpstr>
      <vt:lpstr>COMMUNION: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Simkins</dc:creator>
  <cp:lastModifiedBy>Ron Simkins</cp:lastModifiedBy>
  <cp:revision>4</cp:revision>
  <dcterms:created xsi:type="dcterms:W3CDTF">2025-07-12T17:56:25Z</dcterms:created>
  <dcterms:modified xsi:type="dcterms:W3CDTF">2025-07-13T02:52:25Z</dcterms:modified>
</cp:coreProperties>
</file>