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71" r:id="rId16"/>
    <p:sldId id="269" r:id="rId17"/>
    <p:sldId id="272" r:id="rId18"/>
    <p:sldId id="273" r:id="rId19"/>
    <p:sldId id="274" r:id="rId20"/>
    <p:sldId id="275" r:id="rId21"/>
    <p:sldId id="276" r:id="rId22"/>
    <p:sldId id="279" r:id="rId23"/>
    <p:sldId id="277" r:id="rId24"/>
    <p:sldId id="280" r:id="rId25"/>
    <p:sldId id="278" r:id="rId26"/>
    <p:sldId id="281" r:id="rId27"/>
    <p:sldId id="282" r:id="rId28"/>
    <p:sldId id="283" r:id="rId29"/>
    <p:sldId id="30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8E08C1B-8408-45B4-839C-078A70194D51}">
          <p14:sldIdLst>
            <p14:sldId id="256"/>
            <p14:sldId id="257"/>
            <p14:sldId id="258"/>
            <p14:sldId id="259"/>
            <p14:sldId id="260"/>
            <p14:sldId id="261"/>
            <p14:sldId id="262"/>
            <p14:sldId id="263"/>
            <p14:sldId id="264"/>
            <p14:sldId id="265"/>
            <p14:sldId id="266"/>
            <p14:sldId id="270"/>
            <p14:sldId id="267"/>
            <p14:sldId id="268"/>
            <p14:sldId id="271"/>
            <p14:sldId id="269"/>
            <p14:sldId id="272"/>
            <p14:sldId id="273"/>
            <p14:sldId id="274"/>
            <p14:sldId id="275"/>
            <p14:sldId id="276"/>
            <p14:sldId id="279"/>
            <p14:sldId id="277"/>
            <p14:sldId id="280"/>
            <p14:sldId id="278"/>
            <p14:sldId id="281"/>
            <p14:sldId id="282"/>
            <p14:sldId id="283"/>
            <p14:sldId id="303"/>
            <p14:sldId id="284"/>
          </p14:sldIdLst>
        </p14:section>
        <p14:section name="Untitled Section" id="{50A7D867-236F-40E3-86F8-0AC6DCBA6689}">
          <p14:sldIdLst>
            <p14:sldId id="285"/>
            <p14:sldId id="286"/>
            <p14:sldId id="287"/>
            <p14:sldId id="288"/>
            <p14:sldId id="289"/>
            <p14:sldId id="290"/>
            <p14:sldId id="291"/>
            <p14:sldId id="292"/>
            <p14:sldId id="293"/>
            <p14:sldId id="294"/>
            <p14:sldId id="295"/>
            <p14:sldId id="296"/>
            <p14:sldId id="297"/>
            <p14:sldId id="298"/>
            <p14:sldId id="299"/>
            <p14:sldId id="300"/>
            <p14:sldId id="301"/>
            <p14:sldId id="30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8FFDF-67F4-B4FF-AD87-DAA79671D9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E6B47B0-660F-D677-6AC4-A4B5353F6B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18F9ED-8DF2-5070-410A-977D8245EB29}"/>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AB873D92-2E9F-1035-6955-CF844FE7E0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C1DB7-8D7E-5053-0D0D-72B9CEE1E8CC}"/>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35013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EE886-482A-2D3C-CB4D-01D5F8AA39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1A9642-2AF3-BF4F-5752-3062A14474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E14CB0-965A-9AF3-8F98-7870DBD4AEC9}"/>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F6FDEDB1-3847-801D-8A46-5652DD9C0D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7A06F9-B8C8-85C4-84A7-5DDC78F25A59}"/>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2803024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FCAA6-6156-C2A9-32EF-F6D6D6642D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E40582-02EF-07F6-02E2-0C030FDB76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2E3A12-8410-FC69-422B-FB9DC3BB39E8}"/>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910DED36-5A6C-6744-D362-EC38DF9317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B8C7BE-D596-EF68-BF63-AF7E2F2D51F8}"/>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382499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82A6D-3E03-A05C-CF08-5E8D5D3B1E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CF2420-8D02-4853-3B0D-8634A6275B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CBBD0-499E-E3D8-6A68-5AF55D617A77}"/>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BF89C09C-66F4-F80C-2236-E4CC3E214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92B79D-C35F-B902-C87F-1AAF9ABB7F2D}"/>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655105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D6758-ADD3-EE7B-EA02-C37BBB8378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74A701-69F3-750C-71F5-C179A21022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5FD327-4B46-A502-3AA2-5790C82AB6B0}"/>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D8AFD15F-47BE-76AD-17EB-34BFF8FF91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468908-7BE8-5973-7028-57FFD6D47175}"/>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1498174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C2A7-F231-1698-4A34-18572A8306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CAE582-985C-B105-9703-E0426DCDE7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848100-1B76-8F2A-FA5C-C5B4104A5D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2321FF-7878-20C9-3A2C-29955B8D2F07}"/>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6" name="Footer Placeholder 5">
            <a:extLst>
              <a:ext uri="{FF2B5EF4-FFF2-40B4-BE49-F238E27FC236}">
                <a16:creationId xmlns:a16="http://schemas.microsoft.com/office/drawing/2014/main" id="{2C0FDC8F-2873-8D48-B66D-C9BA16D0EA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F072AA-BECF-6A38-5B57-AC0FC82C4245}"/>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5887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4BBB9-376A-0308-F019-8A14DC6D48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41F852-A83A-2834-5293-9BCFED5A0E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6755A5-966C-B8F8-E60F-E21D3E4995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7C6F72-A5E2-6F65-C822-A19928B63B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051811-80A3-7492-6FF5-50F0CDD799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C6653B-FEAE-4278-B8BC-71CF7CF1A4D4}"/>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8" name="Footer Placeholder 7">
            <a:extLst>
              <a:ext uri="{FF2B5EF4-FFF2-40B4-BE49-F238E27FC236}">
                <a16:creationId xmlns:a16="http://schemas.microsoft.com/office/drawing/2014/main" id="{4886C1CE-A3BC-EC91-A991-AB18F69D3F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16D5EB-0C60-D038-9227-46BD93276FC0}"/>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322678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2B77-D50C-89C7-FF96-57E8F126E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3210BA-FDA1-D625-61C5-59DD4EC6668F}"/>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4" name="Footer Placeholder 3">
            <a:extLst>
              <a:ext uri="{FF2B5EF4-FFF2-40B4-BE49-F238E27FC236}">
                <a16:creationId xmlns:a16="http://schemas.microsoft.com/office/drawing/2014/main" id="{56A7D228-1AAD-5F9F-99C1-DC84B89E0C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CC05B7-50D5-8AE9-BB26-AD4766EA7706}"/>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41814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5C4ADE-AAEF-FB37-D397-7792BFDF0321}"/>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3" name="Footer Placeholder 2">
            <a:extLst>
              <a:ext uri="{FF2B5EF4-FFF2-40B4-BE49-F238E27FC236}">
                <a16:creationId xmlns:a16="http://schemas.microsoft.com/office/drawing/2014/main" id="{837890E1-04BE-D171-BB78-1B67C64634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492451-60B5-31AA-38D2-8EBCD1840C41}"/>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286173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FC70A-0D7A-FA83-0316-1B7DA43DF1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8421DF-95F2-1F19-0CE9-3E7F3F7964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761AF7-4EDF-AF48-2AE7-2FA29C620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B129F-0D6E-D894-CA0A-24BF77C18155}"/>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6" name="Footer Placeholder 5">
            <a:extLst>
              <a:ext uri="{FF2B5EF4-FFF2-40B4-BE49-F238E27FC236}">
                <a16:creationId xmlns:a16="http://schemas.microsoft.com/office/drawing/2014/main" id="{C1FBF080-9833-9226-375B-C00067C393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708153-E720-F7AF-479A-34701E93ECE4}"/>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1145859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24A00-939A-FBB2-04E0-4DFE35BC3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C9F62F-3735-D9AA-9078-5E5C85E0D5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1C0FF5-CD77-34DA-4C11-D3ED6B9BB8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4091AF-625D-BDA0-72A2-0E970110855B}"/>
              </a:ext>
            </a:extLst>
          </p:cNvPr>
          <p:cNvSpPr>
            <a:spLocks noGrp="1"/>
          </p:cNvSpPr>
          <p:nvPr>
            <p:ph type="dt" sz="half" idx="10"/>
          </p:nvPr>
        </p:nvSpPr>
        <p:spPr/>
        <p:txBody>
          <a:bodyPr/>
          <a:lstStyle/>
          <a:p>
            <a:fld id="{44063ED2-D96C-4CD3-A511-2F983233FC00}" type="datetimeFigureOut">
              <a:rPr lang="en-US" smtClean="0"/>
              <a:t>10/18/2025</a:t>
            </a:fld>
            <a:endParaRPr lang="en-US"/>
          </a:p>
        </p:txBody>
      </p:sp>
      <p:sp>
        <p:nvSpPr>
          <p:cNvPr id="6" name="Footer Placeholder 5">
            <a:extLst>
              <a:ext uri="{FF2B5EF4-FFF2-40B4-BE49-F238E27FC236}">
                <a16:creationId xmlns:a16="http://schemas.microsoft.com/office/drawing/2014/main" id="{2D68B6FF-801E-D4FD-929B-D15A62BBC7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D36D0-7373-6531-59DA-3C7E03B14C7A}"/>
              </a:ext>
            </a:extLst>
          </p:cNvPr>
          <p:cNvSpPr>
            <a:spLocks noGrp="1"/>
          </p:cNvSpPr>
          <p:nvPr>
            <p:ph type="sldNum" sz="quarter" idx="12"/>
          </p:nvPr>
        </p:nvSpPr>
        <p:spPr/>
        <p:txBody>
          <a:bodyPr/>
          <a:lstStyle/>
          <a:p>
            <a:fld id="{802F5619-7625-4044-BC07-EDF48245B8E6}" type="slidenum">
              <a:rPr lang="en-US" smtClean="0"/>
              <a:t>‹#›</a:t>
            </a:fld>
            <a:endParaRPr lang="en-US"/>
          </a:p>
        </p:txBody>
      </p:sp>
    </p:spTree>
    <p:extLst>
      <p:ext uri="{BB962C8B-B14F-4D97-AF65-F5344CB8AC3E}">
        <p14:creationId xmlns:p14="http://schemas.microsoft.com/office/powerpoint/2010/main" val="1469183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DB8E95-BE82-1C3F-4AB3-A4C5CEFC60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AB8F50-6135-FFD3-BFFF-EC79B204C1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D418A1-CDD5-F8B0-EB64-65E5CDE664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63ED2-D96C-4CD3-A511-2F983233FC00}" type="datetimeFigureOut">
              <a:rPr lang="en-US" smtClean="0"/>
              <a:t>10/18/2025</a:t>
            </a:fld>
            <a:endParaRPr lang="en-US"/>
          </a:p>
        </p:txBody>
      </p:sp>
      <p:sp>
        <p:nvSpPr>
          <p:cNvPr id="5" name="Footer Placeholder 4">
            <a:extLst>
              <a:ext uri="{FF2B5EF4-FFF2-40B4-BE49-F238E27FC236}">
                <a16:creationId xmlns:a16="http://schemas.microsoft.com/office/drawing/2014/main" id="{F661CD7D-AA88-3DC4-A04A-10802A4AE5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F2E3B5-7AAF-1438-6B56-16509B1A89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F5619-7625-4044-BC07-EDF48245B8E6}" type="slidenum">
              <a:rPr lang="en-US" smtClean="0"/>
              <a:t>‹#›</a:t>
            </a:fld>
            <a:endParaRPr lang="en-US"/>
          </a:p>
        </p:txBody>
      </p:sp>
    </p:spTree>
    <p:extLst>
      <p:ext uri="{BB962C8B-B14F-4D97-AF65-F5344CB8AC3E}">
        <p14:creationId xmlns:p14="http://schemas.microsoft.com/office/powerpoint/2010/main" val="3705105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8F7AD1-3EA4-5A93-2A73-A62478BE77B3}"/>
              </a:ext>
            </a:extLst>
          </p:cNvPr>
          <p:cNvSpPr>
            <a:spLocks noGrp="1"/>
          </p:cNvSpPr>
          <p:nvPr>
            <p:ph type="title"/>
          </p:nvPr>
        </p:nvSpPr>
        <p:spPr/>
        <p:txBody>
          <a:bodyPr/>
          <a:lstStyle/>
          <a:p>
            <a:r>
              <a:rPr lang="en-US" b="1" dirty="0"/>
              <a:t>THEME</a:t>
            </a:r>
            <a:r>
              <a:rPr lang="en-US" dirty="0"/>
              <a:t> FOR TODAY’S TEACHING</a:t>
            </a:r>
          </a:p>
        </p:txBody>
      </p:sp>
      <p:sp>
        <p:nvSpPr>
          <p:cNvPr id="5" name="Content Placeholder 4">
            <a:extLst>
              <a:ext uri="{FF2B5EF4-FFF2-40B4-BE49-F238E27FC236}">
                <a16:creationId xmlns:a16="http://schemas.microsoft.com/office/drawing/2014/main" id="{B49F4AE0-03CE-E763-997E-FF5A126245AB}"/>
              </a:ext>
            </a:extLst>
          </p:cNvPr>
          <p:cNvSpPr>
            <a:spLocks noGrp="1"/>
          </p:cNvSpPr>
          <p:nvPr>
            <p:ph idx="1"/>
          </p:nvPr>
        </p:nvSpPr>
        <p:spPr/>
        <p:txBody>
          <a:bodyPr>
            <a:normAutofit/>
          </a:bodyPr>
          <a:lstStyle/>
          <a:p>
            <a:pPr marL="0" indent="0">
              <a:buNone/>
            </a:pPr>
            <a:r>
              <a:rPr lang="en-US" sz="4000" u="sng" dirty="0"/>
              <a:t>RELATIONSHIPS:</a:t>
            </a:r>
          </a:p>
          <a:p>
            <a:pPr marL="0" indent="0">
              <a:buNone/>
            </a:pPr>
            <a:r>
              <a:rPr lang="en-US" sz="4000" dirty="0"/>
              <a:t>	*With God</a:t>
            </a:r>
          </a:p>
          <a:p>
            <a:pPr marL="0" indent="0">
              <a:buNone/>
            </a:pPr>
            <a:r>
              <a:rPr lang="en-US" sz="4000" dirty="0"/>
              <a:t>	*With Other Humans</a:t>
            </a:r>
          </a:p>
          <a:p>
            <a:pPr marL="0" indent="0">
              <a:buNone/>
            </a:pPr>
            <a:r>
              <a:rPr lang="en-US" sz="4000" dirty="0"/>
              <a:t>	*With Our Own Self-Identity</a:t>
            </a:r>
          </a:p>
        </p:txBody>
      </p:sp>
    </p:spTree>
    <p:extLst>
      <p:ext uri="{BB962C8B-B14F-4D97-AF65-F5344CB8AC3E}">
        <p14:creationId xmlns:p14="http://schemas.microsoft.com/office/powerpoint/2010/main" val="4021061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0DE4-3010-1A8D-0BD2-707B60104A02}"/>
              </a:ext>
            </a:extLst>
          </p:cNvPr>
          <p:cNvSpPr>
            <a:spLocks noGrp="1"/>
          </p:cNvSpPr>
          <p:nvPr>
            <p:ph type="title"/>
          </p:nvPr>
        </p:nvSpPr>
        <p:spPr/>
        <p:txBody>
          <a:bodyPr/>
          <a:lstStyle/>
          <a:p>
            <a:r>
              <a:rPr lang="en-US" dirty="0"/>
              <a:t>Theme:   </a:t>
            </a:r>
            <a:r>
              <a:rPr lang="en-US" b="1" u="sng" dirty="0"/>
              <a:t>Bible Is All About These Interpersonal Relationships</a:t>
            </a:r>
          </a:p>
        </p:txBody>
      </p:sp>
      <p:sp>
        <p:nvSpPr>
          <p:cNvPr id="3" name="Content Placeholder 2">
            <a:extLst>
              <a:ext uri="{FF2B5EF4-FFF2-40B4-BE49-F238E27FC236}">
                <a16:creationId xmlns:a16="http://schemas.microsoft.com/office/drawing/2014/main" id="{740C522E-9AEA-7272-B911-ED3092B24053}"/>
              </a:ext>
            </a:extLst>
          </p:cNvPr>
          <p:cNvSpPr>
            <a:spLocks noGrp="1"/>
          </p:cNvSpPr>
          <p:nvPr>
            <p:ph idx="1"/>
          </p:nvPr>
        </p:nvSpPr>
        <p:spPr/>
        <p:txBody>
          <a:bodyPr>
            <a:normAutofit/>
          </a:bodyPr>
          <a:lstStyle/>
          <a:p>
            <a:pPr marL="0" indent="0">
              <a:buNone/>
            </a:pPr>
            <a:r>
              <a:rPr lang="en-US" sz="4000" dirty="0"/>
              <a:t>I want to </a:t>
            </a:r>
            <a:r>
              <a:rPr lang="en-US" sz="4000" u="sng" dirty="0"/>
              <a:t>Illustrate </a:t>
            </a:r>
            <a:r>
              <a:rPr lang="en-US" sz="4000" dirty="0"/>
              <a:t>from </a:t>
            </a:r>
            <a:r>
              <a:rPr lang="en-US" sz="4000" u="sng" dirty="0"/>
              <a:t>Genesis </a:t>
            </a:r>
          </a:p>
          <a:p>
            <a:pPr marL="0" indent="0">
              <a:buNone/>
            </a:pPr>
            <a:r>
              <a:rPr lang="en-US" sz="4000" dirty="0"/>
              <a:t>(Rabbi Ward-Lev)</a:t>
            </a:r>
          </a:p>
          <a:p>
            <a:pPr marL="0" indent="0">
              <a:buNone/>
            </a:pPr>
            <a:endParaRPr lang="en-US" sz="4000" dirty="0"/>
          </a:p>
          <a:p>
            <a:pPr marL="0" indent="0">
              <a:buNone/>
            </a:pPr>
            <a:r>
              <a:rPr lang="en-US" sz="4000" dirty="0"/>
              <a:t>then </a:t>
            </a:r>
            <a:r>
              <a:rPr lang="en-US" sz="4000" u="sng" dirty="0"/>
              <a:t>Acts</a:t>
            </a:r>
          </a:p>
          <a:p>
            <a:pPr marL="0" indent="0">
              <a:buNone/>
            </a:pPr>
            <a:r>
              <a:rPr lang="en-US" sz="4000" dirty="0"/>
              <a:t>(Jennings and Tisby)</a:t>
            </a:r>
          </a:p>
        </p:txBody>
      </p:sp>
    </p:spTree>
    <p:extLst>
      <p:ext uri="{BB962C8B-B14F-4D97-AF65-F5344CB8AC3E}">
        <p14:creationId xmlns:p14="http://schemas.microsoft.com/office/powerpoint/2010/main" val="28460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07232-E85C-E3EF-BF2A-08196CA7AF78}"/>
              </a:ext>
            </a:extLst>
          </p:cNvPr>
          <p:cNvSpPr>
            <a:spLocks noGrp="1"/>
          </p:cNvSpPr>
          <p:nvPr>
            <p:ph type="title"/>
          </p:nvPr>
        </p:nvSpPr>
        <p:spPr/>
        <p:txBody>
          <a:bodyPr/>
          <a:lstStyle/>
          <a:p>
            <a:r>
              <a:rPr lang="en-US" b="1" u="sng" dirty="0"/>
              <a:t>GENESIS 1-11</a:t>
            </a:r>
            <a:r>
              <a:rPr lang="en-US" dirty="0"/>
              <a:t>: contrary to </a:t>
            </a:r>
            <a:r>
              <a:rPr lang="en-US" u="sng" dirty="0"/>
              <a:t>Calvinism’s “whatever is, is God’s will”</a:t>
            </a:r>
            <a:endParaRPr lang="en-US" dirty="0"/>
          </a:p>
        </p:txBody>
      </p:sp>
      <p:sp>
        <p:nvSpPr>
          <p:cNvPr id="3" name="Content Placeholder 2">
            <a:extLst>
              <a:ext uri="{FF2B5EF4-FFF2-40B4-BE49-F238E27FC236}">
                <a16:creationId xmlns:a16="http://schemas.microsoft.com/office/drawing/2014/main" id="{C87B6297-9341-B961-FEB9-B6ABA8D73AE2}"/>
              </a:ext>
            </a:extLst>
          </p:cNvPr>
          <p:cNvSpPr>
            <a:spLocks noGrp="1"/>
          </p:cNvSpPr>
          <p:nvPr>
            <p:ph idx="1"/>
          </p:nvPr>
        </p:nvSpPr>
        <p:spPr/>
        <p:txBody>
          <a:bodyPr>
            <a:normAutofit/>
          </a:bodyPr>
          <a:lstStyle/>
          <a:p>
            <a:r>
              <a:rPr lang="en-US" sz="3600" b="1" dirty="0"/>
              <a:t>God chooses to let humans choose how to relate to God and to one another.</a:t>
            </a:r>
            <a:r>
              <a:rPr lang="en-US" sz="3600" dirty="0"/>
              <a:t> </a:t>
            </a:r>
            <a:r>
              <a:rPr lang="en-US" sz="3600" u="sng" dirty="0"/>
              <a:t>Genesis 1-11 </a:t>
            </a:r>
            <a:r>
              <a:rPr lang="en-US" sz="3600" dirty="0"/>
              <a:t>narrates </a:t>
            </a:r>
            <a:r>
              <a:rPr lang="en-US" sz="3600" u="sng" dirty="0"/>
              <a:t>how</a:t>
            </a:r>
            <a:r>
              <a:rPr lang="en-US" sz="3600" dirty="0"/>
              <a:t> </a:t>
            </a:r>
            <a:r>
              <a:rPr lang="en-US" sz="3600" u="sng" dirty="0"/>
              <a:t>costly</a:t>
            </a:r>
            <a:r>
              <a:rPr lang="en-US" sz="3600" dirty="0"/>
              <a:t> God’s choice can be </a:t>
            </a:r>
            <a:r>
              <a:rPr lang="en-US" sz="3600" u="sng" dirty="0"/>
              <a:t>for God and for us humans</a:t>
            </a:r>
            <a:r>
              <a:rPr lang="en-US" sz="3600" dirty="0"/>
              <a:t>.</a:t>
            </a:r>
          </a:p>
          <a:p>
            <a:pPr marL="0" indent="0">
              <a:buNone/>
            </a:pPr>
            <a:endParaRPr lang="en-US" sz="3600" dirty="0"/>
          </a:p>
          <a:p>
            <a:r>
              <a:rPr lang="en-US" sz="3600" b="1" dirty="0"/>
              <a:t>God chooses vulnerability and risk and allows hurt rather than choosing domination and control </a:t>
            </a:r>
            <a:r>
              <a:rPr lang="en-US" sz="3600" dirty="0"/>
              <a:t>in order to </a:t>
            </a:r>
            <a:r>
              <a:rPr lang="en-US" sz="3600" u="sng" dirty="0"/>
              <a:t>make real interpersonal relationships with us possible</a:t>
            </a:r>
            <a:r>
              <a:rPr lang="en-US" sz="3600" dirty="0"/>
              <a:t>!</a:t>
            </a:r>
          </a:p>
          <a:p>
            <a:pPr marL="0" indent="0">
              <a:buNone/>
            </a:pPr>
            <a:endParaRPr lang="en-US" sz="4000" dirty="0"/>
          </a:p>
        </p:txBody>
      </p:sp>
    </p:spTree>
    <p:extLst>
      <p:ext uri="{BB962C8B-B14F-4D97-AF65-F5344CB8AC3E}">
        <p14:creationId xmlns:p14="http://schemas.microsoft.com/office/powerpoint/2010/main" val="4272459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4E870-54F2-B418-F0E1-7C7FB2776CD1}"/>
              </a:ext>
            </a:extLst>
          </p:cNvPr>
          <p:cNvSpPr>
            <a:spLocks noGrp="1"/>
          </p:cNvSpPr>
          <p:nvPr>
            <p:ph type="title"/>
          </p:nvPr>
        </p:nvSpPr>
        <p:spPr/>
        <p:txBody>
          <a:bodyPr/>
          <a:lstStyle/>
          <a:p>
            <a:r>
              <a:rPr lang="en-US" dirty="0"/>
              <a:t>GENESIS 4</a:t>
            </a:r>
          </a:p>
        </p:txBody>
      </p:sp>
      <p:sp>
        <p:nvSpPr>
          <p:cNvPr id="3" name="Content Placeholder 2">
            <a:extLst>
              <a:ext uri="{FF2B5EF4-FFF2-40B4-BE49-F238E27FC236}">
                <a16:creationId xmlns:a16="http://schemas.microsoft.com/office/drawing/2014/main" id="{74376DFA-EA9F-E7F9-0459-A8F06F8DECC3}"/>
              </a:ext>
            </a:extLst>
          </p:cNvPr>
          <p:cNvSpPr>
            <a:spLocks noGrp="1"/>
          </p:cNvSpPr>
          <p:nvPr>
            <p:ph idx="1"/>
          </p:nvPr>
        </p:nvSpPr>
        <p:spPr/>
        <p:txBody>
          <a:bodyPr>
            <a:normAutofit/>
          </a:bodyPr>
          <a:lstStyle/>
          <a:p>
            <a:pPr marL="0" indent="0" algn="ctr">
              <a:buNone/>
            </a:pPr>
            <a:r>
              <a:rPr lang="en-US" sz="4000" u="sng" dirty="0"/>
              <a:t>Cain</a:t>
            </a:r>
            <a:r>
              <a:rPr lang="en-US" sz="4000" dirty="0"/>
              <a:t> states a theme relevant for </a:t>
            </a:r>
          </a:p>
          <a:p>
            <a:pPr marL="0" indent="0" algn="ctr">
              <a:buNone/>
            </a:pPr>
            <a:r>
              <a:rPr lang="en-US" sz="4000" dirty="0"/>
              <a:t>the rest of the Bible:</a:t>
            </a:r>
          </a:p>
          <a:p>
            <a:pPr marL="0" indent="0" algn="ctr">
              <a:buNone/>
            </a:pPr>
            <a:endParaRPr lang="en-US" sz="4000" dirty="0"/>
          </a:p>
          <a:p>
            <a:pPr marL="0" indent="0" algn="ctr">
              <a:buNone/>
            </a:pPr>
            <a:r>
              <a:rPr lang="en-US" sz="4000" dirty="0"/>
              <a:t>“Am I My Brother’s Keeper?”</a:t>
            </a:r>
          </a:p>
        </p:txBody>
      </p:sp>
    </p:spTree>
    <p:extLst>
      <p:ext uri="{BB962C8B-B14F-4D97-AF65-F5344CB8AC3E}">
        <p14:creationId xmlns:p14="http://schemas.microsoft.com/office/powerpoint/2010/main" val="1018347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5C57D-889C-B629-0887-9C1ABC000CCC}"/>
              </a:ext>
            </a:extLst>
          </p:cNvPr>
          <p:cNvSpPr>
            <a:spLocks noGrp="1"/>
          </p:cNvSpPr>
          <p:nvPr>
            <p:ph type="title"/>
          </p:nvPr>
        </p:nvSpPr>
        <p:spPr/>
        <p:txBody>
          <a:bodyPr/>
          <a:lstStyle/>
          <a:p>
            <a:r>
              <a:rPr lang="en-US" dirty="0"/>
              <a:t>GENESIS: Interpersonal Relationships:</a:t>
            </a:r>
            <a:br>
              <a:rPr lang="en-US" dirty="0"/>
            </a:br>
            <a:r>
              <a:rPr lang="en-US" dirty="0"/>
              <a:t>Examples                                                         (1)</a:t>
            </a:r>
          </a:p>
        </p:txBody>
      </p:sp>
      <p:sp>
        <p:nvSpPr>
          <p:cNvPr id="3" name="Content Placeholder 2">
            <a:extLst>
              <a:ext uri="{FF2B5EF4-FFF2-40B4-BE49-F238E27FC236}">
                <a16:creationId xmlns:a16="http://schemas.microsoft.com/office/drawing/2014/main" id="{F7704CAC-CE1A-124F-EAF6-717EF3934A18}"/>
              </a:ext>
            </a:extLst>
          </p:cNvPr>
          <p:cNvSpPr>
            <a:spLocks noGrp="1"/>
          </p:cNvSpPr>
          <p:nvPr>
            <p:ph idx="1"/>
          </p:nvPr>
        </p:nvSpPr>
        <p:spPr/>
        <p:txBody>
          <a:bodyPr>
            <a:normAutofit fontScale="92500"/>
          </a:bodyPr>
          <a:lstStyle/>
          <a:p>
            <a:pPr marL="0" indent="0">
              <a:buNone/>
            </a:pPr>
            <a:r>
              <a:rPr lang="en-US" sz="3500" dirty="0"/>
              <a:t>*</a:t>
            </a:r>
            <a:r>
              <a:rPr lang="en-US" sz="3500" u="sng" dirty="0"/>
              <a:t>God’s</a:t>
            </a:r>
            <a:r>
              <a:rPr lang="en-US" sz="3500" dirty="0"/>
              <a:t> relationship with Abraham and with a future people</a:t>
            </a:r>
          </a:p>
          <a:p>
            <a:pPr marL="0" indent="0">
              <a:buNone/>
            </a:pPr>
            <a:endParaRPr lang="en-US" sz="3500" dirty="0"/>
          </a:p>
          <a:p>
            <a:pPr marL="0" indent="0">
              <a:buNone/>
            </a:pPr>
            <a:r>
              <a:rPr lang="en-US" sz="3500" dirty="0"/>
              <a:t>*</a:t>
            </a:r>
            <a:r>
              <a:rPr lang="en-US" sz="3500" u="sng" dirty="0"/>
              <a:t>Abraham and Sarah</a:t>
            </a:r>
            <a:r>
              <a:rPr lang="en-US" sz="3500" dirty="0"/>
              <a:t> – many ups and downs between them. Am I my “brother’s/sister’s keeper?” Both choose – sometimes!</a:t>
            </a:r>
          </a:p>
          <a:p>
            <a:pPr marL="0" indent="0">
              <a:buNone/>
            </a:pPr>
            <a:endParaRPr lang="en-US" sz="3500" dirty="0"/>
          </a:p>
          <a:p>
            <a:pPr marL="0" indent="0">
              <a:buNone/>
            </a:pPr>
            <a:r>
              <a:rPr lang="en-US" sz="3500" dirty="0"/>
              <a:t>*</a:t>
            </a:r>
            <a:r>
              <a:rPr lang="en-US" sz="3500" u="sng" dirty="0"/>
              <a:t>Abraham and Lot </a:t>
            </a:r>
            <a:r>
              <a:rPr lang="en-US" sz="3500" dirty="0"/>
              <a:t>– Lot chooses not to be his uncle’s keeper in favor of personal “control.” Clearly hurts Abraham deeply.</a:t>
            </a:r>
          </a:p>
          <a:p>
            <a:endParaRPr lang="en-US" dirty="0"/>
          </a:p>
        </p:txBody>
      </p:sp>
    </p:spTree>
    <p:extLst>
      <p:ext uri="{BB962C8B-B14F-4D97-AF65-F5344CB8AC3E}">
        <p14:creationId xmlns:p14="http://schemas.microsoft.com/office/powerpoint/2010/main" val="2586749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3244B-5C1A-5CB7-6FEE-3E3BE13F2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AAD555-A146-2B09-9802-E0D27EB5A759}"/>
              </a:ext>
            </a:extLst>
          </p:cNvPr>
          <p:cNvSpPr>
            <a:spLocks noGrp="1"/>
          </p:cNvSpPr>
          <p:nvPr>
            <p:ph type="title"/>
          </p:nvPr>
        </p:nvSpPr>
        <p:spPr/>
        <p:txBody>
          <a:bodyPr/>
          <a:lstStyle/>
          <a:p>
            <a:r>
              <a:rPr lang="en-US" dirty="0"/>
              <a:t>GENESIS: Interpersonal Relationships   </a:t>
            </a:r>
            <a:br>
              <a:rPr lang="en-US" dirty="0"/>
            </a:br>
            <a:r>
              <a:rPr lang="en-US" dirty="0"/>
              <a:t>Examples                                                       (2)</a:t>
            </a:r>
          </a:p>
        </p:txBody>
      </p:sp>
      <p:sp>
        <p:nvSpPr>
          <p:cNvPr id="3" name="Content Placeholder 2">
            <a:extLst>
              <a:ext uri="{FF2B5EF4-FFF2-40B4-BE49-F238E27FC236}">
                <a16:creationId xmlns:a16="http://schemas.microsoft.com/office/drawing/2014/main" id="{B6FDD00F-5AE0-E2B3-B0C9-49328514FE40}"/>
              </a:ext>
            </a:extLst>
          </p:cNvPr>
          <p:cNvSpPr>
            <a:spLocks noGrp="1"/>
          </p:cNvSpPr>
          <p:nvPr>
            <p:ph idx="1"/>
          </p:nvPr>
        </p:nvSpPr>
        <p:spPr/>
        <p:txBody>
          <a:bodyPr>
            <a:normAutofit/>
          </a:bodyPr>
          <a:lstStyle/>
          <a:p>
            <a:r>
              <a:rPr lang="en-US" sz="3600" u="sng" dirty="0"/>
              <a:t>Sarah and Hagar</a:t>
            </a:r>
            <a:r>
              <a:rPr lang="en-US" sz="3600" dirty="0"/>
              <a:t> – these “sisters” who legally share a “son” never mend their relationship</a:t>
            </a:r>
          </a:p>
          <a:p>
            <a:pPr marL="0" indent="0">
              <a:buNone/>
            </a:pPr>
            <a:endParaRPr lang="en-US" sz="3600" dirty="0"/>
          </a:p>
          <a:p>
            <a:r>
              <a:rPr lang="en-US" sz="3600" u="sng" dirty="0"/>
              <a:t>Isaac and Ishmael</a:t>
            </a:r>
            <a:r>
              <a:rPr lang="en-US" sz="3600" dirty="0"/>
              <a:t> – will they manage to be civil despite their parents’ failures in their relationships?   Barely -- by keeping a distance! Transactional, not Personal.</a:t>
            </a:r>
          </a:p>
          <a:p>
            <a:pPr marL="0" indent="0">
              <a:buNone/>
            </a:pPr>
            <a:endParaRPr lang="en-US" dirty="0"/>
          </a:p>
          <a:p>
            <a:endParaRPr lang="en-US" dirty="0"/>
          </a:p>
        </p:txBody>
      </p:sp>
    </p:spTree>
    <p:extLst>
      <p:ext uri="{BB962C8B-B14F-4D97-AF65-F5344CB8AC3E}">
        <p14:creationId xmlns:p14="http://schemas.microsoft.com/office/powerpoint/2010/main" val="2200610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722F5-3DCB-998C-E5E9-F32605B80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24C68A-188F-DC79-2235-116F37A047F5}"/>
              </a:ext>
            </a:extLst>
          </p:cNvPr>
          <p:cNvSpPr>
            <a:spLocks noGrp="1"/>
          </p:cNvSpPr>
          <p:nvPr>
            <p:ph type="title"/>
          </p:nvPr>
        </p:nvSpPr>
        <p:spPr/>
        <p:txBody>
          <a:bodyPr/>
          <a:lstStyle/>
          <a:p>
            <a:r>
              <a:rPr lang="en-US" dirty="0"/>
              <a:t>GENESIS: Interpersonal Relationships   </a:t>
            </a:r>
            <a:br>
              <a:rPr lang="en-US" dirty="0"/>
            </a:br>
            <a:r>
              <a:rPr lang="en-US" dirty="0"/>
              <a:t>Examples                                                     (3)</a:t>
            </a:r>
          </a:p>
        </p:txBody>
      </p:sp>
      <p:sp>
        <p:nvSpPr>
          <p:cNvPr id="3" name="Content Placeholder 2">
            <a:extLst>
              <a:ext uri="{FF2B5EF4-FFF2-40B4-BE49-F238E27FC236}">
                <a16:creationId xmlns:a16="http://schemas.microsoft.com/office/drawing/2014/main" id="{9FCF7B23-ABB7-2CD4-AD99-DEF619EB0FAB}"/>
              </a:ext>
            </a:extLst>
          </p:cNvPr>
          <p:cNvSpPr>
            <a:spLocks noGrp="1"/>
          </p:cNvSpPr>
          <p:nvPr>
            <p:ph idx="1"/>
          </p:nvPr>
        </p:nvSpPr>
        <p:spPr/>
        <p:txBody>
          <a:bodyPr>
            <a:normAutofit/>
          </a:bodyPr>
          <a:lstStyle/>
          <a:p>
            <a:r>
              <a:rPr lang="en-US" sz="3600" u="sng" dirty="0"/>
              <a:t>Jacob and Esau </a:t>
            </a:r>
            <a:r>
              <a:rPr lang="en-US" sz="3600" dirty="0"/>
              <a:t>– can this sibling rivalry—not my brother’s keeper-- be healed? – Barely by keeping safe distance from one another! Transactional, not personal.  (</a:t>
            </a:r>
            <a:r>
              <a:rPr lang="en-US" sz="3600" u="sng" dirty="0"/>
              <a:t>Jacob and Laban </a:t>
            </a:r>
            <a:r>
              <a:rPr lang="en-US" sz="3600" dirty="0"/>
              <a:t>– pretty much the same.)</a:t>
            </a:r>
          </a:p>
          <a:p>
            <a:pPr marL="0" indent="0">
              <a:buNone/>
            </a:pPr>
            <a:endParaRPr lang="en-US" sz="3600" dirty="0"/>
          </a:p>
          <a:p>
            <a:r>
              <a:rPr lang="en-US" sz="3600" u="sng" dirty="0"/>
              <a:t>Leah and Rachel </a:t>
            </a:r>
            <a:r>
              <a:rPr lang="en-US" sz="3600" dirty="0"/>
              <a:t>– competition for attention, honor, and love never ceases, and it bleeds into the relationships between their children</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4183666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FB000-9BEE-A322-171A-93C0BE516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ADD5E2-64F2-357B-08D2-3985B49B1A70}"/>
              </a:ext>
            </a:extLst>
          </p:cNvPr>
          <p:cNvSpPr>
            <a:spLocks noGrp="1"/>
          </p:cNvSpPr>
          <p:nvPr>
            <p:ph type="title"/>
          </p:nvPr>
        </p:nvSpPr>
        <p:spPr/>
        <p:txBody>
          <a:bodyPr/>
          <a:lstStyle/>
          <a:p>
            <a:r>
              <a:rPr lang="en-US" dirty="0"/>
              <a:t>GENESIS: Interpersonal Relationships      </a:t>
            </a:r>
            <a:br>
              <a:rPr lang="en-US" dirty="0"/>
            </a:br>
            <a:r>
              <a:rPr lang="en-US" dirty="0"/>
              <a:t>Examples                                                     (4)</a:t>
            </a:r>
          </a:p>
        </p:txBody>
      </p:sp>
      <p:sp>
        <p:nvSpPr>
          <p:cNvPr id="3" name="Content Placeholder 2">
            <a:extLst>
              <a:ext uri="{FF2B5EF4-FFF2-40B4-BE49-F238E27FC236}">
                <a16:creationId xmlns:a16="http://schemas.microsoft.com/office/drawing/2014/main" id="{A9A543CE-A974-4D00-C1A0-09C8A3147600}"/>
              </a:ext>
            </a:extLst>
          </p:cNvPr>
          <p:cNvSpPr>
            <a:spLocks noGrp="1"/>
          </p:cNvSpPr>
          <p:nvPr>
            <p:ph idx="1"/>
          </p:nvPr>
        </p:nvSpPr>
        <p:spPr/>
        <p:txBody>
          <a:bodyPr>
            <a:normAutofit/>
          </a:bodyPr>
          <a:lstStyle/>
          <a:p>
            <a:pPr marL="0" indent="0">
              <a:buNone/>
            </a:pPr>
            <a:r>
              <a:rPr lang="en-US" sz="3600" dirty="0"/>
              <a:t>*</a:t>
            </a:r>
            <a:r>
              <a:rPr lang="en-US" sz="3600" u="sng" dirty="0"/>
              <a:t>Joseph and his brothers</a:t>
            </a:r>
            <a:r>
              <a:rPr lang="en-US" sz="3600" dirty="0"/>
              <a:t>:</a:t>
            </a:r>
          </a:p>
          <a:p>
            <a:pPr marL="0" indent="0">
              <a:buNone/>
            </a:pPr>
            <a:endParaRPr lang="en-US" sz="3600" dirty="0"/>
          </a:p>
          <a:p>
            <a:pPr>
              <a:buFontTx/>
              <a:buChar char="-"/>
            </a:pPr>
            <a:r>
              <a:rPr lang="en-US" sz="3600" dirty="0"/>
              <a:t>terrible and tragic relationships </a:t>
            </a:r>
            <a:r>
              <a:rPr lang="en-US" sz="3600" u="sng" dirty="0"/>
              <a:t>with one another</a:t>
            </a:r>
          </a:p>
          <a:p>
            <a:pPr marL="0" indent="0">
              <a:buNone/>
            </a:pPr>
            <a:endParaRPr lang="en-US" sz="3600" u="sng" dirty="0"/>
          </a:p>
          <a:p>
            <a:pPr>
              <a:buFontTx/>
              <a:buChar char="-"/>
            </a:pPr>
            <a:r>
              <a:rPr lang="en-US" sz="3600" u="sng" dirty="0"/>
              <a:t>Definitely not “my brother’s keeper”</a:t>
            </a:r>
            <a:endParaRPr lang="en-US" sz="3600" dirty="0"/>
          </a:p>
          <a:p>
            <a:pPr marL="0" indent="0">
              <a:buNone/>
            </a:pPr>
            <a:endParaRPr lang="en-US" dirty="0"/>
          </a:p>
          <a:p>
            <a:endParaRPr lang="en-US" dirty="0"/>
          </a:p>
        </p:txBody>
      </p:sp>
    </p:spTree>
    <p:extLst>
      <p:ext uri="{BB962C8B-B14F-4D97-AF65-F5344CB8AC3E}">
        <p14:creationId xmlns:p14="http://schemas.microsoft.com/office/powerpoint/2010/main" val="812274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13DCB-A745-4173-B744-37BAB8D27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25001E-BEAF-044A-8B88-808A4C424840}"/>
              </a:ext>
            </a:extLst>
          </p:cNvPr>
          <p:cNvSpPr>
            <a:spLocks noGrp="1"/>
          </p:cNvSpPr>
          <p:nvPr>
            <p:ph type="title"/>
          </p:nvPr>
        </p:nvSpPr>
        <p:spPr/>
        <p:txBody>
          <a:bodyPr/>
          <a:lstStyle/>
          <a:p>
            <a:r>
              <a:rPr lang="en-US" dirty="0"/>
              <a:t>GENESIS: Interpersonal Relationships     </a:t>
            </a:r>
            <a:br>
              <a:rPr lang="en-US" dirty="0"/>
            </a:br>
            <a:r>
              <a:rPr lang="en-US" dirty="0"/>
              <a:t>Examples                                                        (5)</a:t>
            </a:r>
          </a:p>
        </p:txBody>
      </p:sp>
      <p:sp>
        <p:nvSpPr>
          <p:cNvPr id="3" name="Content Placeholder 2">
            <a:extLst>
              <a:ext uri="{FF2B5EF4-FFF2-40B4-BE49-F238E27FC236}">
                <a16:creationId xmlns:a16="http://schemas.microsoft.com/office/drawing/2014/main" id="{443F6748-8B08-4AA2-1C4A-2B1C72E8D192}"/>
              </a:ext>
            </a:extLst>
          </p:cNvPr>
          <p:cNvSpPr>
            <a:spLocks noGrp="1"/>
          </p:cNvSpPr>
          <p:nvPr>
            <p:ph idx="1"/>
          </p:nvPr>
        </p:nvSpPr>
        <p:spPr/>
        <p:txBody>
          <a:bodyPr>
            <a:normAutofit fontScale="92500" lnSpcReduction="10000"/>
          </a:bodyPr>
          <a:lstStyle/>
          <a:p>
            <a:pPr marL="0" indent="0">
              <a:buNone/>
            </a:pPr>
            <a:r>
              <a:rPr lang="en-US" sz="3600" dirty="0"/>
              <a:t>*BUT </a:t>
            </a:r>
            <a:r>
              <a:rPr lang="en-US" sz="3600" u="sng" dirty="0"/>
              <a:t>finally</a:t>
            </a:r>
            <a:r>
              <a:rPr lang="en-US" sz="3600" dirty="0"/>
              <a:t> GENESIS ENDS WITH TWO BREAKTHROUGHS:  </a:t>
            </a:r>
          </a:p>
          <a:p>
            <a:pPr marL="0" indent="0">
              <a:buNone/>
            </a:pPr>
            <a:endParaRPr lang="en-US" sz="3600" dirty="0"/>
          </a:p>
          <a:p>
            <a:pPr marL="0" indent="0">
              <a:buNone/>
            </a:pPr>
            <a:r>
              <a:rPr lang="en-US" sz="3600" dirty="0"/>
              <a:t>	-</a:t>
            </a:r>
            <a:r>
              <a:rPr lang="en-US" sz="3600" b="1" dirty="0"/>
              <a:t>Judah</a:t>
            </a:r>
            <a:r>
              <a:rPr lang="en-US" sz="3600" dirty="0"/>
              <a:t>, unlike his earlier choice leading to Joseph’s enslavement as an immigrant in Egypt, now risks his life for Benjamin, chooses to be “my brother’s keeper”</a:t>
            </a:r>
          </a:p>
          <a:p>
            <a:pPr marL="0" indent="0">
              <a:buNone/>
            </a:pPr>
            <a:endParaRPr lang="en-US" sz="3500" b="1" dirty="0"/>
          </a:p>
          <a:p>
            <a:pPr marL="0" indent="0">
              <a:buNone/>
            </a:pPr>
            <a:r>
              <a:rPr lang="en-US" sz="3600" b="1" dirty="0"/>
              <a:t>	-then</a:t>
            </a:r>
            <a:r>
              <a:rPr lang="en-US" sz="3600" dirty="0"/>
              <a:t> </a:t>
            </a:r>
            <a:r>
              <a:rPr lang="en-US" sz="3600" b="1" dirty="0"/>
              <a:t>Joseph</a:t>
            </a:r>
            <a:r>
              <a:rPr lang="en-US" sz="3600" dirty="0"/>
              <a:t> becomes willing to “be his brothers’ keeper” and saves them and their families from certain impoverishment and possible starvation   </a:t>
            </a:r>
          </a:p>
          <a:p>
            <a:endParaRPr lang="en-US" dirty="0"/>
          </a:p>
        </p:txBody>
      </p:sp>
    </p:spTree>
    <p:extLst>
      <p:ext uri="{BB962C8B-B14F-4D97-AF65-F5344CB8AC3E}">
        <p14:creationId xmlns:p14="http://schemas.microsoft.com/office/powerpoint/2010/main" val="524351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02D32-ABE8-149B-776C-2E6DBA9B4694}"/>
              </a:ext>
            </a:extLst>
          </p:cNvPr>
          <p:cNvSpPr>
            <a:spLocks noGrp="1"/>
          </p:cNvSpPr>
          <p:nvPr>
            <p:ph type="title"/>
          </p:nvPr>
        </p:nvSpPr>
        <p:spPr/>
        <p:txBody>
          <a:bodyPr/>
          <a:lstStyle/>
          <a:p>
            <a:r>
              <a:rPr lang="en-US" b="1" u="sng" dirty="0"/>
              <a:t>WHY</a:t>
            </a:r>
            <a:r>
              <a:rPr lang="en-US" dirty="0"/>
              <a:t> THIS TIME IN </a:t>
            </a:r>
            <a:r>
              <a:rPr lang="en-US" u="sng" dirty="0"/>
              <a:t>GENESIS</a:t>
            </a:r>
            <a:r>
              <a:rPr lang="en-US" dirty="0"/>
              <a:t> WHEN I AM SUPPOSED TO BE TEACHING FROM </a:t>
            </a:r>
            <a:r>
              <a:rPr lang="en-US" u="sng" dirty="0"/>
              <a:t>ACTS</a:t>
            </a:r>
            <a:r>
              <a:rPr lang="en-US" dirty="0"/>
              <a:t>?</a:t>
            </a:r>
          </a:p>
        </p:txBody>
      </p:sp>
      <p:sp>
        <p:nvSpPr>
          <p:cNvPr id="3" name="Content Placeholder 2">
            <a:extLst>
              <a:ext uri="{FF2B5EF4-FFF2-40B4-BE49-F238E27FC236}">
                <a16:creationId xmlns:a16="http://schemas.microsoft.com/office/drawing/2014/main" id="{4D6F2D3C-5F41-DE86-C300-3BE6C537184C}"/>
              </a:ext>
            </a:extLst>
          </p:cNvPr>
          <p:cNvSpPr>
            <a:spLocks noGrp="1"/>
          </p:cNvSpPr>
          <p:nvPr>
            <p:ph idx="1"/>
          </p:nvPr>
        </p:nvSpPr>
        <p:spPr/>
        <p:txBody>
          <a:bodyPr/>
          <a:lstStyle/>
          <a:p>
            <a:pPr marL="0" indent="0">
              <a:buNone/>
            </a:pPr>
            <a:r>
              <a:rPr lang="en-US" sz="3600" u="sng" dirty="0"/>
              <a:t>To Illustrate</a:t>
            </a:r>
            <a:r>
              <a:rPr lang="en-US" sz="3600" dirty="0"/>
              <a:t>: This theme of successes and failures in our interpersonal relationships with God and with our fellow humans is a </a:t>
            </a:r>
            <a:r>
              <a:rPr lang="en-US" sz="3600" u="sng" dirty="0"/>
              <a:t>key theme of the entire Bible</a:t>
            </a:r>
            <a:r>
              <a:rPr lang="en-US" sz="3600" dirty="0"/>
              <a:t>.</a:t>
            </a:r>
          </a:p>
          <a:p>
            <a:pPr marL="0" indent="0">
              <a:buNone/>
            </a:pPr>
            <a:endParaRPr lang="en-US" sz="3600" dirty="0"/>
          </a:p>
          <a:p>
            <a:pPr marL="0" indent="0">
              <a:buNone/>
            </a:pPr>
            <a:r>
              <a:rPr lang="en-US" sz="3600" dirty="0"/>
              <a:t>*</a:t>
            </a:r>
            <a:r>
              <a:rPr lang="en-US" sz="3600" b="1" dirty="0"/>
              <a:t>God’s vulnerable, risky choices</a:t>
            </a:r>
          </a:p>
          <a:p>
            <a:pPr marL="0" indent="0">
              <a:buNone/>
            </a:pPr>
            <a:endParaRPr lang="en-US" sz="3600" dirty="0"/>
          </a:p>
          <a:p>
            <a:pPr marL="0" indent="0">
              <a:buNone/>
            </a:pPr>
            <a:r>
              <a:rPr lang="en-US" sz="3600" dirty="0"/>
              <a:t>*</a:t>
            </a:r>
            <a:r>
              <a:rPr lang="en-US" sz="3600" b="1" dirty="0"/>
              <a:t>And Our vulnerable, risky choices as humans</a:t>
            </a:r>
          </a:p>
        </p:txBody>
      </p:sp>
    </p:spTree>
    <p:extLst>
      <p:ext uri="{BB962C8B-B14F-4D97-AF65-F5344CB8AC3E}">
        <p14:creationId xmlns:p14="http://schemas.microsoft.com/office/powerpoint/2010/main" val="3846677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8D124-8535-B279-B9DD-49BBF3E51912}"/>
              </a:ext>
            </a:extLst>
          </p:cNvPr>
          <p:cNvSpPr>
            <a:spLocks noGrp="1"/>
          </p:cNvSpPr>
          <p:nvPr>
            <p:ph type="title"/>
          </p:nvPr>
        </p:nvSpPr>
        <p:spPr/>
        <p:txBody>
          <a:bodyPr/>
          <a:lstStyle/>
          <a:p>
            <a:r>
              <a:rPr lang="en-US" i="1" u="sng" dirty="0"/>
              <a:t>ACTS </a:t>
            </a:r>
            <a:r>
              <a:rPr lang="en-US" i="1" dirty="0"/>
              <a:t>  </a:t>
            </a:r>
            <a:r>
              <a:rPr lang="en-US" dirty="0"/>
              <a:t>                                                            (1)</a:t>
            </a:r>
          </a:p>
        </p:txBody>
      </p:sp>
      <p:sp>
        <p:nvSpPr>
          <p:cNvPr id="3" name="Content Placeholder 2">
            <a:extLst>
              <a:ext uri="{FF2B5EF4-FFF2-40B4-BE49-F238E27FC236}">
                <a16:creationId xmlns:a16="http://schemas.microsoft.com/office/drawing/2014/main" id="{16050C2C-56B7-20C4-A5D5-0C3376D7E070}"/>
              </a:ext>
            </a:extLst>
          </p:cNvPr>
          <p:cNvSpPr>
            <a:spLocks noGrp="1"/>
          </p:cNvSpPr>
          <p:nvPr>
            <p:ph idx="1"/>
          </p:nvPr>
        </p:nvSpPr>
        <p:spPr/>
        <p:txBody>
          <a:bodyPr>
            <a:normAutofit lnSpcReduction="10000"/>
          </a:bodyPr>
          <a:lstStyle/>
          <a:p>
            <a:pPr marL="0" indent="0">
              <a:buNone/>
            </a:pPr>
            <a:r>
              <a:rPr lang="en-US" sz="3200" u="sng" dirty="0"/>
              <a:t>Acts 1- </a:t>
            </a:r>
            <a:r>
              <a:rPr lang="en-US" sz="3200" dirty="0"/>
              <a:t>Acts starts with </a:t>
            </a:r>
            <a:r>
              <a:rPr lang="en-US" sz="3200" b="1" dirty="0"/>
              <a:t>God and Jesus making the vulnerable and risky choice </a:t>
            </a:r>
            <a:r>
              <a:rPr lang="en-US" sz="3200" dirty="0"/>
              <a:t>of putting the future of what God has just done through Jesus </a:t>
            </a:r>
            <a:r>
              <a:rPr lang="en-US" sz="3200" u="sng" dirty="0"/>
              <a:t>in the hands of the disciples who had just abandoned Jesus when he needed them most</a:t>
            </a:r>
            <a:r>
              <a:rPr lang="en-US" sz="3200" dirty="0"/>
              <a:t>!</a:t>
            </a:r>
          </a:p>
          <a:p>
            <a:pPr marL="0" indent="0">
              <a:buNone/>
            </a:pPr>
            <a:endParaRPr lang="en-US" sz="3200" dirty="0"/>
          </a:p>
          <a:p>
            <a:pPr marL="0" indent="0">
              <a:buNone/>
            </a:pPr>
            <a:r>
              <a:rPr lang="en-US" sz="3200" u="sng" dirty="0"/>
              <a:t>Acts 2</a:t>
            </a:r>
            <a:r>
              <a:rPr lang="en-US" sz="3200" dirty="0"/>
              <a:t> – can the new relationship with God through Jesus </a:t>
            </a:r>
            <a:r>
              <a:rPr lang="en-US" sz="3200" b="1" dirty="0"/>
              <a:t>BE SHARED</a:t>
            </a:r>
            <a:r>
              <a:rPr lang="en-US" sz="3200" dirty="0"/>
              <a:t> between those </a:t>
            </a:r>
            <a:r>
              <a:rPr lang="en-US" sz="3200" u="sng" dirty="0"/>
              <a:t>who followed </a:t>
            </a:r>
            <a:r>
              <a:rPr lang="en-US" sz="3200" dirty="0"/>
              <a:t>Jesus and those “God-fearing” people who  have </a:t>
            </a:r>
            <a:r>
              <a:rPr lang="en-US" sz="3200" u="sng" dirty="0"/>
              <a:t>tacitly approved </a:t>
            </a:r>
            <a:r>
              <a:rPr lang="en-US" sz="3200" dirty="0"/>
              <a:t>of Jesus’ </a:t>
            </a:r>
            <a:r>
              <a:rPr lang="en-US" sz="3200" u="sng" dirty="0"/>
              <a:t>execution by their leaders</a:t>
            </a:r>
            <a:r>
              <a:rPr lang="en-US" sz="3200" dirty="0"/>
              <a:t>?    (Acts 2:36-40 – YES! </a:t>
            </a:r>
            <a:r>
              <a:rPr lang="en-US" sz="3200" b="1" dirty="0"/>
              <a:t>– same forgiveness/Spirit!</a:t>
            </a:r>
            <a:r>
              <a:rPr lang="en-US" sz="3200" dirty="0"/>
              <a:t>)   (My hope depends on this “yes!”)</a:t>
            </a:r>
          </a:p>
          <a:p>
            <a:pPr marL="514350" indent="-514350">
              <a:buAutoNum type="arabicPeriod"/>
            </a:pPr>
            <a:endParaRPr lang="en-US" dirty="0"/>
          </a:p>
          <a:p>
            <a:pPr marL="0" indent="0">
              <a:buNone/>
            </a:pPr>
            <a:endParaRPr lang="en-US" dirty="0"/>
          </a:p>
        </p:txBody>
      </p:sp>
    </p:spTree>
    <p:extLst>
      <p:ext uri="{BB962C8B-B14F-4D97-AF65-F5344CB8AC3E}">
        <p14:creationId xmlns:p14="http://schemas.microsoft.com/office/powerpoint/2010/main" val="364010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BFE2-7262-D901-DCCF-677FE8FFCD1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0E040D6-690B-21CB-6E8E-FE1CD9539C55}"/>
              </a:ext>
            </a:extLst>
          </p:cNvPr>
          <p:cNvSpPr>
            <a:spLocks noGrp="1"/>
          </p:cNvSpPr>
          <p:nvPr>
            <p:ph idx="1"/>
          </p:nvPr>
        </p:nvSpPr>
        <p:spPr/>
        <p:txBody>
          <a:bodyPr>
            <a:normAutofit/>
          </a:bodyPr>
          <a:lstStyle/>
          <a:p>
            <a:pPr marL="0" indent="0" algn="ctr">
              <a:buNone/>
            </a:pPr>
            <a:r>
              <a:rPr lang="en-US" sz="4000" dirty="0"/>
              <a:t>THREE THEOLOGIANS WHO I WANT TO </a:t>
            </a:r>
          </a:p>
          <a:p>
            <a:pPr marL="0" indent="0" algn="ctr">
              <a:buNone/>
            </a:pPr>
            <a:r>
              <a:rPr lang="en-US" sz="4000" dirty="0"/>
              <a:t>CREDIT </a:t>
            </a:r>
          </a:p>
          <a:p>
            <a:pPr marL="0" indent="0" algn="ctr">
              <a:buNone/>
            </a:pPr>
            <a:r>
              <a:rPr lang="en-US" sz="4000" dirty="0"/>
              <a:t>FOR IMPACTING THIS TEACHING.</a:t>
            </a:r>
          </a:p>
        </p:txBody>
      </p:sp>
    </p:spTree>
    <p:extLst>
      <p:ext uri="{BB962C8B-B14F-4D97-AF65-F5344CB8AC3E}">
        <p14:creationId xmlns:p14="http://schemas.microsoft.com/office/powerpoint/2010/main" val="610387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F1DAF-7DC0-271F-CF04-AFE98EF35662}"/>
              </a:ext>
            </a:extLst>
          </p:cNvPr>
          <p:cNvSpPr>
            <a:spLocks noGrp="1"/>
          </p:cNvSpPr>
          <p:nvPr>
            <p:ph type="title"/>
          </p:nvPr>
        </p:nvSpPr>
        <p:spPr/>
        <p:txBody>
          <a:bodyPr/>
          <a:lstStyle/>
          <a:p>
            <a:r>
              <a:rPr lang="en-US" u="sng" dirty="0"/>
              <a:t>ACTS</a:t>
            </a:r>
            <a:r>
              <a:rPr lang="en-US" dirty="0"/>
              <a:t>                                                             (2)</a:t>
            </a:r>
          </a:p>
        </p:txBody>
      </p:sp>
      <p:sp>
        <p:nvSpPr>
          <p:cNvPr id="3" name="Content Placeholder 2">
            <a:extLst>
              <a:ext uri="{FF2B5EF4-FFF2-40B4-BE49-F238E27FC236}">
                <a16:creationId xmlns:a16="http://schemas.microsoft.com/office/drawing/2014/main" id="{F862F3D3-E2BE-EAAC-22FD-E69FF95AFC41}"/>
              </a:ext>
            </a:extLst>
          </p:cNvPr>
          <p:cNvSpPr>
            <a:spLocks noGrp="1"/>
          </p:cNvSpPr>
          <p:nvPr>
            <p:ph idx="1"/>
          </p:nvPr>
        </p:nvSpPr>
        <p:spPr/>
        <p:txBody>
          <a:bodyPr>
            <a:normAutofit/>
          </a:bodyPr>
          <a:lstStyle/>
          <a:p>
            <a:pPr marL="0" indent="0">
              <a:buNone/>
            </a:pPr>
            <a:r>
              <a:rPr lang="en-US" sz="3600" u="sng" dirty="0"/>
              <a:t>Acts 2:42-48 </a:t>
            </a:r>
            <a:r>
              <a:rPr lang="en-US" sz="3600" dirty="0"/>
              <a:t>– But, </a:t>
            </a:r>
            <a:r>
              <a:rPr lang="en-US" sz="3600" u="sng" dirty="0"/>
              <a:t>will this be really interpersonal</a:t>
            </a:r>
            <a:r>
              <a:rPr lang="en-US" sz="3600" dirty="0"/>
              <a:t> or just surface?     YES, REAL!   </a:t>
            </a:r>
            <a:r>
              <a:rPr lang="en-US" sz="3600" b="1" dirty="0"/>
              <a:t>SHARING of TIME, TABLE, and TREASURE </a:t>
            </a:r>
            <a:r>
              <a:rPr lang="en-US" sz="3600" dirty="0"/>
              <a:t>by all as “brothers and sisters” in the new Jesus-family of God.</a:t>
            </a:r>
          </a:p>
          <a:p>
            <a:pPr marL="0" indent="0">
              <a:buNone/>
            </a:pPr>
            <a:endParaRPr lang="en-US" sz="3600" dirty="0"/>
          </a:p>
          <a:p>
            <a:pPr marL="0" indent="0">
              <a:buNone/>
            </a:pPr>
            <a:r>
              <a:rPr lang="en-US" sz="3600" u="sng" dirty="0"/>
              <a:t>Acts 4</a:t>
            </a:r>
            <a:r>
              <a:rPr lang="en-US" sz="3600" dirty="0"/>
              <a:t> – what about when the system turns on you and it becomes dangerous? Yes! They Continue the SHARING of TIME, TABLE, and TREASURE</a:t>
            </a:r>
          </a:p>
          <a:p>
            <a:pPr marL="0" indent="0">
              <a:buNone/>
            </a:pPr>
            <a:endParaRPr lang="en-US" dirty="0"/>
          </a:p>
        </p:txBody>
      </p:sp>
    </p:spTree>
    <p:extLst>
      <p:ext uri="{BB962C8B-B14F-4D97-AF65-F5344CB8AC3E}">
        <p14:creationId xmlns:p14="http://schemas.microsoft.com/office/powerpoint/2010/main" val="3127736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E66C4-2AFB-96BE-387D-BF907F1C02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F4E00D-C3FE-8CE1-22B9-494B7F287086}"/>
              </a:ext>
            </a:extLst>
          </p:cNvPr>
          <p:cNvSpPr>
            <a:spLocks noGrp="1"/>
          </p:cNvSpPr>
          <p:nvPr>
            <p:ph type="title"/>
          </p:nvPr>
        </p:nvSpPr>
        <p:spPr/>
        <p:txBody>
          <a:bodyPr/>
          <a:lstStyle/>
          <a:p>
            <a:r>
              <a:rPr lang="en-US" u="sng" dirty="0"/>
              <a:t>ACTS</a:t>
            </a:r>
            <a:r>
              <a:rPr lang="en-US" dirty="0"/>
              <a:t>                                                             (3)</a:t>
            </a:r>
          </a:p>
        </p:txBody>
      </p:sp>
      <p:sp>
        <p:nvSpPr>
          <p:cNvPr id="3" name="Content Placeholder 2">
            <a:extLst>
              <a:ext uri="{FF2B5EF4-FFF2-40B4-BE49-F238E27FC236}">
                <a16:creationId xmlns:a16="http://schemas.microsoft.com/office/drawing/2014/main" id="{0CD131D1-4E79-C06E-71D7-8A48FF9518AF}"/>
              </a:ext>
            </a:extLst>
          </p:cNvPr>
          <p:cNvSpPr>
            <a:spLocks noGrp="1"/>
          </p:cNvSpPr>
          <p:nvPr>
            <p:ph idx="1"/>
          </p:nvPr>
        </p:nvSpPr>
        <p:spPr/>
        <p:txBody>
          <a:bodyPr>
            <a:normAutofit/>
          </a:bodyPr>
          <a:lstStyle/>
          <a:p>
            <a:pPr marL="0" indent="0">
              <a:buNone/>
            </a:pPr>
            <a:r>
              <a:rPr lang="en-US" sz="3600" u="sng" dirty="0"/>
              <a:t>Acts 6</a:t>
            </a:r>
            <a:r>
              <a:rPr lang="en-US" sz="3600" dirty="0"/>
              <a:t> will the widows of </a:t>
            </a:r>
            <a:r>
              <a:rPr lang="en-US" sz="3600" u="sng" dirty="0"/>
              <a:t>Hellenized</a:t>
            </a:r>
            <a:r>
              <a:rPr lang="en-US" sz="3600" dirty="0"/>
              <a:t> Jewish people – the “other kind of Jewish women” in dress, accent, etc.” -- be treated as </a:t>
            </a:r>
            <a:r>
              <a:rPr lang="en-US" sz="3600" u="sng" dirty="0"/>
              <a:t>equal “sisters</a:t>
            </a:r>
            <a:r>
              <a:rPr lang="en-US" sz="3600" dirty="0"/>
              <a:t>”? (Yes, after a bit)</a:t>
            </a:r>
          </a:p>
          <a:p>
            <a:pPr marL="0" indent="0">
              <a:buNone/>
            </a:pPr>
            <a:endParaRPr lang="en-US" sz="3600" dirty="0"/>
          </a:p>
          <a:p>
            <a:pPr marL="0" indent="0">
              <a:buNone/>
            </a:pPr>
            <a:r>
              <a:rPr lang="en-US" sz="3600" u="sng" dirty="0"/>
              <a:t>Acts 8</a:t>
            </a:r>
            <a:r>
              <a:rPr lang="en-US" sz="3600" dirty="0"/>
              <a:t> – </a:t>
            </a:r>
            <a:r>
              <a:rPr lang="en-US" sz="3600" u="sng" dirty="0"/>
              <a:t>God’s Spirit is withheld </a:t>
            </a:r>
            <a:r>
              <a:rPr lang="en-US" sz="3600" dirty="0"/>
              <a:t>until Samaritans </a:t>
            </a:r>
            <a:r>
              <a:rPr lang="en-US" sz="3600" b="1" dirty="0"/>
              <a:t>accept</a:t>
            </a:r>
            <a:r>
              <a:rPr lang="en-US" sz="3600" dirty="0"/>
              <a:t> Jewish Apostles and Jewish Apostles </a:t>
            </a:r>
            <a:r>
              <a:rPr lang="en-US" sz="3600" b="1" dirty="0"/>
              <a:t>accept </a:t>
            </a:r>
            <a:r>
              <a:rPr lang="en-US" sz="3600" dirty="0"/>
              <a:t>Samaritans as brothers and sisters. Then – Holy Spirit is poured out.</a:t>
            </a:r>
          </a:p>
          <a:p>
            <a:pPr marL="0" indent="0">
              <a:buNone/>
            </a:pPr>
            <a:endParaRPr lang="en-US" dirty="0"/>
          </a:p>
          <a:p>
            <a:endParaRPr lang="en-US" dirty="0"/>
          </a:p>
        </p:txBody>
      </p:sp>
    </p:spTree>
    <p:extLst>
      <p:ext uri="{BB962C8B-B14F-4D97-AF65-F5344CB8AC3E}">
        <p14:creationId xmlns:p14="http://schemas.microsoft.com/office/powerpoint/2010/main" val="1719426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5432D-E083-A596-0787-D6213D8AA6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6A9EE3-1558-2905-79F7-F9A5E9ADADFB}"/>
              </a:ext>
            </a:extLst>
          </p:cNvPr>
          <p:cNvSpPr>
            <a:spLocks noGrp="1"/>
          </p:cNvSpPr>
          <p:nvPr>
            <p:ph type="title"/>
          </p:nvPr>
        </p:nvSpPr>
        <p:spPr/>
        <p:txBody>
          <a:bodyPr/>
          <a:lstStyle/>
          <a:p>
            <a:r>
              <a:rPr lang="en-US" u="sng" dirty="0"/>
              <a:t>ACTS</a:t>
            </a:r>
            <a:r>
              <a:rPr lang="en-US" dirty="0"/>
              <a:t>                                                             (4)</a:t>
            </a:r>
          </a:p>
        </p:txBody>
      </p:sp>
      <p:sp>
        <p:nvSpPr>
          <p:cNvPr id="3" name="Content Placeholder 2">
            <a:extLst>
              <a:ext uri="{FF2B5EF4-FFF2-40B4-BE49-F238E27FC236}">
                <a16:creationId xmlns:a16="http://schemas.microsoft.com/office/drawing/2014/main" id="{45427954-5065-E3AF-50D6-655026EDBACF}"/>
              </a:ext>
            </a:extLst>
          </p:cNvPr>
          <p:cNvSpPr>
            <a:spLocks noGrp="1"/>
          </p:cNvSpPr>
          <p:nvPr>
            <p:ph idx="1"/>
          </p:nvPr>
        </p:nvSpPr>
        <p:spPr/>
        <p:txBody>
          <a:bodyPr>
            <a:normAutofit/>
          </a:bodyPr>
          <a:lstStyle/>
          <a:p>
            <a:pPr marL="0" indent="0">
              <a:buNone/>
            </a:pPr>
            <a:r>
              <a:rPr lang="en-US" sz="3600" u="sng" dirty="0"/>
              <a:t>Acts 8</a:t>
            </a:r>
            <a:r>
              <a:rPr lang="en-US" sz="3600" dirty="0"/>
              <a:t> – THEN, a </a:t>
            </a:r>
            <a:r>
              <a:rPr lang="en-US" sz="3600" b="1" dirty="0"/>
              <a:t>black</a:t>
            </a:r>
            <a:r>
              <a:rPr lang="en-US" sz="3600" dirty="0"/>
              <a:t> man who is </a:t>
            </a:r>
            <a:r>
              <a:rPr lang="en-US" sz="3600" b="1" dirty="0"/>
              <a:t>sexually ambiguous </a:t>
            </a:r>
          </a:p>
          <a:p>
            <a:pPr marL="0" indent="0">
              <a:buNone/>
            </a:pPr>
            <a:endParaRPr lang="en-US" sz="3600" b="1" dirty="0"/>
          </a:p>
          <a:p>
            <a:pPr marL="0" indent="0">
              <a:buNone/>
            </a:pPr>
            <a:r>
              <a:rPr lang="en-US" sz="3600" dirty="0"/>
              <a:t>--a person who was seen as somewhat alien in most cultures of the day (and in most of American society and churches for centuries)– </a:t>
            </a:r>
            <a:r>
              <a:rPr lang="en-US" sz="3600" b="1" dirty="0"/>
              <a:t>will he be invited to “be a brother?”   (YES! God sends Phillip running after him!)</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2938460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DF56E-73C6-3642-CDBE-4E49F42188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021114-3F87-BD54-9DA7-07F5829DBAE0}"/>
              </a:ext>
            </a:extLst>
          </p:cNvPr>
          <p:cNvSpPr>
            <a:spLocks noGrp="1"/>
          </p:cNvSpPr>
          <p:nvPr>
            <p:ph type="title"/>
          </p:nvPr>
        </p:nvSpPr>
        <p:spPr/>
        <p:txBody>
          <a:bodyPr/>
          <a:lstStyle/>
          <a:p>
            <a:r>
              <a:rPr lang="en-US" u="sng" dirty="0"/>
              <a:t>ACTS </a:t>
            </a:r>
            <a:r>
              <a:rPr lang="en-US" dirty="0"/>
              <a:t>                                                            (5)</a:t>
            </a:r>
          </a:p>
        </p:txBody>
      </p:sp>
      <p:sp>
        <p:nvSpPr>
          <p:cNvPr id="3" name="Content Placeholder 2">
            <a:extLst>
              <a:ext uri="{FF2B5EF4-FFF2-40B4-BE49-F238E27FC236}">
                <a16:creationId xmlns:a16="http://schemas.microsoft.com/office/drawing/2014/main" id="{E00A5B79-DDA7-498F-1A11-9D1EF12C1978}"/>
              </a:ext>
            </a:extLst>
          </p:cNvPr>
          <p:cNvSpPr>
            <a:spLocks noGrp="1"/>
          </p:cNvSpPr>
          <p:nvPr>
            <p:ph idx="1"/>
          </p:nvPr>
        </p:nvSpPr>
        <p:spPr/>
        <p:txBody>
          <a:bodyPr>
            <a:normAutofit/>
          </a:bodyPr>
          <a:lstStyle/>
          <a:p>
            <a:pPr marL="0" indent="0">
              <a:buNone/>
            </a:pPr>
            <a:r>
              <a:rPr lang="en-US" sz="3600" u="sng" dirty="0"/>
              <a:t>Acts 9</a:t>
            </a:r>
            <a:r>
              <a:rPr lang="en-US" sz="3600" dirty="0"/>
              <a:t> –Jesus to Saul “Saul, Saul, why are you persecuting ME?” - persecuting </a:t>
            </a:r>
            <a:r>
              <a:rPr lang="en-US" sz="3600" u="sng" dirty="0"/>
              <a:t>my brothers and sisters</a:t>
            </a:r>
            <a:r>
              <a:rPr lang="en-US" sz="3600" dirty="0"/>
              <a:t> is </a:t>
            </a:r>
            <a:r>
              <a:rPr lang="en-US" sz="3600" b="1" dirty="0"/>
              <a:t>persecuting me!  </a:t>
            </a:r>
            <a:r>
              <a:rPr lang="en-US" sz="3600" dirty="0"/>
              <a:t>(Compare Jesus parable in Matthew 25:33-48 –“when you did it for the least of these, my brothers and sisters, you did it for ME!”  </a:t>
            </a:r>
          </a:p>
          <a:p>
            <a:pPr marL="0" indent="0">
              <a:buNone/>
            </a:pPr>
            <a:endParaRPr lang="en-US" sz="3600" dirty="0"/>
          </a:p>
          <a:p>
            <a:pPr marL="0" indent="0">
              <a:buNone/>
            </a:pPr>
            <a:r>
              <a:rPr lang="en-US" sz="3600" dirty="0"/>
              <a:t>= being our </a:t>
            </a:r>
            <a:r>
              <a:rPr lang="en-US" sz="3600" u="sng" dirty="0"/>
              <a:t>brother’s and sister’s keeper is very important to Jesus</a:t>
            </a:r>
            <a:r>
              <a:rPr lang="en-US" sz="3600" dirty="0"/>
              <a:t>!</a:t>
            </a:r>
          </a:p>
          <a:p>
            <a:pPr marL="0" indent="0">
              <a:buNone/>
            </a:pPr>
            <a:endParaRPr lang="en-US" dirty="0"/>
          </a:p>
          <a:p>
            <a:endParaRPr lang="en-US" dirty="0"/>
          </a:p>
        </p:txBody>
      </p:sp>
    </p:spTree>
    <p:extLst>
      <p:ext uri="{BB962C8B-B14F-4D97-AF65-F5344CB8AC3E}">
        <p14:creationId xmlns:p14="http://schemas.microsoft.com/office/powerpoint/2010/main" val="1024369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1E384-5F25-0126-4323-5964B60D3F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44CEC-E46B-A6DD-D1C9-E5C15AD9D92B}"/>
              </a:ext>
            </a:extLst>
          </p:cNvPr>
          <p:cNvSpPr>
            <a:spLocks noGrp="1"/>
          </p:cNvSpPr>
          <p:nvPr>
            <p:ph type="title"/>
          </p:nvPr>
        </p:nvSpPr>
        <p:spPr/>
        <p:txBody>
          <a:bodyPr/>
          <a:lstStyle/>
          <a:p>
            <a:r>
              <a:rPr lang="en-US" u="sng" dirty="0"/>
              <a:t>ACTS</a:t>
            </a:r>
            <a:r>
              <a:rPr lang="en-US" dirty="0"/>
              <a:t>                                                             (6)</a:t>
            </a:r>
          </a:p>
        </p:txBody>
      </p:sp>
      <p:sp>
        <p:nvSpPr>
          <p:cNvPr id="3" name="Content Placeholder 2">
            <a:extLst>
              <a:ext uri="{FF2B5EF4-FFF2-40B4-BE49-F238E27FC236}">
                <a16:creationId xmlns:a16="http://schemas.microsoft.com/office/drawing/2014/main" id="{AF922F17-590F-671B-2C68-20936684532F}"/>
              </a:ext>
            </a:extLst>
          </p:cNvPr>
          <p:cNvSpPr>
            <a:spLocks noGrp="1"/>
          </p:cNvSpPr>
          <p:nvPr>
            <p:ph idx="1"/>
          </p:nvPr>
        </p:nvSpPr>
        <p:spPr/>
        <p:txBody>
          <a:bodyPr>
            <a:normAutofit/>
          </a:bodyPr>
          <a:lstStyle/>
          <a:p>
            <a:pPr marL="0" indent="0">
              <a:buNone/>
            </a:pPr>
            <a:endParaRPr lang="en-US" u="sng" dirty="0"/>
          </a:p>
          <a:p>
            <a:pPr marL="0" indent="0">
              <a:buNone/>
            </a:pPr>
            <a:r>
              <a:rPr lang="en-US" sz="3600" u="sng" dirty="0"/>
              <a:t>Acts 9 </a:t>
            </a:r>
            <a:r>
              <a:rPr lang="en-US" sz="3600" dirty="0"/>
              <a:t>– Jesus makes it </a:t>
            </a:r>
            <a:r>
              <a:rPr lang="en-US" sz="3600" b="1" dirty="0"/>
              <a:t>clear to Ananias</a:t>
            </a:r>
            <a:r>
              <a:rPr lang="en-US" sz="3600" dirty="0"/>
              <a:t> that his own relationship with Jesus needs to include </a:t>
            </a:r>
            <a:r>
              <a:rPr lang="en-US" sz="3600" u="sng" dirty="0"/>
              <a:t>accepting (this dangerous persecutor—at least he was 72 hours ago)  Saul</a:t>
            </a:r>
            <a:r>
              <a:rPr lang="en-US" sz="3600" dirty="0"/>
              <a:t>/Paul as a brother!</a:t>
            </a:r>
          </a:p>
          <a:p>
            <a:pPr marL="0" indent="0">
              <a:buNone/>
            </a:pPr>
            <a:endParaRPr lang="en-US" dirty="0"/>
          </a:p>
        </p:txBody>
      </p:sp>
    </p:spTree>
    <p:extLst>
      <p:ext uri="{BB962C8B-B14F-4D97-AF65-F5344CB8AC3E}">
        <p14:creationId xmlns:p14="http://schemas.microsoft.com/office/powerpoint/2010/main" val="7225573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DC8A1-A1A6-212D-C96D-D91AB5920B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4012A-9AF5-9E0A-E5C2-325B4C917332}"/>
              </a:ext>
            </a:extLst>
          </p:cNvPr>
          <p:cNvSpPr>
            <a:spLocks noGrp="1"/>
          </p:cNvSpPr>
          <p:nvPr>
            <p:ph type="title"/>
          </p:nvPr>
        </p:nvSpPr>
        <p:spPr/>
        <p:txBody>
          <a:bodyPr>
            <a:normAutofit/>
          </a:bodyPr>
          <a:lstStyle/>
          <a:p>
            <a:r>
              <a:rPr lang="en-US" sz="3600" dirty="0"/>
              <a:t>Finally, today’s text? – </a:t>
            </a:r>
            <a:r>
              <a:rPr lang="en-US" sz="3600" u="sng" dirty="0"/>
              <a:t>ACTS 10:1-8 </a:t>
            </a:r>
            <a:r>
              <a:rPr lang="en-US" sz="3600" dirty="0"/>
              <a:t>– Let’s </a:t>
            </a:r>
            <a:r>
              <a:rPr lang="en-US" sz="3600" b="1" u="sng" dirty="0"/>
              <a:t>begin with what makes Cornelius very difficult for Peter</a:t>
            </a:r>
          </a:p>
        </p:txBody>
      </p:sp>
      <p:sp>
        <p:nvSpPr>
          <p:cNvPr id="3" name="Content Placeholder 2">
            <a:extLst>
              <a:ext uri="{FF2B5EF4-FFF2-40B4-BE49-F238E27FC236}">
                <a16:creationId xmlns:a16="http://schemas.microsoft.com/office/drawing/2014/main" id="{8242D79C-A4AE-8107-A333-72CD7D3D6043}"/>
              </a:ext>
            </a:extLst>
          </p:cNvPr>
          <p:cNvSpPr>
            <a:spLocks noGrp="1"/>
          </p:cNvSpPr>
          <p:nvPr>
            <p:ph idx="1"/>
          </p:nvPr>
        </p:nvSpPr>
        <p:spPr/>
        <p:txBody>
          <a:bodyPr>
            <a:normAutofit/>
          </a:bodyPr>
          <a:lstStyle/>
          <a:p>
            <a:pPr marL="0" indent="0">
              <a:buNone/>
            </a:pPr>
            <a:r>
              <a:rPr lang="en-US" sz="3200" dirty="0"/>
              <a:t>“</a:t>
            </a:r>
            <a:r>
              <a:rPr lang="en-US" sz="3200" u="sng" dirty="0"/>
              <a:t>Caesarea</a:t>
            </a:r>
            <a:r>
              <a:rPr lang="en-US" sz="3200" dirty="0"/>
              <a:t>” – he lives in the most Roman/pagan city in Israel, filled with Roman palaces, gymnasiums, and idols.</a:t>
            </a:r>
          </a:p>
          <a:p>
            <a:pPr marL="0" indent="0">
              <a:buNone/>
            </a:pPr>
            <a:r>
              <a:rPr lang="en-US" sz="3200" dirty="0"/>
              <a:t>“</a:t>
            </a:r>
            <a:r>
              <a:rPr lang="en-US" sz="3200" i="1" u="sng" dirty="0"/>
              <a:t>Cornelius</a:t>
            </a:r>
            <a:r>
              <a:rPr lang="en-US" sz="3200" dirty="0"/>
              <a:t>” – a </a:t>
            </a:r>
            <a:r>
              <a:rPr lang="en-US" sz="3200" b="1" dirty="0"/>
              <a:t>Latin</a:t>
            </a:r>
            <a:r>
              <a:rPr lang="en-US" sz="3200" dirty="0"/>
              <a:t> name, emphasizing his deep Roman family roots. </a:t>
            </a:r>
            <a:r>
              <a:rPr lang="en-US" sz="3200" u="sng" dirty="0"/>
              <a:t>Ethnically</a:t>
            </a:r>
            <a:r>
              <a:rPr lang="en-US" sz="3200" dirty="0"/>
              <a:t> and </a:t>
            </a:r>
            <a:r>
              <a:rPr lang="en-US" sz="3200" u="sng" dirty="0"/>
              <a:t>culturally</a:t>
            </a:r>
            <a:r>
              <a:rPr lang="en-US" sz="3200" dirty="0"/>
              <a:t> and </a:t>
            </a:r>
            <a:r>
              <a:rPr lang="en-US" sz="3200" u="sng" dirty="0"/>
              <a:t>religiously</a:t>
            </a:r>
            <a:r>
              <a:rPr lang="en-US" sz="3200" dirty="0"/>
              <a:t>, he is “</a:t>
            </a:r>
            <a:r>
              <a:rPr lang="en-US" sz="3200" b="1" dirty="0"/>
              <a:t>other</a:t>
            </a:r>
            <a:r>
              <a:rPr lang="en-US" sz="3200" dirty="0"/>
              <a:t>” not “one of us.”</a:t>
            </a:r>
          </a:p>
          <a:p>
            <a:pPr marL="0" indent="0">
              <a:buNone/>
            </a:pPr>
            <a:r>
              <a:rPr lang="en-US" sz="3200" dirty="0"/>
              <a:t>“a </a:t>
            </a:r>
            <a:r>
              <a:rPr lang="en-US" sz="3200" u="sng" dirty="0"/>
              <a:t>Centurion</a:t>
            </a:r>
            <a:r>
              <a:rPr lang="en-US" sz="3200" dirty="0"/>
              <a:t> of the </a:t>
            </a:r>
            <a:r>
              <a:rPr lang="en-US" sz="3200" u="sng" dirty="0"/>
              <a:t>Italian</a:t>
            </a:r>
            <a:r>
              <a:rPr lang="en-US" sz="3200" dirty="0"/>
              <a:t> regiment” – an officer in the occupying army that enforced Roman taxes and oppressive authority throughout Israel</a:t>
            </a:r>
          </a:p>
          <a:p>
            <a:endParaRPr lang="en-US" dirty="0"/>
          </a:p>
        </p:txBody>
      </p:sp>
    </p:spTree>
    <p:extLst>
      <p:ext uri="{BB962C8B-B14F-4D97-AF65-F5344CB8AC3E}">
        <p14:creationId xmlns:p14="http://schemas.microsoft.com/office/powerpoint/2010/main" val="1101734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A2B20-A73D-4DE2-9B03-0DEAE9F5567B}"/>
              </a:ext>
            </a:extLst>
          </p:cNvPr>
          <p:cNvSpPr>
            <a:spLocks noGrp="1"/>
          </p:cNvSpPr>
          <p:nvPr>
            <p:ph type="title"/>
          </p:nvPr>
        </p:nvSpPr>
        <p:spPr/>
        <p:txBody>
          <a:bodyPr>
            <a:normAutofit fontScale="90000"/>
          </a:bodyPr>
          <a:lstStyle/>
          <a:p>
            <a:r>
              <a:rPr lang="en-US" u="sng" dirty="0"/>
              <a:t>ACTS 10:1-8 </a:t>
            </a:r>
            <a:r>
              <a:rPr lang="en-US" dirty="0"/>
              <a:t>– </a:t>
            </a:r>
            <a:r>
              <a:rPr lang="en-US" b="1" dirty="0"/>
              <a:t>The relationship Cornelius and God share – without/before Jesus                         </a:t>
            </a:r>
            <a:r>
              <a:rPr lang="en-US" dirty="0"/>
              <a:t>(1)</a:t>
            </a:r>
          </a:p>
        </p:txBody>
      </p:sp>
      <p:sp>
        <p:nvSpPr>
          <p:cNvPr id="3" name="Content Placeholder 2">
            <a:extLst>
              <a:ext uri="{FF2B5EF4-FFF2-40B4-BE49-F238E27FC236}">
                <a16:creationId xmlns:a16="http://schemas.microsoft.com/office/drawing/2014/main" id="{C21B81C2-1C5D-9DDC-87D6-417981C63EE3}"/>
              </a:ext>
            </a:extLst>
          </p:cNvPr>
          <p:cNvSpPr>
            <a:spLocks noGrp="1"/>
          </p:cNvSpPr>
          <p:nvPr>
            <p:ph idx="1"/>
          </p:nvPr>
        </p:nvSpPr>
        <p:spPr/>
        <p:txBody>
          <a:bodyPr>
            <a:normAutofit/>
          </a:bodyPr>
          <a:lstStyle/>
          <a:p>
            <a:pPr lvl="0"/>
            <a:r>
              <a:rPr lang="en-US" sz="3600" dirty="0"/>
              <a:t>Cornelius and his family are “DEVOUT and GOD-FEARING”  </a:t>
            </a:r>
            <a:r>
              <a:rPr lang="en-US" sz="3600" dirty="0" err="1"/>
              <a:t>ie</a:t>
            </a:r>
            <a:r>
              <a:rPr lang="en-US" sz="3600" dirty="0"/>
              <a:t>., God HONORING/WORSHIPING</a:t>
            </a:r>
          </a:p>
          <a:p>
            <a:pPr lvl="0"/>
            <a:endParaRPr lang="en-US" sz="3600" dirty="0"/>
          </a:p>
          <a:p>
            <a:pPr lvl="0"/>
            <a:r>
              <a:rPr lang="en-US" sz="3600" dirty="0"/>
              <a:t>“He gave generously to those in need”</a:t>
            </a:r>
          </a:p>
          <a:p>
            <a:pPr marL="0" lvl="0" indent="0">
              <a:buNone/>
            </a:pPr>
            <a:endParaRPr lang="en-US" sz="3600" dirty="0"/>
          </a:p>
          <a:p>
            <a:pPr lvl="0"/>
            <a:r>
              <a:rPr lang="en-US" sz="3600" dirty="0"/>
              <a:t>“He prayed regularly to God”</a:t>
            </a:r>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431871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E8FBF-171C-A583-F0FC-E14CC8638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D6D69-C2EB-EDA8-98E7-21CA33B8F7F9}"/>
              </a:ext>
            </a:extLst>
          </p:cNvPr>
          <p:cNvSpPr>
            <a:spLocks noGrp="1"/>
          </p:cNvSpPr>
          <p:nvPr>
            <p:ph type="title"/>
          </p:nvPr>
        </p:nvSpPr>
        <p:spPr/>
        <p:txBody>
          <a:bodyPr>
            <a:normAutofit fontScale="90000"/>
          </a:bodyPr>
          <a:lstStyle/>
          <a:p>
            <a:r>
              <a:rPr lang="en-US" dirty="0"/>
              <a:t>ACTS 10:1-8 – The relationship Cornelius and God share – without/before Jesus                         (2)</a:t>
            </a:r>
          </a:p>
        </p:txBody>
      </p:sp>
      <p:sp>
        <p:nvSpPr>
          <p:cNvPr id="3" name="Content Placeholder 2">
            <a:extLst>
              <a:ext uri="{FF2B5EF4-FFF2-40B4-BE49-F238E27FC236}">
                <a16:creationId xmlns:a16="http://schemas.microsoft.com/office/drawing/2014/main" id="{E0BB0577-C508-19B4-B502-575564F0D617}"/>
              </a:ext>
            </a:extLst>
          </p:cNvPr>
          <p:cNvSpPr>
            <a:spLocks noGrp="1"/>
          </p:cNvSpPr>
          <p:nvPr>
            <p:ph idx="1"/>
          </p:nvPr>
        </p:nvSpPr>
        <p:spPr/>
        <p:txBody>
          <a:bodyPr>
            <a:normAutofit/>
          </a:bodyPr>
          <a:lstStyle/>
          <a:p>
            <a:pPr lvl="0"/>
            <a:r>
              <a:rPr lang="en-US" sz="3200" dirty="0"/>
              <a:t>He experiences “</a:t>
            </a:r>
            <a:r>
              <a:rPr lang="en-US" sz="3200" u="sng" dirty="0"/>
              <a:t>a vision of an angel</a:t>
            </a:r>
            <a:r>
              <a:rPr lang="en-US" sz="3200" dirty="0"/>
              <a:t>” – he </a:t>
            </a:r>
            <a:r>
              <a:rPr lang="en-US" sz="3200" b="1" dirty="0"/>
              <a:t>saw and heard</a:t>
            </a:r>
            <a:r>
              <a:rPr lang="en-US" sz="3200" dirty="0"/>
              <a:t> an angel/messenger/aide of God</a:t>
            </a:r>
          </a:p>
          <a:p>
            <a:pPr lvl="0"/>
            <a:r>
              <a:rPr lang="en-US" sz="3200" dirty="0"/>
              <a:t>He is </a:t>
            </a:r>
            <a:r>
              <a:rPr lang="en-US" sz="3200" u="sng" dirty="0"/>
              <a:t>Called by name </a:t>
            </a:r>
            <a:r>
              <a:rPr lang="en-US" sz="3200" dirty="0"/>
              <a:t>by God’s angel -- “</a:t>
            </a:r>
            <a:r>
              <a:rPr lang="en-US" sz="3200" u="sng" dirty="0"/>
              <a:t>Cornelius</a:t>
            </a:r>
            <a:r>
              <a:rPr lang="en-US" sz="3200" dirty="0"/>
              <a:t>.” God making it clear that they </a:t>
            </a:r>
            <a:r>
              <a:rPr lang="en-US" sz="3200" u="sng" dirty="0"/>
              <a:t>already have</a:t>
            </a:r>
            <a:r>
              <a:rPr lang="en-US" sz="3200" dirty="0"/>
              <a:t> a very personal relationship.</a:t>
            </a:r>
          </a:p>
          <a:p>
            <a:pPr lvl="0"/>
            <a:r>
              <a:rPr lang="en-US" sz="3200" dirty="0"/>
              <a:t>God’s response to Cornelius’ relationship with God is– </a:t>
            </a:r>
            <a:r>
              <a:rPr lang="en-US" sz="3200" b="1" dirty="0"/>
              <a:t>“Your prayers and gifts to the poor have come up as a memorial offering before God.”</a:t>
            </a:r>
            <a:endParaRPr lang="en-US" sz="3200" dirty="0"/>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42615072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9E391-8B4D-38F4-5173-E037EAE57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A62FB-3D3F-1D12-C22A-FCB27C301A95}"/>
              </a:ext>
            </a:extLst>
          </p:cNvPr>
          <p:cNvSpPr>
            <a:spLocks noGrp="1"/>
          </p:cNvSpPr>
          <p:nvPr>
            <p:ph type="title"/>
          </p:nvPr>
        </p:nvSpPr>
        <p:spPr/>
        <p:txBody>
          <a:bodyPr>
            <a:normAutofit fontScale="90000"/>
          </a:bodyPr>
          <a:lstStyle/>
          <a:p>
            <a:r>
              <a:rPr lang="en-US" dirty="0"/>
              <a:t>ACTS 10:1-8 – The relationship Cornelius and God share – without/before Jesus                         (3)</a:t>
            </a:r>
          </a:p>
        </p:txBody>
      </p:sp>
      <p:sp>
        <p:nvSpPr>
          <p:cNvPr id="3" name="Content Placeholder 2">
            <a:extLst>
              <a:ext uri="{FF2B5EF4-FFF2-40B4-BE49-F238E27FC236}">
                <a16:creationId xmlns:a16="http://schemas.microsoft.com/office/drawing/2014/main" id="{B9A5A6B3-2BFC-06B5-C916-15CDF56F1E85}"/>
              </a:ext>
            </a:extLst>
          </p:cNvPr>
          <p:cNvSpPr>
            <a:spLocks noGrp="1"/>
          </p:cNvSpPr>
          <p:nvPr>
            <p:ph idx="1"/>
          </p:nvPr>
        </p:nvSpPr>
        <p:spPr/>
        <p:txBody>
          <a:bodyPr>
            <a:normAutofit/>
          </a:bodyPr>
          <a:lstStyle/>
          <a:p>
            <a:pPr lvl="0"/>
            <a:r>
              <a:rPr lang="en-US" sz="3600" dirty="0"/>
              <a:t>Cornelius’ response to God is IMMEDIATE ACTION– “</a:t>
            </a:r>
            <a:r>
              <a:rPr lang="en-US" sz="3600" b="1" dirty="0"/>
              <a:t>he sent</a:t>
            </a:r>
            <a:r>
              <a:rPr lang="en-US" sz="3600" dirty="0"/>
              <a:t>” for a Jew and invites him to his home – he immediately responds and does what he is told to do </a:t>
            </a:r>
            <a:r>
              <a:rPr lang="en-US" sz="3600" u="sng" dirty="0"/>
              <a:t>even though he cannot imagine where this is all leading</a:t>
            </a:r>
            <a:r>
              <a:rPr lang="en-US" sz="3600" dirty="0"/>
              <a:t>.</a:t>
            </a:r>
          </a:p>
          <a:p>
            <a:pPr marL="0" lvl="0" indent="0">
              <a:buNone/>
            </a:pPr>
            <a:endParaRPr lang="en-US" sz="3600" dirty="0"/>
          </a:p>
          <a:p>
            <a:r>
              <a:rPr lang="en-US" sz="3600" dirty="0"/>
              <a:t>-I would love it if someone could describe my life that way!   Especially an angel sent from God!!!</a:t>
            </a:r>
          </a:p>
        </p:txBody>
      </p:sp>
    </p:spTree>
    <p:extLst>
      <p:ext uri="{BB962C8B-B14F-4D97-AF65-F5344CB8AC3E}">
        <p14:creationId xmlns:p14="http://schemas.microsoft.com/office/powerpoint/2010/main" val="38755183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755C-C657-7D9A-6F80-A1C40E43B47C}"/>
              </a:ext>
            </a:extLst>
          </p:cNvPr>
          <p:cNvSpPr>
            <a:spLocks noGrp="1"/>
          </p:cNvSpPr>
          <p:nvPr>
            <p:ph type="title"/>
          </p:nvPr>
        </p:nvSpPr>
        <p:spPr/>
        <p:txBody>
          <a:bodyPr/>
          <a:lstStyle/>
          <a:p>
            <a:r>
              <a:rPr lang="en-US" b="1" dirty="0"/>
              <a:t>But</a:t>
            </a:r>
            <a:r>
              <a:rPr lang="en-US" dirty="0"/>
              <a:t> – deep as the relationship is:</a:t>
            </a:r>
          </a:p>
        </p:txBody>
      </p:sp>
      <p:sp>
        <p:nvSpPr>
          <p:cNvPr id="3" name="Content Placeholder 2">
            <a:extLst>
              <a:ext uri="{FF2B5EF4-FFF2-40B4-BE49-F238E27FC236}">
                <a16:creationId xmlns:a16="http://schemas.microsoft.com/office/drawing/2014/main" id="{C02427F4-498A-E535-9411-38B0139DDC4F}"/>
              </a:ext>
            </a:extLst>
          </p:cNvPr>
          <p:cNvSpPr>
            <a:spLocks noGrp="1"/>
          </p:cNvSpPr>
          <p:nvPr>
            <p:ph idx="1"/>
          </p:nvPr>
        </p:nvSpPr>
        <p:spPr/>
        <p:txBody>
          <a:bodyPr>
            <a:normAutofit/>
          </a:bodyPr>
          <a:lstStyle/>
          <a:p>
            <a:r>
              <a:rPr lang="en-US" sz="3600" dirty="0"/>
              <a:t>Though </a:t>
            </a:r>
            <a:r>
              <a:rPr lang="en-US" sz="3600" u="sng" dirty="0"/>
              <a:t>Cornelius doesn’t know it yet</a:t>
            </a:r>
          </a:p>
          <a:p>
            <a:endParaRPr lang="en-US" sz="3600" dirty="0"/>
          </a:p>
          <a:p>
            <a:r>
              <a:rPr lang="en-US" sz="3600" b="1" dirty="0"/>
              <a:t>God knows their relationship will deepen if Cornelius experiences what God has done for him through Jesus</a:t>
            </a:r>
          </a:p>
        </p:txBody>
      </p:sp>
    </p:spTree>
    <p:extLst>
      <p:ext uri="{BB962C8B-B14F-4D97-AF65-F5344CB8AC3E}">
        <p14:creationId xmlns:p14="http://schemas.microsoft.com/office/powerpoint/2010/main" val="1396724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1A8FD-25E2-158B-079C-6E586F3B7C7E}"/>
              </a:ext>
            </a:extLst>
          </p:cNvPr>
          <p:cNvSpPr>
            <a:spLocks noGrp="1"/>
          </p:cNvSpPr>
          <p:nvPr>
            <p:ph type="title"/>
          </p:nvPr>
        </p:nvSpPr>
        <p:spPr/>
        <p:txBody>
          <a:bodyPr/>
          <a:lstStyle/>
          <a:p>
            <a:r>
              <a:rPr lang="en-US" dirty="0"/>
              <a:t>DR. Willie James Jennings</a:t>
            </a:r>
          </a:p>
        </p:txBody>
      </p:sp>
      <p:pic>
        <p:nvPicPr>
          <p:cNvPr id="5" name="Content Placeholder 4">
            <a:extLst>
              <a:ext uri="{FF2B5EF4-FFF2-40B4-BE49-F238E27FC236}">
                <a16:creationId xmlns:a16="http://schemas.microsoft.com/office/drawing/2014/main" id="{34CD83BF-FCC1-5FD4-5804-F9FC72AF07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9341" y="1690688"/>
            <a:ext cx="3429000" cy="4572000"/>
          </a:xfrm>
        </p:spPr>
      </p:pic>
    </p:spTree>
    <p:extLst>
      <p:ext uri="{BB962C8B-B14F-4D97-AF65-F5344CB8AC3E}">
        <p14:creationId xmlns:p14="http://schemas.microsoft.com/office/powerpoint/2010/main" val="734537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94906-34EC-0C08-DE89-E59B7899BF3E}"/>
              </a:ext>
            </a:extLst>
          </p:cNvPr>
          <p:cNvSpPr>
            <a:spLocks noGrp="1"/>
          </p:cNvSpPr>
          <p:nvPr>
            <p:ph type="title"/>
          </p:nvPr>
        </p:nvSpPr>
        <p:spPr/>
        <p:txBody>
          <a:bodyPr>
            <a:normAutofit fontScale="90000"/>
          </a:bodyPr>
          <a:lstStyle/>
          <a:p>
            <a:r>
              <a:rPr lang="en-US" dirty="0"/>
              <a:t>Acts 10 – </a:t>
            </a:r>
            <a:r>
              <a:rPr lang="en-US" b="1" u="sng" dirty="0"/>
              <a:t>Peter’s Relationship with God and Jesus </a:t>
            </a:r>
            <a:r>
              <a:rPr lang="en-US" b="1" dirty="0"/>
              <a:t>is about to lead to changes he could not imagine</a:t>
            </a:r>
            <a:r>
              <a:rPr lang="en-US" dirty="0"/>
              <a:t>!</a:t>
            </a:r>
          </a:p>
        </p:txBody>
      </p:sp>
      <p:sp>
        <p:nvSpPr>
          <p:cNvPr id="3" name="Content Placeholder 2">
            <a:extLst>
              <a:ext uri="{FF2B5EF4-FFF2-40B4-BE49-F238E27FC236}">
                <a16:creationId xmlns:a16="http://schemas.microsoft.com/office/drawing/2014/main" id="{F78BC225-83C8-6EF6-A783-D2F4EFD2F540}"/>
              </a:ext>
            </a:extLst>
          </p:cNvPr>
          <p:cNvSpPr>
            <a:spLocks noGrp="1"/>
          </p:cNvSpPr>
          <p:nvPr>
            <p:ph idx="1"/>
          </p:nvPr>
        </p:nvSpPr>
        <p:spPr/>
        <p:txBody>
          <a:bodyPr>
            <a:normAutofit/>
          </a:bodyPr>
          <a:lstStyle/>
          <a:p>
            <a:r>
              <a:rPr lang="en-US" sz="3600" dirty="0"/>
              <a:t>Peter’s prayer time vision of the non-kosher animals</a:t>
            </a:r>
          </a:p>
          <a:p>
            <a:r>
              <a:rPr lang="en-US" sz="3600" dirty="0"/>
              <a:t>“Take and eat”</a:t>
            </a:r>
          </a:p>
          <a:p>
            <a:pPr marL="0" indent="0">
              <a:buNone/>
            </a:pPr>
            <a:endParaRPr lang="en-US" sz="3600" dirty="0"/>
          </a:p>
          <a:p>
            <a:r>
              <a:rPr lang="en-US" sz="3600" dirty="0"/>
              <a:t>Peter’s interpersonal relationship with God “</a:t>
            </a:r>
            <a:r>
              <a:rPr lang="en-US" sz="3600" b="1" dirty="0"/>
              <a:t>voice from heaven</a:t>
            </a:r>
            <a:r>
              <a:rPr lang="en-US" sz="3600" dirty="0"/>
              <a:t>” includes </a:t>
            </a:r>
            <a:r>
              <a:rPr lang="en-US" sz="3600" b="1" dirty="0"/>
              <a:t>arguing with God </a:t>
            </a:r>
            <a:r>
              <a:rPr lang="en-US" sz="3600" dirty="0"/>
              <a:t>(like the prophets) about Scriptures, etc.</a:t>
            </a:r>
          </a:p>
          <a:p>
            <a:r>
              <a:rPr lang="en-US" sz="3600" dirty="0"/>
              <a:t>Ultimately -- </a:t>
            </a:r>
            <a:r>
              <a:rPr lang="en-US" sz="3600" u="sng" dirty="0"/>
              <a:t>He goes</a:t>
            </a:r>
            <a:r>
              <a:rPr lang="en-US" sz="3600" dirty="0"/>
              <a:t> to Cornelius’ home</a:t>
            </a:r>
          </a:p>
        </p:txBody>
      </p:sp>
    </p:spTree>
    <p:extLst>
      <p:ext uri="{BB962C8B-B14F-4D97-AF65-F5344CB8AC3E}">
        <p14:creationId xmlns:p14="http://schemas.microsoft.com/office/powerpoint/2010/main" val="31537393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0699FD-2864-589F-1CF4-440D26A4809F}"/>
              </a:ext>
            </a:extLst>
          </p:cNvPr>
          <p:cNvSpPr>
            <a:spLocks noGrp="1"/>
          </p:cNvSpPr>
          <p:nvPr>
            <p:ph type="title"/>
          </p:nvPr>
        </p:nvSpPr>
        <p:spPr/>
        <p:txBody>
          <a:bodyPr/>
          <a:lstStyle/>
          <a:p>
            <a:r>
              <a:rPr lang="en-US" b="1" dirty="0"/>
              <a:t>What’s Next</a:t>
            </a:r>
            <a:r>
              <a:rPr lang="en-US" dirty="0"/>
              <a:t>?</a:t>
            </a:r>
          </a:p>
        </p:txBody>
      </p:sp>
      <p:sp>
        <p:nvSpPr>
          <p:cNvPr id="5" name="Content Placeholder 4">
            <a:extLst>
              <a:ext uri="{FF2B5EF4-FFF2-40B4-BE49-F238E27FC236}">
                <a16:creationId xmlns:a16="http://schemas.microsoft.com/office/drawing/2014/main" id="{A60136CD-16B0-3FEB-8E00-EB884DF5AE11}"/>
              </a:ext>
            </a:extLst>
          </p:cNvPr>
          <p:cNvSpPr>
            <a:spLocks noGrp="1"/>
          </p:cNvSpPr>
          <p:nvPr>
            <p:ph idx="1"/>
          </p:nvPr>
        </p:nvSpPr>
        <p:spPr/>
        <p:txBody>
          <a:bodyPr>
            <a:normAutofit lnSpcReduction="10000"/>
          </a:bodyPr>
          <a:lstStyle/>
          <a:p>
            <a:r>
              <a:rPr lang="en-US" sz="3200" dirty="0"/>
              <a:t>This </a:t>
            </a:r>
            <a:r>
              <a:rPr lang="en-US" sz="3200" u="sng" dirty="0"/>
              <a:t>has to feel very VULERNABLE and RISKY to BOTH</a:t>
            </a:r>
            <a:r>
              <a:rPr lang="en-US" sz="3200" dirty="0"/>
              <a:t> PETER and CORNELIUS!</a:t>
            </a:r>
          </a:p>
          <a:p>
            <a:endParaRPr lang="en-US" sz="3600" dirty="0"/>
          </a:p>
          <a:p>
            <a:r>
              <a:rPr lang="en-US" sz="3600" dirty="0"/>
              <a:t>Will this </a:t>
            </a:r>
            <a:r>
              <a:rPr lang="en-US" sz="3600" u="sng" dirty="0"/>
              <a:t>just be a Transactional</a:t>
            </a:r>
            <a:r>
              <a:rPr lang="en-US" sz="3600" dirty="0"/>
              <a:t> Relationship </a:t>
            </a:r>
            <a:r>
              <a:rPr lang="en-US" sz="3600" u="sng" dirty="0"/>
              <a:t>or</a:t>
            </a:r>
            <a:r>
              <a:rPr lang="en-US" sz="3600" dirty="0"/>
              <a:t> will it </a:t>
            </a:r>
            <a:r>
              <a:rPr lang="en-US" sz="3600" u="sng" dirty="0"/>
              <a:t>lead to a genuinely Interpersonal</a:t>
            </a:r>
            <a:r>
              <a:rPr lang="en-US" sz="3600" dirty="0"/>
              <a:t> Relationship of “Brothers?”</a:t>
            </a:r>
          </a:p>
          <a:p>
            <a:endParaRPr lang="en-US" sz="3600" dirty="0"/>
          </a:p>
          <a:p>
            <a:r>
              <a:rPr lang="en-US" sz="3600" dirty="0"/>
              <a:t>The will Both have </a:t>
            </a:r>
            <a:r>
              <a:rPr lang="en-US" sz="3600" u="sng" dirty="0"/>
              <a:t>BIG CHOICES to make</a:t>
            </a:r>
            <a:r>
              <a:rPr lang="en-US" sz="3600" dirty="0"/>
              <a:t>!</a:t>
            </a:r>
          </a:p>
        </p:txBody>
      </p:sp>
    </p:spTree>
    <p:extLst>
      <p:ext uri="{BB962C8B-B14F-4D97-AF65-F5344CB8AC3E}">
        <p14:creationId xmlns:p14="http://schemas.microsoft.com/office/powerpoint/2010/main" val="2942512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969EB-70AB-5718-6AB4-02B0099FB99B}"/>
              </a:ext>
            </a:extLst>
          </p:cNvPr>
          <p:cNvSpPr>
            <a:spLocks noGrp="1"/>
          </p:cNvSpPr>
          <p:nvPr>
            <p:ph type="title"/>
          </p:nvPr>
        </p:nvSpPr>
        <p:spPr/>
        <p:txBody>
          <a:bodyPr/>
          <a:lstStyle/>
          <a:p>
            <a:r>
              <a:rPr lang="en-US" b="1" u="sng" dirty="0"/>
              <a:t>God’s Risky Vulnerability</a:t>
            </a:r>
          </a:p>
        </p:txBody>
      </p:sp>
      <p:sp>
        <p:nvSpPr>
          <p:cNvPr id="3" name="Content Placeholder 2">
            <a:extLst>
              <a:ext uri="{FF2B5EF4-FFF2-40B4-BE49-F238E27FC236}">
                <a16:creationId xmlns:a16="http://schemas.microsoft.com/office/drawing/2014/main" id="{984BEFD9-8C3E-D027-F04F-0D05818AC533}"/>
              </a:ext>
            </a:extLst>
          </p:cNvPr>
          <p:cNvSpPr>
            <a:spLocks noGrp="1"/>
          </p:cNvSpPr>
          <p:nvPr>
            <p:ph idx="1"/>
          </p:nvPr>
        </p:nvSpPr>
        <p:spPr/>
        <p:txBody>
          <a:bodyPr>
            <a:normAutofit/>
          </a:bodyPr>
          <a:lstStyle/>
          <a:p>
            <a:pPr marL="0" indent="0">
              <a:buNone/>
            </a:pPr>
            <a:r>
              <a:rPr lang="en-US" sz="3600" b="1" dirty="0"/>
              <a:t>GOD is willing to RISK this opportunity into the hands of two humans – who will have to make hard, risky choices</a:t>
            </a:r>
            <a:endParaRPr lang="en-US" sz="3600" dirty="0"/>
          </a:p>
          <a:p>
            <a:pPr marL="0" indent="0">
              <a:buNone/>
            </a:pPr>
            <a:endParaRPr lang="en-US" sz="3600" dirty="0"/>
          </a:p>
          <a:p>
            <a:pPr marL="0" indent="0">
              <a:buNone/>
            </a:pPr>
            <a:r>
              <a:rPr lang="en-US" sz="3600" dirty="0"/>
              <a:t>GOD </a:t>
            </a:r>
            <a:r>
              <a:rPr lang="en-US" sz="3600" u="sng" dirty="0"/>
              <a:t>could have </a:t>
            </a:r>
            <a:r>
              <a:rPr lang="en-US" sz="3600" dirty="0"/>
              <a:t>just had the Angel tell Cornelius about Jesus!      </a:t>
            </a:r>
            <a:r>
              <a:rPr lang="en-US" sz="3600" b="1" dirty="0"/>
              <a:t>But the Vulnerability of Risking Us is God’s Way</a:t>
            </a:r>
            <a:r>
              <a:rPr lang="en-US" sz="3600" dirty="0"/>
              <a:t>.</a:t>
            </a:r>
          </a:p>
        </p:txBody>
      </p:sp>
    </p:spTree>
    <p:extLst>
      <p:ext uri="{BB962C8B-B14F-4D97-AF65-F5344CB8AC3E}">
        <p14:creationId xmlns:p14="http://schemas.microsoft.com/office/powerpoint/2010/main" val="2095543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BFC35-0FAF-914B-A84F-8B27787CD7E4}"/>
              </a:ext>
            </a:extLst>
          </p:cNvPr>
          <p:cNvSpPr>
            <a:spLocks noGrp="1"/>
          </p:cNvSpPr>
          <p:nvPr>
            <p:ph type="title"/>
          </p:nvPr>
        </p:nvSpPr>
        <p:spPr/>
        <p:txBody>
          <a:bodyPr>
            <a:normAutofit/>
          </a:bodyPr>
          <a:lstStyle/>
          <a:p>
            <a:r>
              <a:rPr lang="en-US" dirty="0"/>
              <a:t>NOW - We Watch the “Dance.”                 (1)</a:t>
            </a:r>
          </a:p>
        </p:txBody>
      </p:sp>
      <p:sp>
        <p:nvSpPr>
          <p:cNvPr id="3" name="Content Placeholder 2">
            <a:extLst>
              <a:ext uri="{FF2B5EF4-FFF2-40B4-BE49-F238E27FC236}">
                <a16:creationId xmlns:a16="http://schemas.microsoft.com/office/drawing/2014/main" id="{B567F8B5-41EC-62C3-09ED-EC1A7BA4727C}"/>
              </a:ext>
            </a:extLst>
          </p:cNvPr>
          <p:cNvSpPr>
            <a:spLocks noGrp="1"/>
          </p:cNvSpPr>
          <p:nvPr>
            <p:ph idx="1"/>
          </p:nvPr>
        </p:nvSpPr>
        <p:spPr/>
        <p:txBody>
          <a:bodyPr>
            <a:normAutofit/>
          </a:bodyPr>
          <a:lstStyle/>
          <a:p>
            <a:pPr marL="0" indent="0">
              <a:buNone/>
            </a:pPr>
            <a:endParaRPr lang="en-US" dirty="0"/>
          </a:p>
          <a:p>
            <a:pPr marL="0" indent="0">
              <a:buNone/>
            </a:pPr>
            <a:r>
              <a:rPr lang="en-US" sz="4000" dirty="0"/>
              <a:t>They both come from </a:t>
            </a:r>
          </a:p>
          <a:p>
            <a:pPr marL="0" indent="0">
              <a:buNone/>
            </a:pPr>
            <a:r>
              <a:rPr lang="en-US" sz="4000" dirty="0"/>
              <a:t>cultural,   class, and religious backgrounds </a:t>
            </a:r>
          </a:p>
          <a:p>
            <a:pPr marL="0" indent="0">
              <a:buNone/>
            </a:pPr>
            <a:r>
              <a:rPr lang="en-US" sz="4000" dirty="0"/>
              <a:t>that tend to look down on and to misunderstand one another.</a:t>
            </a:r>
          </a:p>
        </p:txBody>
      </p:sp>
    </p:spTree>
    <p:extLst>
      <p:ext uri="{BB962C8B-B14F-4D97-AF65-F5344CB8AC3E}">
        <p14:creationId xmlns:p14="http://schemas.microsoft.com/office/powerpoint/2010/main" val="1165557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DB86A-DBF8-FDE6-4DD5-179F7A231E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2CA8F-41D1-BCA5-8A61-032CE7DCE2B7}"/>
              </a:ext>
            </a:extLst>
          </p:cNvPr>
          <p:cNvSpPr>
            <a:spLocks noGrp="1"/>
          </p:cNvSpPr>
          <p:nvPr>
            <p:ph type="title"/>
          </p:nvPr>
        </p:nvSpPr>
        <p:spPr/>
        <p:txBody>
          <a:bodyPr/>
          <a:lstStyle/>
          <a:p>
            <a:r>
              <a:rPr lang="en-US" dirty="0"/>
              <a:t>We Watch the “Dance”                          (2)</a:t>
            </a:r>
          </a:p>
        </p:txBody>
      </p:sp>
      <p:sp>
        <p:nvSpPr>
          <p:cNvPr id="3" name="Content Placeholder 2">
            <a:extLst>
              <a:ext uri="{FF2B5EF4-FFF2-40B4-BE49-F238E27FC236}">
                <a16:creationId xmlns:a16="http://schemas.microsoft.com/office/drawing/2014/main" id="{6E39684F-35ED-9BE9-C1D7-61885B92AB76}"/>
              </a:ext>
            </a:extLst>
          </p:cNvPr>
          <p:cNvSpPr>
            <a:spLocks noGrp="1"/>
          </p:cNvSpPr>
          <p:nvPr>
            <p:ph idx="1"/>
          </p:nvPr>
        </p:nvSpPr>
        <p:spPr/>
        <p:txBody>
          <a:bodyPr>
            <a:normAutofit/>
          </a:bodyPr>
          <a:lstStyle/>
          <a:p>
            <a:pPr marL="0" indent="0">
              <a:buNone/>
            </a:pPr>
            <a:r>
              <a:rPr lang="en-US" sz="3600" dirty="0"/>
              <a:t>Acts 10:25 - </a:t>
            </a:r>
            <a:r>
              <a:rPr lang="en-US" sz="3600" u="sng" dirty="0"/>
              <a:t>Cornelius falls down on his knees</a:t>
            </a:r>
            <a:r>
              <a:rPr lang="en-US" sz="3600" dirty="0"/>
              <a:t> to honor/worship Peter as God’s messenger –already a Gentile/Jewish </a:t>
            </a:r>
            <a:r>
              <a:rPr lang="en-US" sz="3600" b="1" dirty="0"/>
              <a:t>clash of cultures</a:t>
            </a:r>
            <a:r>
              <a:rPr lang="en-US" sz="3600" dirty="0"/>
              <a:t>. </a:t>
            </a:r>
          </a:p>
          <a:p>
            <a:pPr marL="0" indent="0">
              <a:buNone/>
            </a:pPr>
            <a:endParaRPr lang="en-US" sz="3600" dirty="0"/>
          </a:p>
          <a:p>
            <a:pPr marL="0" indent="0">
              <a:buNone/>
            </a:pPr>
            <a:r>
              <a:rPr lang="en-US" sz="3600" dirty="0"/>
              <a:t>--And Peter then tells him – </a:t>
            </a:r>
            <a:r>
              <a:rPr lang="en-US" sz="3600" b="1" dirty="0"/>
              <a:t>“get up!”  </a:t>
            </a:r>
            <a:r>
              <a:rPr lang="en-US" sz="3600" dirty="0"/>
              <a:t>I doubt that Cornelius is used to being confronted with a mistake in front of his family either!</a:t>
            </a:r>
          </a:p>
          <a:p>
            <a:endParaRPr lang="en-US" dirty="0"/>
          </a:p>
        </p:txBody>
      </p:sp>
    </p:spTree>
    <p:extLst>
      <p:ext uri="{BB962C8B-B14F-4D97-AF65-F5344CB8AC3E}">
        <p14:creationId xmlns:p14="http://schemas.microsoft.com/office/powerpoint/2010/main" val="3453409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BFD1A-7619-2EE7-6E7C-D254189FC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10CD7-5318-2D47-7566-AB5DB9B5D529}"/>
              </a:ext>
            </a:extLst>
          </p:cNvPr>
          <p:cNvSpPr>
            <a:spLocks noGrp="1"/>
          </p:cNvSpPr>
          <p:nvPr>
            <p:ph type="title"/>
          </p:nvPr>
        </p:nvSpPr>
        <p:spPr/>
        <p:txBody>
          <a:bodyPr/>
          <a:lstStyle/>
          <a:p>
            <a:r>
              <a:rPr lang="en-US" dirty="0"/>
              <a:t>We Watch the “Dance”                          (3)</a:t>
            </a:r>
          </a:p>
        </p:txBody>
      </p:sp>
      <p:sp>
        <p:nvSpPr>
          <p:cNvPr id="3" name="Content Placeholder 2">
            <a:extLst>
              <a:ext uri="{FF2B5EF4-FFF2-40B4-BE49-F238E27FC236}">
                <a16:creationId xmlns:a16="http://schemas.microsoft.com/office/drawing/2014/main" id="{77A12C14-A3EF-7387-6D08-6FC3EAF6779D}"/>
              </a:ext>
            </a:extLst>
          </p:cNvPr>
          <p:cNvSpPr>
            <a:spLocks noGrp="1"/>
          </p:cNvSpPr>
          <p:nvPr>
            <p:ph idx="1"/>
          </p:nvPr>
        </p:nvSpPr>
        <p:spPr/>
        <p:txBody>
          <a:bodyPr>
            <a:normAutofit/>
          </a:bodyPr>
          <a:lstStyle/>
          <a:p>
            <a:r>
              <a:rPr lang="en-US" sz="3200" dirty="0"/>
              <a:t>Acts 10:26-29 – Then Peter, </a:t>
            </a:r>
            <a:r>
              <a:rPr lang="en-US" sz="3200" u="sng" dirty="0"/>
              <a:t>with his usual bluntness</a:t>
            </a:r>
            <a:r>
              <a:rPr lang="en-US" sz="3200" dirty="0"/>
              <a:t>, explains that </a:t>
            </a:r>
            <a:r>
              <a:rPr lang="en-US" sz="3200" b="1" dirty="0"/>
              <a:t>yesterday</a:t>
            </a:r>
            <a:r>
              <a:rPr lang="en-US" sz="3200" dirty="0"/>
              <a:t> he thought of Cornelius and his family as </a:t>
            </a:r>
            <a:r>
              <a:rPr lang="en-US" sz="3200" b="1" dirty="0"/>
              <a:t>“unclean” and “impure,” </a:t>
            </a:r>
            <a:r>
              <a:rPr lang="en-US" sz="3200" dirty="0"/>
              <a:t>but because God told him not to think that way he came to talk to them. (He doesn’t choose to explain how long he argued with God before making this choice.) </a:t>
            </a:r>
          </a:p>
          <a:p>
            <a:r>
              <a:rPr lang="en-US" sz="3200" dirty="0"/>
              <a:t>Acts 10:30-33 – Amazingly, </a:t>
            </a:r>
            <a:r>
              <a:rPr lang="en-US" sz="3200" b="1" dirty="0"/>
              <a:t>Cornelius is very polite </a:t>
            </a:r>
            <a:r>
              <a:rPr lang="en-US" sz="3200" dirty="0"/>
              <a:t>in his response, and explains that God’s angel told him to send for Peter and </a:t>
            </a:r>
            <a:r>
              <a:rPr lang="en-US" sz="3200" u="sng" dirty="0"/>
              <a:t>to listen </a:t>
            </a:r>
            <a:r>
              <a:rPr lang="en-US" sz="3200" dirty="0"/>
              <a:t>to him. And, he is </a:t>
            </a:r>
            <a:r>
              <a:rPr lang="en-US" sz="3200" b="1" dirty="0"/>
              <a:t>ready</a:t>
            </a:r>
            <a:r>
              <a:rPr lang="en-US" sz="3200" dirty="0"/>
              <a:t> to do just that!</a:t>
            </a:r>
          </a:p>
          <a:p>
            <a:endParaRPr lang="en-US" dirty="0"/>
          </a:p>
        </p:txBody>
      </p:sp>
    </p:spTree>
    <p:extLst>
      <p:ext uri="{BB962C8B-B14F-4D97-AF65-F5344CB8AC3E}">
        <p14:creationId xmlns:p14="http://schemas.microsoft.com/office/powerpoint/2010/main" val="857361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D8F21-7FCA-D7FC-6D18-B003F32A9D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FB884-8000-0B52-43B3-25019D973FB1}"/>
              </a:ext>
            </a:extLst>
          </p:cNvPr>
          <p:cNvSpPr>
            <a:spLocks noGrp="1"/>
          </p:cNvSpPr>
          <p:nvPr>
            <p:ph type="title"/>
          </p:nvPr>
        </p:nvSpPr>
        <p:spPr/>
        <p:txBody>
          <a:bodyPr/>
          <a:lstStyle/>
          <a:p>
            <a:r>
              <a:rPr lang="en-US" dirty="0"/>
              <a:t>We Watch the “Dance”                          (4)</a:t>
            </a:r>
          </a:p>
        </p:txBody>
      </p:sp>
      <p:sp>
        <p:nvSpPr>
          <p:cNvPr id="3" name="Content Placeholder 2">
            <a:extLst>
              <a:ext uri="{FF2B5EF4-FFF2-40B4-BE49-F238E27FC236}">
                <a16:creationId xmlns:a16="http://schemas.microsoft.com/office/drawing/2014/main" id="{9A5E9A9D-6DE5-3402-475B-DB65A6F91B10}"/>
              </a:ext>
            </a:extLst>
          </p:cNvPr>
          <p:cNvSpPr>
            <a:spLocks noGrp="1"/>
          </p:cNvSpPr>
          <p:nvPr>
            <p:ph idx="1"/>
          </p:nvPr>
        </p:nvSpPr>
        <p:spPr/>
        <p:txBody>
          <a:bodyPr>
            <a:normAutofit/>
          </a:bodyPr>
          <a:lstStyle/>
          <a:p>
            <a:pPr marL="0" indent="0">
              <a:buNone/>
            </a:pPr>
            <a:endParaRPr lang="en-US" dirty="0"/>
          </a:p>
          <a:p>
            <a:r>
              <a:rPr lang="en-US" sz="3600" dirty="0"/>
              <a:t>Acts 10:34-35– Peter says that he </a:t>
            </a:r>
            <a:r>
              <a:rPr lang="en-US" sz="3600" b="1" u="sng" dirty="0"/>
              <a:t>now</a:t>
            </a:r>
            <a:r>
              <a:rPr lang="en-US" sz="3600" b="1" dirty="0"/>
              <a:t> knows</a:t>
            </a:r>
            <a:r>
              <a:rPr lang="en-US" sz="3600" dirty="0"/>
              <a:t> (for 24 hours)   that God isn’t partial and “</a:t>
            </a:r>
            <a:r>
              <a:rPr lang="en-US" sz="3600" b="1" dirty="0"/>
              <a:t>cares about people from all ethnicities/nations” Gr. ethnos/ Heb goyim in Peter’s mind </a:t>
            </a:r>
            <a:endParaRPr lang="en-US" sz="3600" dirty="0"/>
          </a:p>
          <a:p>
            <a:endParaRPr lang="en-US" dirty="0"/>
          </a:p>
        </p:txBody>
      </p:sp>
    </p:spTree>
    <p:extLst>
      <p:ext uri="{BB962C8B-B14F-4D97-AF65-F5344CB8AC3E}">
        <p14:creationId xmlns:p14="http://schemas.microsoft.com/office/powerpoint/2010/main" val="25478735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0C069-BC40-DE7C-49B0-E1C0E3B61643}"/>
              </a:ext>
            </a:extLst>
          </p:cNvPr>
          <p:cNvSpPr>
            <a:spLocks noGrp="1"/>
          </p:cNvSpPr>
          <p:nvPr>
            <p:ph type="title"/>
          </p:nvPr>
        </p:nvSpPr>
        <p:spPr/>
        <p:txBody>
          <a:bodyPr>
            <a:normAutofit fontScale="90000"/>
          </a:bodyPr>
          <a:lstStyle/>
          <a:p>
            <a:r>
              <a:rPr lang="en-US" dirty="0"/>
              <a:t>Acts 10:36-ff. Peter then </a:t>
            </a:r>
            <a:r>
              <a:rPr lang="en-US" b="1" dirty="0"/>
              <a:t>shares the “Good News” about what God has done through Jesus</a:t>
            </a:r>
            <a:r>
              <a:rPr lang="en-US" dirty="0"/>
              <a:t>     (1)</a:t>
            </a:r>
          </a:p>
        </p:txBody>
      </p:sp>
      <p:sp>
        <p:nvSpPr>
          <p:cNvPr id="3" name="Content Placeholder 2">
            <a:extLst>
              <a:ext uri="{FF2B5EF4-FFF2-40B4-BE49-F238E27FC236}">
                <a16:creationId xmlns:a16="http://schemas.microsoft.com/office/drawing/2014/main" id="{7D1D3AFC-EF6B-7A87-516B-55BF1F1C5203}"/>
              </a:ext>
            </a:extLst>
          </p:cNvPr>
          <p:cNvSpPr>
            <a:spLocks noGrp="1"/>
          </p:cNvSpPr>
          <p:nvPr>
            <p:ph idx="1"/>
          </p:nvPr>
        </p:nvSpPr>
        <p:spPr/>
        <p:txBody>
          <a:bodyPr>
            <a:normAutofit/>
          </a:bodyPr>
          <a:lstStyle/>
          <a:p>
            <a:r>
              <a:rPr lang="en-US" sz="3600" dirty="0"/>
              <a:t>that Jesus is </a:t>
            </a:r>
            <a:r>
              <a:rPr lang="en-US" sz="3600" b="1" dirty="0"/>
              <a:t>God’s Anointed One</a:t>
            </a:r>
            <a:r>
              <a:rPr lang="en-US" sz="3600" dirty="0"/>
              <a:t>/Messiah, </a:t>
            </a:r>
          </a:p>
          <a:p>
            <a:r>
              <a:rPr lang="en-US" sz="3600" dirty="0"/>
              <a:t>that Jesus’ ministry was spent bringing physical and spiritual </a:t>
            </a:r>
            <a:r>
              <a:rPr lang="en-US" sz="3600" b="1" dirty="0"/>
              <a:t>healing to people</a:t>
            </a:r>
            <a:r>
              <a:rPr lang="en-US" sz="3600" dirty="0"/>
              <a:t>, </a:t>
            </a:r>
          </a:p>
          <a:p>
            <a:r>
              <a:rPr lang="en-US" sz="3600" dirty="0"/>
              <a:t>that he was </a:t>
            </a:r>
            <a:r>
              <a:rPr lang="en-US" sz="3600" b="1" dirty="0"/>
              <a:t>executed</a:t>
            </a:r>
            <a:r>
              <a:rPr lang="en-US" sz="3600" dirty="0"/>
              <a:t> on a tree, </a:t>
            </a:r>
          </a:p>
          <a:p>
            <a:r>
              <a:rPr lang="en-US" sz="3600" dirty="0"/>
              <a:t>that </a:t>
            </a:r>
            <a:r>
              <a:rPr lang="en-US" sz="3600" b="1" dirty="0"/>
              <a:t>God raised </a:t>
            </a:r>
            <a:r>
              <a:rPr lang="en-US" sz="3600" dirty="0"/>
              <a:t>him from death,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72226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39BAC-0F27-E154-BDB2-64C0A296A2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9ECDBB-9F8F-5630-6C6B-926634EF12A7}"/>
              </a:ext>
            </a:extLst>
          </p:cNvPr>
          <p:cNvSpPr>
            <a:spLocks noGrp="1"/>
          </p:cNvSpPr>
          <p:nvPr>
            <p:ph type="title"/>
          </p:nvPr>
        </p:nvSpPr>
        <p:spPr/>
        <p:txBody>
          <a:bodyPr>
            <a:normAutofit fontScale="90000"/>
          </a:bodyPr>
          <a:lstStyle/>
          <a:p>
            <a:r>
              <a:rPr lang="en-US" dirty="0"/>
              <a:t>Acts 10:36-ff. Peter then shares the “Good News” about what God has done through Jesus     (2)</a:t>
            </a:r>
          </a:p>
        </p:txBody>
      </p:sp>
      <p:sp>
        <p:nvSpPr>
          <p:cNvPr id="3" name="Content Placeholder 2">
            <a:extLst>
              <a:ext uri="{FF2B5EF4-FFF2-40B4-BE49-F238E27FC236}">
                <a16:creationId xmlns:a16="http://schemas.microsoft.com/office/drawing/2014/main" id="{57462819-7CD3-EABF-DA59-99925764ECC5}"/>
              </a:ext>
            </a:extLst>
          </p:cNvPr>
          <p:cNvSpPr>
            <a:spLocks noGrp="1"/>
          </p:cNvSpPr>
          <p:nvPr>
            <p:ph idx="1"/>
          </p:nvPr>
        </p:nvSpPr>
        <p:spPr/>
        <p:txBody>
          <a:bodyPr>
            <a:normAutofit/>
          </a:bodyPr>
          <a:lstStyle/>
          <a:p>
            <a:pPr marL="0" indent="0">
              <a:buNone/>
            </a:pPr>
            <a:r>
              <a:rPr lang="en-US" dirty="0"/>
              <a:t> </a:t>
            </a:r>
          </a:p>
          <a:p>
            <a:r>
              <a:rPr lang="en-US" sz="3600" dirty="0"/>
              <a:t>that Peter and his friends back in Jerusalem </a:t>
            </a:r>
            <a:r>
              <a:rPr lang="en-US" sz="3600" b="1" dirty="0"/>
              <a:t>walked and talked and ate with the risen Jesus</a:t>
            </a:r>
            <a:r>
              <a:rPr lang="en-US" sz="3600" dirty="0"/>
              <a:t>,</a:t>
            </a:r>
          </a:p>
          <a:p>
            <a:r>
              <a:rPr lang="en-US" sz="3600" dirty="0"/>
              <a:t>and that </a:t>
            </a:r>
            <a:r>
              <a:rPr lang="en-US" sz="3600" b="1" dirty="0"/>
              <a:t>God has appointed that Jesus to be our judge </a:t>
            </a:r>
            <a:r>
              <a:rPr lang="en-US" sz="3600" dirty="0"/>
              <a:t>as fellow humans, </a:t>
            </a:r>
          </a:p>
          <a:p>
            <a:r>
              <a:rPr lang="en-US" sz="3600" dirty="0"/>
              <a:t>and that </a:t>
            </a:r>
            <a:r>
              <a:rPr lang="en-US" sz="3600" b="1" dirty="0"/>
              <a:t>Jesus is God’s way of bringing us a new level of forgiveness </a:t>
            </a:r>
            <a:r>
              <a:rPr lang="en-US" sz="3600" dirty="0"/>
              <a:t>we all need!!</a:t>
            </a:r>
          </a:p>
          <a:p>
            <a:pPr marL="0" indent="0">
              <a:buNone/>
            </a:pPr>
            <a:endParaRPr lang="en-US" dirty="0"/>
          </a:p>
        </p:txBody>
      </p:sp>
    </p:spTree>
    <p:extLst>
      <p:ext uri="{BB962C8B-B14F-4D97-AF65-F5344CB8AC3E}">
        <p14:creationId xmlns:p14="http://schemas.microsoft.com/office/powerpoint/2010/main" val="38804566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768CC-9771-B598-01CC-092D39C9C9E0}"/>
              </a:ext>
            </a:extLst>
          </p:cNvPr>
          <p:cNvSpPr>
            <a:spLocks noGrp="1"/>
          </p:cNvSpPr>
          <p:nvPr>
            <p:ph type="title"/>
          </p:nvPr>
        </p:nvSpPr>
        <p:spPr/>
        <p:txBody>
          <a:bodyPr/>
          <a:lstStyle/>
          <a:p>
            <a:r>
              <a:rPr lang="en-US" b="1" dirty="0"/>
              <a:t>WHAT IS </a:t>
            </a:r>
            <a:r>
              <a:rPr lang="en-US" b="1" u="sng" dirty="0"/>
              <a:t>SUPPOSED TO HAPPEN NEXT</a:t>
            </a:r>
            <a:r>
              <a:rPr lang="en-US" u="sng" dirty="0"/>
              <a:t>?</a:t>
            </a:r>
          </a:p>
        </p:txBody>
      </p:sp>
      <p:sp>
        <p:nvSpPr>
          <p:cNvPr id="3" name="Content Placeholder 2">
            <a:extLst>
              <a:ext uri="{FF2B5EF4-FFF2-40B4-BE49-F238E27FC236}">
                <a16:creationId xmlns:a16="http://schemas.microsoft.com/office/drawing/2014/main" id="{10C826D2-A823-C7C1-766A-05A83E1CF004}"/>
              </a:ext>
            </a:extLst>
          </p:cNvPr>
          <p:cNvSpPr>
            <a:spLocks noGrp="1"/>
          </p:cNvSpPr>
          <p:nvPr>
            <p:ph idx="1"/>
          </p:nvPr>
        </p:nvSpPr>
        <p:spPr/>
        <p:txBody>
          <a:bodyPr>
            <a:normAutofit lnSpcReduction="10000"/>
          </a:bodyPr>
          <a:lstStyle/>
          <a:p>
            <a:r>
              <a:rPr lang="en-US" sz="3600" dirty="0"/>
              <a:t>PETER SEEMS UNSURE . . .</a:t>
            </a:r>
          </a:p>
          <a:p>
            <a:endParaRPr lang="en-US" sz="3600" dirty="0"/>
          </a:p>
          <a:p>
            <a:r>
              <a:rPr lang="en-US" sz="3600" dirty="0"/>
              <a:t>SO, GOD INTERVENES MOMENTARILY . . .</a:t>
            </a:r>
          </a:p>
          <a:p>
            <a:pPr marL="0" indent="0">
              <a:buNone/>
            </a:pPr>
            <a:endParaRPr lang="en-US" sz="3600" dirty="0"/>
          </a:p>
          <a:p>
            <a:r>
              <a:rPr lang="en-US" sz="3600" dirty="0"/>
              <a:t>and POURS OUT THE HOLY SPIRIT ON THESE GENTILES THE WAY GOD DID FOR THE JEWS ON PENTECOST    (Acts 10:44).  Peter then baptizes them in Jesus’ Name.</a:t>
            </a:r>
          </a:p>
        </p:txBody>
      </p:sp>
    </p:spTree>
    <p:extLst>
      <p:ext uri="{BB962C8B-B14F-4D97-AF65-F5344CB8AC3E}">
        <p14:creationId xmlns:p14="http://schemas.microsoft.com/office/powerpoint/2010/main" val="172786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0EB54-EDF7-2807-C473-0F3C5E04964C}"/>
              </a:ext>
            </a:extLst>
          </p:cNvPr>
          <p:cNvSpPr>
            <a:spLocks noGrp="1"/>
          </p:cNvSpPr>
          <p:nvPr>
            <p:ph type="title"/>
          </p:nvPr>
        </p:nvSpPr>
        <p:spPr/>
        <p:txBody>
          <a:bodyPr/>
          <a:lstStyle/>
          <a:p>
            <a:r>
              <a:rPr lang="en-US" dirty="0"/>
              <a:t>Rabbi Nahum Ward-Lev</a:t>
            </a:r>
          </a:p>
        </p:txBody>
      </p:sp>
      <p:pic>
        <p:nvPicPr>
          <p:cNvPr id="5" name="Content Placeholder 4">
            <a:extLst>
              <a:ext uri="{FF2B5EF4-FFF2-40B4-BE49-F238E27FC236}">
                <a16:creationId xmlns:a16="http://schemas.microsoft.com/office/drawing/2014/main" id="{DDF53ED0-DC31-4D80-98EF-0D580583858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90787" y="1919791"/>
            <a:ext cx="3410426" cy="4163006"/>
          </a:xfrm>
        </p:spPr>
      </p:pic>
    </p:spTree>
    <p:extLst>
      <p:ext uri="{BB962C8B-B14F-4D97-AF65-F5344CB8AC3E}">
        <p14:creationId xmlns:p14="http://schemas.microsoft.com/office/powerpoint/2010/main" val="24838801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2F691-F2B8-04E1-4554-B777DEC77DEE}"/>
              </a:ext>
            </a:extLst>
          </p:cNvPr>
          <p:cNvSpPr>
            <a:spLocks noGrp="1"/>
          </p:cNvSpPr>
          <p:nvPr>
            <p:ph type="title"/>
          </p:nvPr>
        </p:nvSpPr>
        <p:spPr/>
        <p:txBody>
          <a:bodyPr/>
          <a:lstStyle/>
          <a:p>
            <a:r>
              <a:rPr lang="en-US" dirty="0"/>
              <a:t>BUT, Will this “brother and sister” relationship become really real in practice?    </a:t>
            </a:r>
          </a:p>
        </p:txBody>
      </p:sp>
      <p:sp>
        <p:nvSpPr>
          <p:cNvPr id="3" name="Content Placeholder 2">
            <a:extLst>
              <a:ext uri="{FF2B5EF4-FFF2-40B4-BE49-F238E27FC236}">
                <a16:creationId xmlns:a16="http://schemas.microsoft.com/office/drawing/2014/main" id="{012D6A5D-B3A2-A759-37CD-41E938CEFCFC}"/>
              </a:ext>
            </a:extLst>
          </p:cNvPr>
          <p:cNvSpPr>
            <a:spLocks noGrp="1"/>
          </p:cNvSpPr>
          <p:nvPr>
            <p:ph idx="1"/>
          </p:nvPr>
        </p:nvSpPr>
        <p:spPr/>
        <p:txBody>
          <a:bodyPr/>
          <a:lstStyle/>
          <a:p>
            <a:r>
              <a:rPr lang="en-US" sz="3600" dirty="0"/>
              <a:t>Acts 10:48 - . “</a:t>
            </a:r>
            <a:r>
              <a:rPr lang="en-US" sz="3600" b="1" dirty="0"/>
              <a:t>And they asked Peter to stay with them a few days!”</a:t>
            </a:r>
            <a:r>
              <a:rPr lang="en-US" sz="3600" dirty="0"/>
              <a:t> </a:t>
            </a:r>
          </a:p>
          <a:p>
            <a:r>
              <a:rPr lang="en-US" sz="3600" dirty="0"/>
              <a:t>A </a:t>
            </a:r>
            <a:r>
              <a:rPr lang="en-US" sz="3600" b="1" dirty="0"/>
              <a:t>vulnerable, risky request</a:t>
            </a:r>
            <a:r>
              <a:rPr lang="en-US" sz="3600" dirty="0"/>
              <a:t>, and Peter’s says a vulnerable and risky “</a:t>
            </a:r>
            <a:r>
              <a:rPr lang="en-US" sz="3600" b="1" u="sng" dirty="0"/>
              <a:t>Certainly</a:t>
            </a:r>
            <a:r>
              <a:rPr lang="en-US" sz="3600" dirty="0"/>
              <a:t>!” And, </a:t>
            </a:r>
            <a:r>
              <a:rPr lang="en-US" sz="3600" u="sng" dirty="0"/>
              <a:t>does what </a:t>
            </a:r>
            <a:r>
              <a:rPr lang="en-US" sz="3600" dirty="0"/>
              <a:t>he </a:t>
            </a:r>
            <a:r>
              <a:rPr lang="en-US" sz="3600" b="1" u="sng" dirty="0"/>
              <a:t>couldn’t imagine </a:t>
            </a:r>
            <a:r>
              <a:rPr lang="en-US" sz="3600" b="1" dirty="0"/>
              <a:t>doing a day earlier.</a:t>
            </a:r>
          </a:p>
          <a:p>
            <a:r>
              <a:rPr lang="en-US" sz="3600" dirty="0"/>
              <a:t>He </a:t>
            </a:r>
            <a:r>
              <a:rPr lang="en-US" sz="3600" b="1" dirty="0"/>
              <a:t>eats non-kosher food</a:t>
            </a:r>
            <a:r>
              <a:rPr lang="en-US" sz="3600" dirty="0"/>
              <a:t>, in a non-kosher Gentile home, with “</a:t>
            </a:r>
            <a:r>
              <a:rPr lang="en-US" sz="3600" u="sng" dirty="0"/>
              <a:t>Gentile brothers and sisters</a:t>
            </a:r>
            <a:r>
              <a:rPr lang="en-US" sz="3600" dirty="0"/>
              <a:t>” in God’s new Jesus-family!</a:t>
            </a:r>
          </a:p>
          <a:p>
            <a:endParaRPr lang="en-US" dirty="0"/>
          </a:p>
        </p:txBody>
      </p:sp>
    </p:spTree>
    <p:extLst>
      <p:ext uri="{BB962C8B-B14F-4D97-AF65-F5344CB8AC3E}">
        <p14:creationId xmlns:p14="http://schemas.microsoft.com/office/powerpoint/2010/main" val="37782242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DF2EB-A9BE-E171-929B-E6CF86C593CF}"/>
              </a:ext>
            </a:extLst>
          </p:cNvPr>
          <p:cNvSpPr>
            <a:spLocks noGrp="1"/>
          </p:cNvSpPr>
          <p:nvPr>
            <p:ph type="title"/>
          </p:nvPr>
        </p:nvSpPr>
        <p:spPr/>
        <p:txBody>
          <a:bodyPr>
            <a:normAutofit fontScale="90000"/>
          </a:bodyPr>
          <a:lstStyle/>
          <a:p>
            <a:r>
              <a:rPr lang="en-US" dirty="0"/>
              <a:t>Acts 11 – an </a:t>
            </a:r>
            <a:r>
              <a:rPr lang="en-US" b="1" dirty="0"/>
              <a:t>initially uneasy follow-up </a:t>
            </a:r>
            <a:r>
              <a:rPr lang="en-US" dirty="0"/>
              <a:t>with a “family relationship” back home.                   (1)</a:t>
            </a:r>
          </a:p>
        </p:txBody>
      </p:sp>
      <p:sp>
        <p:nvSpPr>
          <p:cNvPr id="3" name="Content Placeholder 2">
            <a:extLst>
              <a:ext uri="{FF2B5EF4-FFF2-40B4-BE49-F238E27FC236}">
                <a16:creationId xmlns:a16="http://schemas.microsoft.com/office/drawing/2014/main" id="{819B3A65-B2D4-6E6C-2E85-CB9C211C1E5F}"/>
              </a:ext>
            </a:extLst>
          </p:cNvPr>
          <p:cNvSpPr>
            <a:spLocks noGrp="1"/>
          </p:cNvSpPr>
          <p:nvPr>
            <p:ph idx="1"/>
          </p:nvPr>
        </p:nvSpPr>
        <p:spPr/>
        <p:txBody>
          <a:bodyPr>
            <a:normAutofit/>
          </a:bodyPr>
          <a:lstStyle/>
          <a:p>
            <a:r>
              <a:rPr lang="en-US" sz="3600" dirty="0"/>
              <a:t>Peter comes down off the “high” and now must </a:t>
            </a:r>
            <a:r>
              <a:rPr lang="en-US" sz="3600" u="sng" dirty="0"/>
              <a:t>defend himself back home </a:t>
            </a:r>
            <a:r>
              <a:rPr lang="en-US" sz="3600" dirty="0"/>
              <a:t>to his fellow Jewish leaders in Jerusalem.</a:t>
            </a:r>
          </a:p>
          <a:p>
            <a:pPr marL="0" indent="0">
              <a:buNone/>
            </a:pPr>
            <a:endParaRPr lang="en-US" sz="3600" dirty="0"/>
          </a:p>
          <a:p>
            <a:pPr marL="0" indent="0">
              <a:buNone/>
            </a:pPr>
            <a:r>
              <a:rPr lang="en-US" sz="3600" dirty="0"/>
              <a:t>Acts 11:17     “So if God gave them the </a:t>
            </a:r>
            <a:r>
              <a:rPr lang="en-US" sz="3600" b="1" dirty="0"/>
              <a:t>same gift </a:t>
            </a:r>
            <a:r>
              <a:rPr lang="en-US" sz="3600" dirty="0"/>
              <a:t>as he gave us, who believed in the Lord Jesus the Messiah, who was I to think that I could oppose God?”    </a:t>
            </a:r>
          </a:p>
        </p:txBody>
      </p:sp>
    </p:spTree>
    <p:extLst>
      <p:ext uri="{BB962C8B-B14F-4D97-AF65-F5344CB8AC3E}">
        <p14:creationId xmlns:p14="http://schemas.microsoft.com/office/powerpoint/2010/main" val="37880674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8F170-0C6B-D7DF-94D4-E79AB4D54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72FB50-7D9F-81B6-0375-D3813CC9B97A}"/>
              </a:ext>
            </a:extLst>
          </p:cNvPr>
          <p:cNvSpPr>
            <a:spLocks noGrp="1"/>
          </p:cNvSpPr>
          <p:nvPr>
            <p:ph type="title"/>
          </p:nvPr>
        </p:nvSpPr>
        <p:spPr/>
        <p:txBody>
          <a:bodyPr>
            <a:normAutofit/>
          </a:bodyPr>
          <a:lstStyle/>
          <a:p>
            <a:r>
              <a:rPr lang="en-US" u="sng" dirty="0"/>
              <a:t>Acts 11 </a:t>
            </a:r>
            <a:r>
              <a:rPr lang="en-US" dirty="0"/>
              <a:t>– an </a:t>
            </a:r>
            <a:r>
              <a:rPr lang="en-US" b="1" dirty="0"/>
              <a:t>initially uneasy follow-up </a:t>
            </a:r>
            <a:r>
              <a:rPr lang="en-US" dirty="0"/>
              <a:t>with a “family relationship” back home                  (2)</a:t>
            </a:r>
          </a:p>
        </p:txBody>
      </p:sp>
      <p:sp>
        <p:nvSpPr>
          <p:cNvPr id="3" name="Content Placeholder 2">
            <a:extLst>
              <a:ext uri="{FF2B5EF4-FFF2-40B4-BE49-F238E27FC236}">
                <a16:creationId xmlns:a16="http://schemas.microsoft.com/office/drawing/2014/main" id="{4619B25C-DD50-3959-B361-B9CFEF81F1C1}"/>
              </a:ext>
            </a:extLst>
          </p:cNvPr>
          <p:cNvSpPr>
            <a:spLocks noGrp="1"/>
          </p:cNvSpPr>
          <p:nvPr>
            <p:ph idx="1"/>
          </p:nvPr>
        </p:nvSpPr>
        <p:spPr/>
        <p:txBody>
          <a:bodyPr>
            <a:noAutofit/>
          </a:bodyPr>
          <a:lstStyle/>
          <a:p>
            <a:pPr marL="0" indent="0">
              <a:buNone/>
            </a:pPr>
            <a:r>
              <a:rPr lang="en-US" sz="3200" dirty="0"/>
              <a:t>But, it ends with </a:t>
            </a:r>
            <a:r>
              <a:rPr lang="en-US" sz="3200" u="sng" dirty="0"/>
              <a:t>a new step of risk and vulnerability</a:t>
            </a:r>
            <a:r>
              <a:rPr lang="en-US" sz="3200" dirty="0"/>
              <a:t> in relationships </a:t>
            </a:r>
            <a:r>
              <a:rPr lang="en-US" sz="3200" b="1" dirty="0"/>
              <a:t>made by the Jewish leaders of the Jesus Movement</a:t>
            </a:r>
            <a:r>
              <a:rPr lang="en-US" sz="3200" dirty="0"/>
              <a:t> in Jerusalem (Acts 11:18):</a:t>
            </a:r>
          </a:p>
          <a:p>
            <a:pPr marL="0" indent="0">
              <a:buNone/>
            </a:pPr>
            <a:endParaRPr lang="en-US" sz="3200" dirty="0"/>
          </a:p>
          <a:p>
            <a:pPr marL="0" indent="0">
              <a:buNone/>
            </a:pPr>
            <a:r>
              <a:rPr lang="en-US" sz="3200" dirty="0"/>
              <a:t>“When they heard this, they had </a:t>
            </a:r>
            <a:r>
              <a:rPr lang="en-US" sz="3200" b="1" dirty="0"/>
              <a:t>no further objections and praised God</a:t>
            </a:r>
            <a:r>
              <a:rPr lang="en-US" sz="3200" dirty="0"/>
              <a:t>, saying, “So then, </a:t>
            </a:r>
            <a:r>
              <a:rPr lang="en-US" sz="3200" b="1" dirty="0"/>
              <a:t>God has granted even the Gentiles </a:t>
            </a:r>
            <a:r>
              <a:rPr lang="en-US" sz="3200" dirty="0"/>
              <a:t>(Gr. ethnos for Hebrew goyim) repentance unto life.”</a:t>
            </a:r>
          </a:p>
          <a:p>
            <a:pPr marL="0" indent="0">
              <a:buNone/>
            </a:pPr>
            <a:r>
              <a:rPr lang="en-US" sz="3200" dirty="0"/>
              <a:t>Ie., Clearly these Gentiles are (to our surprise) </a:t>
            </a:r>
            <a:r>
              <a:rPr lang="en-US" sz="3200" b="1" dirty="0"/>
              <a:t>our “brothers and sisters” </a:t>
            </a:r>
            <a:r>
              <a:rPr lang="en-US" sz="3200" dirty="0"/>
              <a:t>in God’s new Jesus-family.</a:t>
            </a:r>
          </a:p>
        </p:txBody>
      </p:sp>
    </p:spTree>
    <p:extLst>
      <p:ext uri="{BB962C8B-B14F-4D97-AF65-F5344CB8AC3E}">
        <p14:creationId xmlns:p14="http://schemas.microsoft.com/office/powerpoint/2010/main" val="16601633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C6534-DB35-9BBB-4D9A-A86B55930FB2}"/>
              </a:ext>
            </a:extLst>
          </p:cNvPr>
          <p:cNvSpPr>
            <a:spLocks noGrp="1"/>
          </p:cNvSpPr>
          <p:nvPr>
            <p:ph type="title"/>
          </p:nvPr>
        </p:nvSpPr>
        <p:spPr/>
        <p:txBody>
          <a:bodyPr/>
          <a:lstStyle/>
          <a:p>
            <a:r>
              <a:rPr lang="en-US" dirty="0"/>
              <a:t>IN</a:t>
            </a:r>
            <a:r>
              <a:rPr lang="en-US" u="sng" dirty="0"/>
              <a:t> CLOSING</a:t>
            </a:r>
            <a:r>
              <a:rPr lang="en-US" dirty="0"/>
              <a:t>:</a:t>
            </a:r>
          </a:p>
        </p:txBody>
      </p:sp>
      <p:sp>
        <p:nvSpPr>
          <p:cNvPr id="3" name="Content Placeholder 2">
            <a:extLst>
              <a:ext uri="{FF2B5EF4-FFF2-40B4-BE49-F238E27FC236}">
                <a16:creationId xmlns:a16="http://schemas.microsoft.com/office/drawing/2014/main" id="{97BD76A1-E01C-1EE1-D0F2-50CF286FE8C2}"/>
              </a:ext>
            </a:extLst>
          </p:cNvPr>
          <p:cNvSpPr>
            <a:spLocks noGrp="1"/>
          </p:cNvSpPr>
          <p:nvPr>
            <p:ph idx="1"/>
          </p:nvPr>
        </p:nvSpPr>
        <p:spPr>
          <a:xfrm>
            <a:off x="838200" y="1845290"/>
            <a:ext cx="10515600" cy="4351338"/>
          </a:xfrm>
        </p:spPr>
        <p:txBody>
          <a:bodyPr>
            <a:normAutofit/>
          </a:bodyPr>
          <a:lstStyle/>
          <a:p>
            <a:r>
              <a:rPr lang="en-US" sz="3600" dirty="0"/>
              <a:t>As we are Praying for -- </a:t>
            </a:r>
            <a:r>
              <a:rPr lang="en-US" sz="3600" b="1" dirty="0"/>
              <a:t>More of the Holy Spirit </a:t>
            </a:r>
            <a:r>
              <a:rPr lang="en-US" sz="3600" dirty="0"/>
              <a:t>– Let’s remember -- </a:t>
            </a:r>
            <a:r>
              <a:rPr lang="en-US" sz="3600" b="1" dirty="0"/>
              <a:t>IT IS ALL ABOUT RELATIONSHIPS</a:t>
            </a:r>
          </a:p>
          <a:p>
            <a:endParaRPr lang="en-US" sz="3600" dirty="0"/>
          </a:p>
          <a:p>
            <a:r>
              <a:rPr lang="en-US" sz="3600" b="1" dirty="0"/>
              <a:t>Openness to deeper relationship – with God, with Jesus, and with others, </a:t>
            </a:r>
          </a:p>
          <a:p>
            <a:r>
              <a:rPr lang="en-US" sz="3600" b="1" dirty="0"/>
              <a:t>allows God to pour out more of God’s Spirit in our lives!!!</a:t>
            </a:r>
            <a:endParaRPr lang="en-US" sz="3600" dirty="0"/>
          </a:p>
          <a:p>
            <a:endParaRPr lang="en-US" dirty="0"/>
          </a:p>
        </p:txBody>
      </p:sp>
    </p:spTree>
    <p:extLst>
      <p:ext uri="{BB962C8B-B14F-4D97-AF65-F5344CB8AC3E}">
        <p14:creationId xmlns:p14="http://schemas.microsoft.com/office/powerpoint/2010/main" val="6291436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34F8F-7088-F3F2-A614-A0FE0A592838}"/>
              </a:ext>
            </a:extLst>
          </p:cNvPr>
          <p:cNvSpPr>
            <a:spLocks noGrp="1"/>
          </p:cNvSpPr>
          <p:nvPr>
            <p:ph type="title"/>
          </p:nvPr>
        </p:nvSpPr>
        <p:spPr/>
        <p:txBody>
          <a:bodyPr/>
          <a:lstStyle/>
          <a:p>
            <a:r>
              <a:rPr lang="en-US" dirty="0"/>
              <a:t>Question:  Are we praying for Transactional or Interpersonal Relationships?</a:t>
            </a:r>
          </a:p>
        </p:txBody>
      </p:sp>
      <p:sp>
        <p:nvSpPr>
          <p:cNvPr id="3" name="Content Placeholder 2">
            <a:extLst>
              <a:ext uri="{FF2B5EF4-FFF2-40B4-BE49-F238E27FC236}">
                <a16:creationId xmlns:a16="http://schemas.microsoft.com/office/drawing/2014/main" id="{05AD585A-A8E1-979A-8CE5-3786B1FEB6DA}"/>
              </a:ext>
            </a:extLst>
          </p:cNvPr>
          <p:cNvSpPr>
            <a:spLocks noGrp="1"/>
          </p:cNvSpPr>
          <p:nvPr>
            <p:ph idx="1"/>
          </p:nvPr>
        </p:nvSpPr>
        <p:spPr/>
        <p:txBody>
          <a:bodyPr>
            <a:normAutofit/>
          </a:bodyPr>
          <a:lstStyle/>
          <a:p>
            <a:r>
              <a:rPr lang="en-US" sz="3200" dirty="0"/>
              <a:t>If our prayers are really </a:t>
            </a:r>
            <a:r>
              <a:rPr lang="en-US" sz="3200" u="sng" dirty="0"/>
              <a:t>that we “win”</a:t>
            </a:r>
            <a:r>
              <a:rPr lang="en-US" sz="3200" dirty="0"/>
              <a:t> and that we gain “</a:t>
            </a:r>
            <a:r>
              <a:rPr lang="en-US" sz="3200" u="sng" dirty="0"/>
              <a:t>control</a:t>
            </a:r>
            <a:r>
              <a:rPr lang="en-US" sz="3200" dirty="0"/>
              <a:t>” in this society, we are not really praying for more of the Holy Spirit.</a:t>
            </a:r>
          </a:p>
          <a:p>
            <a:r>
              <a:rPr lang="en-US" sz="3200" dirty="0"/>
              <a:t>God is calling us to the </a:t>
            </a:r>
            <a:r>
              <a:rPr lang="en-US" sz="3200" b="1" dirty="0"/>
              <a:t>risky vulnerability </a:t>
            </a:r>
            <a:r>
              <a:rPr lang="en-US" sz="3200" dirty="0"/>
              <a:t>in our relationship with God and Jesus -- that chooses “</a:t>
            </a:r>
            <a:r>
              <a:rPr lang="en-US" sz="3200" b="1" dirty="0"/>
              <a:t>faithfulness at all costs</a:t>
            </a:r>
            <a:r>
              <a:rPr lang="en-US" sz="3200" dirty="0"/>
              <a:t>” </a:t>
            </a:r>
            <a:r>
              <a:rPr lang="en-US" sz="3200" b="1" dirty="0"/>
              <a:t>as our goal—win or lose</a:t>
            </a:r>
            <a:r>
              <a:rPr lang="en-US" sz="3200" dirty="0"/>
              <a:t>, not “winning at all costs.”</a:t>
            </a:r>
          </a:p>
          <a:p>
            <a:r>
              <a:rPr lang="en-US" sz="3200" dirty="0"/>
              <a:t>God is calling us to the risky vulnerability of “</a:t>
            </a:r>
            <a:r>
              <a:rPr lang="en-US" sz="3200" b="1" dirty="0"/>
              <a:t>doing good for our fellow humans” not “trying to control their choices.”</a:t>
            </a:r>
          </a:p>
        </p:txBody>
      </p:sp>
    </p:spTree>
    <p:extLst>
      <p:ext uri="{BB962C8B-B14F-4D97-AF65-F5344CB8AC3E}">
        <p14:creationId xmlns:p14="http://schemas.microsoft.com/office/powerpoint/2010/main" val="28690746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A5BD0-FD05-088C-3401-5A249209F5BE}"/>
              </a:ext>
            </a:extLst>
          </p:cNvPr>
          <p:cNvSpPr>
            <a:spLocks noGrp="1"/>
          </p:cNvSpPr>
          <p:nvPr>
            <p:ph type="title"/>
          </p:nvPr>
        </p:nvSpPr>
        <p:spPr>
          <a:xfrm>
            <a:off x="838200" y="374957"/>
            <a:ext cx="10515600" cy="1325563"/>
          </a:xfrm>
        </p:spPr>
        <p:txBody>
          <a:bodyPr>
            <a:normAutofit fontScale="90000"/>
          </a:bodyPr>
          <a:lstStyle/>
          <a:p>
            <a:r>
              <a:rPr lang="en-US" sz="3600" b="1" dirty="0"/>
              <a:t>Reflect</a:t>
            </a:r>
            <a:r>
              <a:rPr lang="en-US" sz="3600" dirty="0"/>
              <a:t> with me before God: </a:t>
            </a:r>
            <a:r>
              <a:rPr lang="en-US" sz="3600" b="1" dirty="0"/>
              <a:t>Where is God calling you as an </a:t>
            </a:r>
            <a:r>
              <a:rPr lang="en-US" sz="3600" u="sng" dirty="0"/>
              <a:t>individual</a:t>
            </a:r>
            <a:r>
              <a:rPr lang="en-US" sz="3600" b="1" dirty="0"/>
              <a:t> to be </a:t>
            </a:r>
            <a:r>
              <a:rPr lang="en-US" sz="3600" i="1" u="sng" dirty="0"/>
              <a:t>vulnerable and to risk </a:t>
            </a:r>
            <a:r>
              <a:rPr lang="en-US" sz="3600" b="1" dirty="0"/>
              <a:t>deeper relationships with your fellow humans?</a:t>
            </a:r>
            <a:r>
              <a:rPr lang="en-US" sz="3600" dirty="0"/>
              <a:t>                                                               </a:t>
            </a:r>
            <a:r>
              <a:rPr lang="en-US" dirty="0"/>
              <a:t>(1)</a:t>
            </a:r>
          </a:p>
        </p:txBody>
      </p:sp>
      <p:sp>
        <p:nvSpPr>
          <p:cNvPr id="3" name="Content Placeholder 2">
            <a:extLst>
              <a:ext uri="{FF2B5EF4-FFF2-40B4-BE49-F238E27FC236}">
                <a16:creationId xmlns:a16="http://schemas.microsoft.com/office/drawing/2014/main" id="{D320CE77-05DB-1B8C-2138-44F7FDA10860}"/>
              </a:ext>
            </a:extLst>
          </p:cNvPr>
          <p:cNvSpPr>
            <a:spLocks noGrp="1"/>
          </p:cNvSpPr>
          <p:nvPr>
            <p:ph idx="1"/>
          </p:nvPr>
        </p:nvSpPr>
        <p:spPr/>
        <p:txBody>
          <a:bodyPr>
            <a:normAutofit/>
          </a:bodyPr>
          <a:lstStyle/>
          <a:p>
            <a:pPr lvl="0"/>
            <a:r>
              <a:rPr lang="en-US" b="1" dirty="0"/>
              <a:t> </a:t>
            </a:r>
            <a:r>
              <a:rPr lang="en-US" sz="3200" b="1" dirty="0"/>
              <a:t>maybe those </a:t>
            </a:r>
            <a:r>
              <a:rPr lang="en-US" sz="3200" b="1" u="sng" dirty="0"/>
              <a:t>very close</a:t>
            </a:r>
            <a:r>
              <a:rPr lang="en-US" sz="3200" b="1" dirty="0"/>
              <a:t> to you – risk more vulnerability and depth?</a:t>
            </a:r>
            <a:endParaRPr lang="en-US" sz="3200" dirty="0"/>
          </a:p>
          <a:p>
            <a:pPr lvl="0"/>
            <a:r>
              <a:rPr lang="en-US" sz="3200" b="1" dirty="0"/>
              <a:t>maybe those in our </a:t>
            </a:r>
            <a:r>
              <a:rPr lang="en-US" sz="3200" b="1" u="sng" dirty="0"/>
              <a:t>fellowship</a:t>
            </a:r>
            <a:r>
              <a:rPr lang="en-US" sz="3200" b="1" dirty="0"/>
              <a:t>?</a:t>
            </a:r>
            <a:endParaRPr lang="en-US" sz="3200" dirty="0"/>
          </a:p>
          <a:p>
            <a:pPr lvl="0"/>
            <a:r>
              <a:rPr lang="en-US" sz="3200" b="1" dirty="0"/>
              <a:t>maybe those in our </a:t>
            </a:r>
            <a:r>
              <a:rPr lang="en-US" sz="3200" b="1" u="sng" dirty="0"/>
              <a:t>wider circle </a:t>
            </a:r>
            <a:r>
              <a:rPr lang="en-US" sz="3200" b="1" dirty="0"/>
              <a:t>of acquaintances or work relationships?</a:t>
            </a:r>
            <a:endParaRPr lang="en-US" sz="3200" dirty="0"/>
          </a:p>
          <a:p>
            <a:pPr lvl="0"/>
            <a:r>
              <a:rPr lang="en-US" sz="3200" b="1" dirty="0"/>
              <a:t>maybe those who individually just </a:t>
            </a:r>
            <a:r>
              <a:rPr lang="en-US" sz="3200" b="1" u="sng" dirty="0"/>
              <a:t>don’t click </a:t>
            </a:r>
            <a:r>
              <a:rPr lang="en-US" sz="3200" b="1" dirty="0"/>
              <a:t>for you?</a:t>
            </a:r>
            <a:endParaRPr lang="en-US" sz="3200" dirty="0"/>
          </a:p>
          <a:p>
            <a:pPr lvl="0"/>
            <a:r>
              <a:rPr lang="en-US" sz="3200" b="1" dirty="0"/>
              <a:t>maybe people </a:t>
            </a:r>
            <a:r>
              <a:rPr lang="en-US" sz="3200" b="1" u="sng" dirty="0"/>
              <a:t>identified with groups</a:t>
            </a:r>
            <a:r>
              <a:rPr lang="en-US" sz="3200" b="1" dirty="0"/>
              <a:t> that you have shied away from?</a:t>
            </a:r>
            <a:endParaRPr lang="en-US" sz="3200" dirty="0"/>
          </a:p>
          <a:p>
            <a:pPr marL="0" indent="0">
              <a:buNone/>
            </a:pPr>
            <a:endParaRPr lang="en-US" dirty="0"/>
          </a:p>
          <a:p>
            <a:endParaRPr lang="en-US" dirty="0"/>
          </a:p>
        </p:txBody>
      </p:sp>
    </p:spTree>
    <p:extLst>
      <p:ext uri="{BB962C8B-B14F-4D97-AF65-F5344CB8AC3E}">
        <p14:creationId xmlns:p14="http://schemas.microsoft.com/office/powerpoint/2010/main" val="16862797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DC892-EE76-3509-FD72-50916D270B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F55EC-B169-3AA8-9F8D-1490E636A268}"/>
              </a:ext>
            </a:extLst>
          </p:cNvPr>
          <p:cNvSpPr>
            <a:spLocks noGrp="1"/>
          </p:cNvSpPr>
          <p:nvPr>
            <p:ph type="title"/>
          </p:nvPr>
        </p:nvSpPr>
        <p:spPr/>
        <p:txBody>
          <a:bodyPr>
            <a:noAutofit/>
          </a:bodyPr>
          <a:lstStyle/>
          <a:p>
            <a:r>
              <a:rPr lang="en-US" sz="3200" b="1" i="1" u="sng" dirty="0"/>
              <a:t>Reflect</a:t>
            </a:r>
            <a:r>
              <a:rPr lang="en-US" sz="3200" dirty="0"/>
              <a:t> with me before God: </a:t>
            </a:r>
            <a:r>
              <a:rPr lang="en-US" sz="3200" b="1" dirty="0"/>
              <a:t>Where is God calling us </a:t>
            </a:r>
            <a:r>
              <a:rPr lang="en-US" sz="3200" i="1" u="sng" dirty="0"/>
              <a:t>as NCF </a:t>
            </a:r>
            <a:r>
              <a:rPr lang="en-US" sz="3200" b="1" dirty="0"/>
              <a:t>to be vulnerable and risk deeper relationships with our fellow humans?</a:t>
            </a:r>
            <a:endParaRPr lang="en-US" sz="3200" dirty="0"/>
          </a:p>
        </p:txBody>
      </p:sp>
      <p:sp>
        <p:nvSpPr>
          <p:cNvPr id="3" name="Content Placeholder 2">
            <a:extLst>
              <a:ext uri="{FF2B5EF4-FFF2-40B4-BE49-F238E27FC236}">
                <a16:creationId xmlns:a16="http://schemas.microsoft.com/office/drawing/2014/main" id="{FFFDC294-A053-5D96-F012-E4D654A5D335}"/>
              </a:ext>
            </a:extLst>
          </p:cNvPr>
          <p:cNvSpPr>
            <a:spLocks noGrp="1"/>
          </p:cNvSpPr>
          <p:nvPr>
            <p:ph idx="1"/>
          </p:nvPr>
        </p:nvSpPr>
        <p:spPr/>
        <p:txBody>
          <a:bodyPr>
            <a:normAutofit/>
          </a:bodyPr>
          <a:lstStyle/>
          <a:p>
            <a:endParaRPr lang="en-US" sz="3600" dirty="0"/>
          </a:p>
          <a:p>
            <a:r>
              <a:rPr lang="en-US" sz="3600" b="1" dirty="0"/>
              <a:t>Maybe with </a:t>
            </a:r>
            <a:r>
              <a:rPr lang="en-US" sz="3600" b="1" u="sng" dirty="0"/>
              <a:t>one another</a:t>
            </a:r>
            <a:r>
              <a:rPr lang="en-US" sz="3600" b="1" dirty="0"/>
              <a:t>?</a:t>
            </a:r>
          </a:p>
          <a:p>
            <a:endParaRPr lang="en-US" sz="3600" dirty="0"/>
          </a:p>
          <a:p>
            <a:r>
              <a:rPr lang="en-US" sz="3600" b="1" dirty="0"/>
              <a:t>Maybe with people identified with </a:t>
            </a:r>
            <a:r>
              <a:rPr lang="en-US" sz="3600" b="1" u="sng" dirty="0"/>
              <a:t>groups and ethnicities</a:t>
            </a:r>
            <a:r>
              <a:rPr lang="en-US" sz="3600" b="1" dirty="0"/>
              <a:t> we do not find comfortable and easy (just like Peter and Cornelius with one another)?</a:t>
            </a:r>
            <a:endParaRPr lang="en-US" sz="3600" dirty="0"/>
          </a:p>
          <a:p>
            <a:pPr marL="0" indent="0">
              <a:buNone/>
            </a:pPr>
            <a:endParaRPr lang="en-US" dirty="0"/>
          </a:p>
        </p:txBody>
      </p:sp>
    </p:spTree>
    <p:extLst>
      <p:ext uri="{BB962C8B-B14F-4D97-AF65-F5344CB8AC3E}">
        <p14:creationId xmlns:p14="http://schemas.microsoft.com/office/powerpoint/2010/main" val="32920773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2A06-2399-6F92-ABA1-A716B2AA154F}"/>
              </a:ext>
            </a:extLst>
          </p:cNvPr>
          <p:cNvSpPr>
            <a:spLocks noGrp="1"/>
          </p:cNvSpPr>
          <p:nvPr>
            <p:ph type="title"/>
          </p:nvPr>
        </p:nvSpPr>
        <p:spPr/>
        <p:txBody>
          <a:bodyPr/>
          <a:lstStyle/>
          <a:p>
            <a:r>
              <a:rPr lang="en-US" b="1" dirty="0"/>
              <a:t>PRAYER</a:t>
            </a:r>
            <a:r>
              <a:rPr lang="en-US" dirty="0"/>
              <a:t>:</a:t>
            </a:r>
          </a:p>
        </p:txBody>
      </p:sp>
      <p:sp>
        <p:nvSpPr>
          <p:cNvPr id="3" name="Content Placeholder 2">
            <a:extLst>
              <a:ext uri="{FF2B5EF4-FFF2-40B4-BE49-F238E27FC236}">
                <a16:creationId xmlns:a16="http://schemas.microsoft.com/office/drawing/2014/main" id="{112A34B1-790D-D49E-5874-E929B717D9F6}"/>
              </a:ext>
            </a:extLst>
          </p:cNvPr>
          <p:cNvSpPr>
            <a:spLocks noGrp="1"/>
          </p:cNvSpPr>
          <p:nvPr>
            <p:ph idx="1"/>
          </p:nvPr>
        </p:nvSpPr>
        <p:spPr/>
        <p:txBody>
          <a:bodyPr/>
          <a:lstStyle/>
          <a:p>
            <a:pPr marL="0" indent="0">
              <a:buNone/>
            </a:pPr>
            <a:endParaRPr lang="en-US" b="1" dirty="0"/>
          </a:p>
          <a:p>
            <a:pPr marL="0" indent="0">
              <a:buNone/>
            </a:pPr>
            <a:r>
              <a:rPr lang="en-US" sz="3600" b="1" dirty="0"/>
              <a:t>“God and Father of Our Lord Jesus the Messiah,” like Peter and Cornelius long ago, help us give You permission to deepen our relationships – to make them more interpersonally real – with you, with those we know and love, and with those we tend to see as “other” –but who you see as open and genuine. In Jesus’ name we pray. Amen!</a:t>
            </a:r>
            <a:endParaRPr lang="en-US" sz="3600" dirty="0"/>
          </a:p>
          <a:p>
            <a:endParaRPr lang="en-US" dirty="0"/>
          </a:p>
        </p:txBody>
      </p:sp>
    </p:spTree>
    <p:extLst>
      <p:ext uri="{BB962C8B-B14F-4D97-AF65-F5344CB8AC3E}">
        <p14:creationId xmlns:p14="http://schemas.microsoft.com/office/powerpoint/2010/main" val="41668809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D20C9-0A55-DAB0-65D8-F11AB758C923}"/>
              </a:ext>
            </a:extLst>
          </p:cNvPr>
          <p:cNvSpPr>
            <a:spLocks noGrp="1"/>
          </p:cNvSpPr>
          <p:nvPr>
            <p:ph type="title"/>
          </p:nvPr>
        </p:nvSpPr>
        <p:spPr/>
        <p:txBody>
          <a:bodyPr/>
          <a:lstStyle/>
          <a:p>
            <a:r>
              <a:rPr lang="en-US" b="1" dirty="0"/>
              <a:t>COMMUNION</a:t>
            </a:r>
            <a:r>
              <a:rPr lang="en-US" dirty="0"/>
              <a:t>: JESUS INVITES YOU TO JOIN HIM AT GOD’S TABLE</a:t>
            </a:r>
          </a:p>
        </p:txBody>
      </p:sp>
      <p:sp>
        <p:nvSpPr>
          <p:cNvPr id="3" name="Content Placeholder 2">
            <a:extLst>
              <a:ext uri="{FF2B5EF4-FFF2-40B4-BE49-F238E27FC236}">
                <a16:creationId xmlns:a16="http://schemas.microsoft.com/office/drawing/2014/main" id="{E778B026-E8B6-2628-9A5A-FEF163EE4B63}"/>
              </a:ext>
            </a:extLst>
          </p:cNvPr>
          <p:cNvSpPr>
            <a:spLocks noGrp="1"/>
          </p:cNvSpPr>
          <p:nvPr>
            <p:ph idx="1"/>
          </p:nvPr>
        </p:nvSpPr>
        <p:spPr/>
        <p:txBody>
          <a:bodyPr>
            <a:normAutofit/>
          </a:bodyPr>
          <a:lstStyle/>
          <a:p>
            <a:r>
              <a:rPr lang="en-US" sz="3600" dirty="0"/>
              <a:t>To deepen your experience of </a:t>
            </a:r>
            <a:r>
              <a:rPr lang="en-US" sz="3600" b="1" dirty="0"/>
              <a:t>Jesus being your keeper </a:t>
            </a:r>
            <a:r>
              <a:rPr lang="en-US" sz="3600" dirty="0"/>
              <a:t>– as his brother/sister</a:t>
            </a:r>
          </a:p>
          <a:p>
            <a:pPr marL="0" indent="0">
              <a:buNone/>
            </a:pPr>
            <a:endParaRPr lang="en-US" sz="3600" dirty="0"/>
          </a:p>
          <a:p>
            <a:r>
              <a:rPr lang="en-US" sz="3600" dirty="0"/>
              <a:t>To deepen your experience of being in God’s family of those </a:t>
            </a:r>
            <a:r>
              <a:rPr lang="en-US" sz="3600" b="1" dirty="0"/>
              <a:t>learning to be vulnerable and risky in the growing relationships of “brothers and sisters”</a:t>
            </a:r>
            <a:r>
              <a:rPr lang="en-US" sz="3600" dirty="0"/>
              <a:t> in the family of God</a:t>
            </a:r>
          </a:p>
        </p:txBody>
      </p:sp>
    </p:spTree>
    <p:extLst>
      <p:ext uri="{BB962C8B-B14F-4D97-AF65-F5344CB8AC3E}">
        <p14:creationId xmlns:p14="http://schemas.microsoft.com/office/powerpoint/2010/main" val="139833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2D54F-9144-D64E-8CA7-4180FB8AA7DD}"/>
              </a:ext>
            </a:extLst>
          </p:cNvPr>
          <p:cNvSpPr>
            <a:spLocks noGrp="1"/>
          </p:cNvSpPr>
          <p:nvPr>
            <p:ph type="title"/>
          </p:nvPr>
        </p:nvSpPr>
        <p:spPr/>
        <p:txBody>
          <a:bodyPr/>
          <a:lstStyle/>
          <a:p>
            <a:r>
              <a:rPr lang="en-US" dirty="0"/>
              <a:t>Dr. Jemar Tisby</a:t>
            </a:r>
          </a:p>
        </p:txBody>
      </p:sp>
      <p:pic>
        <p:nvPicPr>
          <p:cNvPr id="5" name="Content Placeholder 4">
            <a:extLst>
              <a:ext uri="{FF2B5EF4-FFF2-40B4-BE49-F238E27FC236}">
                <a16:creationId xmlns:a16="http://schemas.microsoft.com/office/drawing/2014/main" id="{34BF2504-D4A6-BD34-9E33-80AA1C6E2FC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62142" y="1825625"/>
            <a:ext cx="5067716" cy="4351338"/>
          </a:xfrm>
        </p:spPr>
      </p:pic>
    </p:spTree>
    <p:extLst>
      <p:ext uri="{BB962C8B-B14F-4D97-AF65-F5344CB8AC3E}">
        <p14:creationId xmlns:p14="http://schemas.microsoft.com/office/powerpoint/2010/main" val="4137245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C0F8A-0D95-5214-8387-3C51F9171EB1}"/>
              </a:ext>
            </a:extLst>
          </p:cNvPr>
          <p:cNvSpPr>
            <a:spLocks noGrp="1"/>
          </p:cNvSpPr>
          <p:nvPr>
            <p:ph type="title"/>
          </p:nvPr>
        </p:nvSpPr>
        <p:spPr/>
        <p:txBody>
          <a:bodyPr/>
          <a:lstStyle/>
          <a:p>
            <a:r>
              <a:rPr lang="en-US" dirty="0"/>
              <a:t>Contrast Transactional vs. Interpersonal</a:t>
            </a:r>
            <a:r>
              <a:rPr lang="en-US" strike="sngStrike" dirty="0"/>
              <a:t> </a:t>
            </a:r>
            <a:br>
              <a:rPr lang="en-US" strike="sngStrike" dirty="0"/>
            </a:br>
            <a:r>
              <a:rPr lang="en-US" dirty="0"/>
              <a:t>Relationships                                (1)</a:t>
            </a:r>
          </a:p>
        </p:txBody>
      </p:sp>
      <p:sp>
        <p:nvSpPr>
          <p:cNvPr id="3" name="Content Placeholder 2">
            <a:extLst>
              <a:ext uri="{FF2B5EF4-FFF2-40B4-BE49-F238E27FC236}">
                <a16:creationId xmlns:a16="http://schemas.microsoft.com/office/drawing/2014/main" id="{A7AE88E5-1D38-0A7B-EEE4-7B641923C454}"/>
              </a:ext>
            </a:extLst>
          </p:cNvPr>
          <p:cNvSpPr>
            <a:spLocks noGrp="1"/>
          </p:cNvSpPr>
          <p:nvPr>
            <p:ph idx="1"/>
          </p:nvPr>
        </p:nvSpPr>
        <p:spPr/>
        <p:txBody>
          <a:bodyPr/>
          <a:lstStyle/>
          <a:p>
            <a:pPr marL="0" indent="0">
              <a:buNone/>
            </a:pPr>
            <a:r>
              <a:rPr lang="en-US" sz="4000" b="1" dirty="0"/>
              <a:t>Transactional</a:t>
            </a:r>
            <a:r>
              <a:rPr lang="en-US" sz="4000" dirty="0"/>
              <a:t>:  </a:t>
            </a:r>
          </a:p>
          <a:p>
            <a:pPr marL="0" indent="0">
              <a:buNone/>
            </a:pPr>
            <a:r>
              <a:rPr lang="en-US" sz="4000" dirty="0"/>
              <a:t>win/win, but  often become   win/lose</a:t>
            </a:r>
          </a:p>
          <a:p>
            <a:pPr marL="0" indent="0">
              <a:buNone/>
            </a:pPr>
            <a:r>
              <a:rPr lang="en-US" sz="4000" dirty="0"/>
              <a:t>	--ultimately about control and domination</a:t>
            </a:r>
          </a:p>
          <a:p>
            <a:pPr marL="0" indent="0">
              <a:buNone/>
            </a:pPr>
            <a:r>
              <a:rPr lang="en-US" sz="4000" dirty="0"/>
              <a:t>	--necessary at times, but not growth      	producing interpersonally between humans</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1230117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68A2-6056-22CA-A06D-9ADD58859A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6DA57-1C99-12B8-2F10-262FDC2EDB0B}"/>
              </a:ext>
            </a:extLst>
          </p:cNvPr>
          <p:cNvSpPr>
            <a:spLocks noGrp="1"/>
          </p:cNvSpPr>
          <p:nvPr>
            <p:ph type="title"/>
          </p:nvPr>
        </p:nvSpPr>
        <p:spPr/>
        <p:txBody>
          <a:bodyPr/>
          <a:lstStyle/>
          <a:p>
            <a:pPr algn="ctr"/>
            <a:r>
              <a:rPr lang="en-US" dirty="0"/>
              <a:t>Contrast Transactional vs. Interpersonal</a:t>
            </a:r>
            <a:r>
              <a:rPr lang="en-US" strike="sngStrike" dirty="0"/>
              <a:t> </a:t>
            </a:r>
            <a:br>
              <a:rPr lang="en-US" strike="sngStrike" dirty="0"/>
            </a:br>
            <a:r>
              <a:rPr lang="en-US" dirty="0"/>
              <a:t>Relationships        (2)</a:t>
            </a:r>
          </a:p>
        </p:txBody>
      </p:sp>
      <p:sp>
        <p:nvSpPr>
          <p:cNvPr id="3" name="Content Placeholder 2">
            <a:extLst>
              <a:ext uri="{FF2B5EF4-FFF2-40B4-BE49-F238E27FC236}">
                <a16:creationId xmlns:a16="http://schemas.microsoft.com/office/drawing/2014/main" id="{41A1A8D9-6518-A6DF-3EDA-C10DFDC74383}"/>
              </a:ext>
            </a:extLst>
          </p:cNvPr>
          <p:cNvSpPr>
            <a:spLocks noGrp="1"/>
          </p:cNvSpPr>
          <p:nvPr>
            <p:ph idx="1"/>
          </p:nvPr>
        </p:nvSpPr>
        <p:spPr/>
        <p:txBody>
          <a:bodyPr>
            <a:normAutofit lnSpcReduction="10000"/>
          </a:bodyPr>
          <a:lstStyle/>
          <a:p>
            <a:pPr marL="0" indent="0">
              <a:buNone/>
            </a:pPr>
            <a:r>
              <a:rPr lang="en-US" sz="4000" dirty="0"/>
              <a:t>Interpersonal Relationships:  </a:t>
            </a:r>
          </a:p>
          <a:p>
            <a:pPr marL="0" indent="0">
              <a:buNone/>
            </a:pPr>
            <a:endParaRPr lang="en-US" sz="4000" dirty="0"/>
          </a:p>
          <a:p>
            <a:pPr marL="0" indent="0">
              <a:buNone/>
            </a:pPr>
            <a:r>
              <a:rPr lang="en-US" sz="4000" dirty="0"/>
              <a:t>--belonging, oneness, transformative, </a:t>
            </a:r>
          </a:p>
          <a:p>
            <a:pPr marL="0" indent="0">
              <a:buNone/>
            </a:pPr>
            <a:endParaRPr lang="en-US" sz="4000" dirty="0"/>
          </a:p>
          <a:p>
            <a:pPr marL="0" indent="0">
              <a:buNone/>
            </a:pPr>
            <a:r>
              <a:rPr lang="en-US" sz="4000" dirty="0"/>
              <a:t>--deep commitment to want and do good for the other (agape/hesed/covenant)</a:t>
            </a:r>
          </a:p>
          <a:p>
            <a:pPr marL="0" indent="0">
              <a:buNone/>
            </a:pPr>
            <a:r>
              <a:rPr lang="en-US" dirty="0"/>
              <a:t>	</a:t>
            </a:r>
          </a:p>
        </p:txBody>
      </p:sp>
    </p:spTree>
    <p:extLst>
      <p:ext uri="{BB962C8B-B14F-4D97-AF65-F5344CB8AC3E}">
        <p14:creationId xmlns:p14="http://schemas.microsoft.com/office/powerpoint/2010/main" val="159991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C015A-B308-5615-A085-D73290355BCD}"/>
              </a:ext>
            </a:extLst>
          </p:cNvPr>
          <p:cNvSpPr>
            <a:spLocks noGrp="1"/>
          </p:cNvSpPr>
          <p:nvPr>
            <p:ph type="title"/>
          </p:nvPr>
        </p:nvSpPr>
        <p:spPr/>
        <p:txBody>
          <a:bodyPr/>
          <a:lstStyle/>
          <a:p>
            <a:r>
              <a:rPr lang="en-US" dirty="0"/>
              <a:t>Interpersonal Relationships:</a:t>
            </a:r>
          </a:p>
        </p:txBody>
      </p:sp>
      <p:sp>
        <p:nvSpPr>
          <p:cNvPr id="3" name="Content Placeholder 2">
            <a:extLst>
              <a:ext uri="{FF2B5EF4-FFF2-40B4-BE49-F238E27FC236}">
                <a16:creationId xmlns:a16="http://schemas.microsoft.com/office/drawing/2014/main" id="{2350E2CD-0472-B7B1-8450-E93D82036865}"/>
              </a:ext>
            </a:extLst>
          </p:cNvPr>
          <p:cNvSpPr>
            <a:spLocks noGrp="1"/>
          </p:cNvSpPr>
          <p:nvPr>
            <p:ph idx="1"/>
          </p:nvPr>
        </p:nvSpPr>
        <p:spPr/>
        <p:txBody>
          <a:bodyPr>
            <a:normAutofit/>
          </a:bodyPr>
          <a:lstStyle/>
          <a:p>
            <a:r>
              <a:rPr lang="en-US" sz="4000" dirty="0"/>
              <a:t>Sounds Wonderful!</a:t>
            </a:r>
          </a:p>
          <a:p>
            <a:pPr marL="0" indent="0">
              <a:buNone/>
            </a:pPr>
            <a:endParaRPr lang="en-US" sz="4000" dirty="0"/>
          </a:p>
          <a:p>
            <a:r>
              <a:rPr lang="en-US" sz="4000" dirty="0"/>
              <a:t>So, what makes them so </a:t>
            </a:r>
            <a:r>
              <a:rPr lang="en-US" sz="4000" u="sng" dirty="0"/>
              <a:t>difficult and scary</a:t>
            </a:r>
            <a:r>
              <a:rPr lang="en-US" sz="4000" dirty="0"/>
              <a:t> for us?</a:t>
            </a:r>
          </a:p>
        </p:txBody>
      </p:sp>
    </p:spTree>
    <p:extLst>
      <p:ext uri="{BB962C8B-B14F-4D97-AF65-F5344CB8AC3E}">
        <p14:creationId xmlns:p14="http://schemas.microsoft.com/office/powerpoint/2010/main" val="3043809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151BA-6745-2670-300D-1C05B485113A}"/>
              </a:ext>
            </a:extLst>
          </p:cNvPr>
          <p:cNvSpPr>
            <a:spLocks noGrp="1"/>
          </p:cNvSpPr>
          <p:nvPr>
            <p:ph type="title"/>
          </p:nvPr>
        </p:nvSpPr>
        <p:spPr/>
        <p:txBody>
          <a:bodyPr/>
          <a:lstStyle/>
          <a:p>
            <a:r>
              <a:rPr lang="en-US" dirty="0"/>
              <a:t>Interpersonal Relationships:</a:t>
            </a:r>
          </a:p>
        </p:txBody>
      </p:sp>
      <p:sp>
        <p:nvSpPr>
          <p:cNvPr id="3" name="Content Placeholder 2">
            <a:extLst>
              <a:ext uri="{FF2B5EF4-FFF2-40B4-BE49-F238E27FC236}">
                <a16:creationId xmlns:a16="http://schemas.microsoft.com/office/drawing/2014/main" id="{89C2185E-0357-73D4-23F0-F12DCBC3E612}"/>
              </a:ext>
            </a:extLst>
          </p:cNvPr>
          <p:cNvSpPr>
            <a:spLocks noGrp="1"/>
          </p:cNvSpPr>
          <p:nvPr>
            <p:ph idx="1"/>
          </p:nvPr>
        </p:nvSpPr>
        <p:spPr/>
        <p:txBody>
          <a:bodyPr>
            <a:normAutofit/>
          </a:bodyPr>
          <a:lstStyle/>
          <a:p>
            <a:pPr marL="0" indent="0">
              <a:buNone/>
            </a:pPr>
            <a:r>
              <a:rPr lang="en-US" sz="4000" dirty="0"/>
              <a:t>They require:</a:t>
            </a:r>
          </a:p>
          <a:p>
            <a:pPr marL="0" indent="0">
              <a:buNone/>
            </a:pPr>
            <a:r>
              <a:rPr lang="en-US" sz="3600" dirty="0"/>
              <a:t>	*Giving up control</a:t>
            </a:r>
          </a:p>
          <a:p>
            <a:pPr marL="0" indent="0">
              <a:buNone/>
            </a:pPr>
            <a:r>
              <a:rPr lang="en-US" sz="3600" dirty="0"/>
              <a:t>	*Allowing the Other to Choose much of how it  	  	moves forward</a:t>
            </a:r>
          </a:p>
          <a:p>
            <a:pPr marL="0" indent="0">
              <a:buNone/>
            </a:pPr>
            <a:r>
              <a:rPr lang="en-US" sz="3600" dirty="0"/>
              <a:t>	*Risks</a:t>
            </a:r>
          </a:p>
          <a:p>
            <a:pPr marL="0" indent="0">
              <a:buNone/>
            </a:pPr>
            <a:r>
              <a:rPr lang="en-US" sz="3600" dirty="0"/>
              <a:t>	*Vulnerability</a:t>
            </a:r>
          </a:p>
          <a:p>
            <a:pPr marL="0" indent="0">
              <a:buNone/>
            </a:pPr>
            <a:r>
              <a:rPr lang="en-US" sz="3600" dirty="0"/>
              <a:t>	*Risking hurt – sometimes very deep hurt</a:t>
            </a:r>
          </a:p>
        </p:txBody>
      </p:sp>
    </p:spTree>
    <p:extLst>
      <p:ext uri="{BB962C8B-B14F-4D97-AF65-F5344CB8AC3E}">
        <p14:creationId xmlns:p14="http://schemas.microsoft.com/office/powerpoint/2010/main" val="25309825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2768</Words>
  <Application>Microsoft Office PowerPoint</Application>
  <PresentationFormat>Widescreen</PresentationFormat>
  <Paragraphs>217</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Calibri Light</vt:lpstr>
      <vt:lpstr>Office Theme</vt:lpstr>
      <vt:lpstr>THEME FOR TODAY’S TEACHING</vt:lpstr>
      <vt:lpstr>PowerPoint Presentation</vt:lpstr>
      <vt:lpstr>DR. Willie James Jennings</vt:lpstr>
      <vt:lpstr>Rabbi Nahum Ward-Lev</vt:lpstr>
      <vt:lpstr>Dr. Jemar Tisby</vt:lpstr>
      <vt:lpstr>Contrast Transactional vs. Interpersonal  Relationships                                (1)</vt:lpstr>
      <vt:lpstr>Contrast Transactional vs. Interpersonal  Relationships        (2)</vt:lpstr>
      <vt:lpstr>Interpersonal Relationships:</vt:lpstr>
      <vt:lpstr>Interpersonal Relationships:</vt:lpstr>
      <vt:lpstr>Theme:   Bible Is All About These Interpersonal Relationships</vt:lpstr>
      <vt:lpstr>GENESIS 1-11: contrary to Calvinism’s “whatever is, is God’s will”</vt:lpstr>
      <vt:lpstr>GENESIS 4</vt:lpstr>
      <vt:lpstr>GENESIS: Interpersonal Relationships: Examples                                                         (1)</vt:lpstr>
      <vt:lpstr>GENESIS: Interpersonal Relationships    Examples                                                       (2)</vt:lpstr>
      <vt:lpstr>GENESIS: Interpersonal Relationships    Examples                                                     (3)</vt:lpstr>
      <vt:lpstr>GENESIS: Interpersonal Relationships       Examples                                                     (4)</vt:lpstr>
      <vt:lpstr>GENESIS: Interpersonal Relationships      Examples                                                        (5)</vt:lpstr>
      <vt:lpstr>WHY THIS TIME IN GENESIS WHEN I AM SUPPOSED TO BE TEACHING FROM ACTS?</vt:lpstr>
      <vt:lpstr>ACTS                                                               (1)</vt:lpstr>
      <vt:lpstr>ACTS                                                             (2)</vt:lpstr>
      <vt:lpstr>ACTS                                                             (3)</vt:lpstr>
      <vt:lpstr>ACTS                                                             (4)</vt:lpstr>
      <vt:lpstr>ACTS                                                             (5)</vt:lpstr>
      <vt:lpstr>ACTS                                                             (6)</vt:lpstr>
      <vt:lpstr>Finally, today’s text? – ACTS 10:1-8 – Let’s begin with what makes Cornelius very difficult for Peter</vt:lpstr>
      <vt:lpstr>ACTS 10:1-8 – The relationship Cornelius and God share – without/before Jesus                         (1)</vt:lpstr>
      <vt:lpstr>ACTS 10:1-8 – The relationship Cornelius and God share – without/before Jesus                         (2)</vt:lpstr>
      <vt:lpstr>ACTS 10:1-8 – The relationship Cornelius and God share – without/before Jesus                         (3)</vt:lpstr>
      <vt:lpstr>But – deep as the relationship is:</vt:lpstr>
      <vt:lpstr>Acts 10 – Peter’s Relationship with God and Jesus is about to lead to changes he could not imagine!</vt:lpstr>
      <vt:lpstr>What’s Next?</vt:lpstr>
      <vt:lpstr>God’s Risky Vulnerability</vt:lpstr>
      <vt:lpstr>NOW - We Watch the “Dance.”                 (1)</vt:lpstr>
      <vt:lpstr>We Watch the “Dance”                          (2)</vt:lpstr>
      <vt:lpstr>We Watch the “Dance”                          (3)</vt:lpstr>
      <vt:lpstr>We Watch the “Dance”                          (4)</vt:lpstr>
      <vt:lpstr>Acts 10:36-ff. Peter then shares the “Good News” about what God has done through Jesus     (1)</vt:lpstr>
      <vt:lpstr>Acts 10:36-ff. Peter then shares the “Good News” about what God has done through Jesus     (2)</vt:lpstr>
      <vt:lpstr>WHAT IS SUPPOSED TO HAPPEN NEXT?</vt:lpstr>
      <vt:lpstr>BUT, Will this “brother and sister” relationship become really real in practice?    </vt:lpstr>
      <vt:lpstr>Acts 11 – an initially uneasy follow-up with a “family relationship” back home.                   (1)</vt:lpstr>
      <vt:lpstr>Acts 11 – an initially uneasy follow-up with a “family relationship” back home                  (2)</vt:lpstr>
      <vt:lpstr>IN CLOSING:</vt:lpstr>
      <vt:lpstr>Question:  Are we praying for Transactional or Interpersonal Relationships?</vt:lpstr>
      <vt:lpstr>Reflect with me before God: Where is God calling you as an individual to be vulnerable and to risk deeper relationships with your fellow humans?                                                               (1)</vt:lpstr>
      <vt:lpstr>Reflect with me before God: Where is God calling us as NCF to be vulnerable and risk deeper relationships with our fellow humans?</vt:lpstr>
      <vt:lpstr>PRAYER:</vt:lpstr>
      <vt:lpstr>COMMUNION: JESUS INVITES YOU TO JOIN HIM AT GOD’S TABLE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Simkins</dc:creator>
  <cp:lastModifiedBy>Ron Simkins</cp:lastModifiedBy>
  <cp:revision>6</cp:revision>
  <dcterms:created xsi:type="dcterms:W3CDTF">2025-10-18T17:29:50Z</dcterms:created>
  <dcterms:modified xsi:type="dcterms:W3CDTF">2025-10-18T23:06:51Z</dcterms:modified>
</cp:coreProperties>
</file>