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2"/>
  </p:notesMasterIdLst>
  <p:sldIdLst>
    <p:sldId id="773" r:id="rId2"/>
    <p:sldId id="761" r:id="rId3"/>
    <p:sldId id="774" r:id="rId4"/>
    <p:sldId id="764" r:id="rId5"/>
    <p:sldId id="779" r:id="rId6"/>
    <p:sldId id="760" r:id="rId7"/>
    <p:sldId id="776" r:id="rId8"/>
    <p:sldId id="628" r:id="rId9"/>
    <p:sldId id="763" r:id="rId10"/>
    <p:sldId id="759" r:id="rId11"/>
    <p:sldId id="766" r:id="rId12"/>
    <p:sldId id="772" r:id="rId13"/>
    <p:sldId id="770" r:id="rId14"/>
    <p:sldId id="756" r:id="rId15"/>
    <p:sldId id="777" r:id="rId16"/>
    <p:sldId id="768" r:id="rId17"/>
    <p:sldId id="737" r:id="rId18"/>
    <p:sldId id="767" r:id="rId19"/>
    <p:sldId id="775" r:id="rId20"/>
    <p:sldId id="778"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62" autoAdjust="0"/>
    <p:restoredTop sz="59681" autoAdjust="0"/>
  </p:normalViewPr>
  <p:slideViewPr>
    <p:cSldViewPr snapToGrid="0">
      <p:cViewPr varScale="1">
        <p:scale>
          <a:sx n="92" d="100"/>
          <a:sy n="92" d="100"/>
        </p:scale>
        <p:origin x="1048" y="192"/>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11/15/25</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4</a:t>
            </a:r>
            <a:r>
              <a:rPr lang="en-US" baseline="30000" dirty="0"/>
              <a:t>th</a:t>
            </a:r>
            <a:r>
              <a:rPr lang="en-US" dirty="0"/>
              <a:t> Town Hall</a:t>
            </a:r>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428759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Ordinary – The Horrific – </a:t>
            </a:r>
          </a:p>
          <a:p>
            <a:r>
              <a:rPr lang="en-US" dirty="0"/>
              <a:t>At this point in time King Herod Agrippa was trying to gain favor among the elite and killing those that followed Christ seem to do the trick. He had already murdered James by the sword which was the equivalent of a STATE ORDERED EXECUTION via a BEHEADING. Not a quiet assassination attempt in the dark of night. James was a leading figure in the movement and somewhat of a hothead to boot (nicknamed one of the SONs of THUNDER by Jesus). James was so fiery, it was said he led to one of his captors believing in Jesus on the spot who ended up being executed alongside James.</a:t>
            </a:r>
          </a:p>
          <a:p>
            <a:r>
              <a:rPr lang="en-US" dirty="0"/>
              <a:t>Historical accounts say the murder jarred those that believed in Jesus. </a:t>
            </a:r>
            <a:br>
              <a:rPr lang="en-US" dirty="0"/>
            </a:br>
            <a:r>
              <a:rPr lang="en-US" dirty="0"/>
              <a:t>Jeff, if it was ordinary, why would it be jarring? The same way police brutality is ordinary, or school shootings are ordinary and yet, still jarring when it happens</a:t>
            </a:r>
          </a:p>
          <a:p>
            <a:r>
              <a:rPr lang="en-US" dirty="0"/>
              <a:t>Agrippa was planning on making a similar public display of Peter’s murder right after honoring God in the Passover.</a:t>
            </a:r>
          </a:p>
          <a:p>
            <a:r>
              <a:rPr lang="en-US" dirty="0"/>
              <a:t>Keep in mind that at this time, those that believed Jesus was the Messiah was considered a denomination of Judaism. There was not a clear break between what we call Christianity today and Judaism until decades after.</a:t>
            </a:r>
          </a:p>
          <a:p>
            <a:r>
              <a:rPr lang="en-US" dirty="0"/>
              <a:t>It’s one thing for your adversary to try and take you out because they don’t share your same beliefs and values. It’s another thing for someone to try and kill you because they want more friends. You can’t even publicly murder me for a significant cause?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923095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Ordinary Horrific, God was present.</a:t>
            </a:r>
          </a:p>
          <a:p>
            <a:r>
              <a:rPr lang="en-US" dirty="0"/>
              <a:t>Some things to note:</a:t>
            </a:r>
          </a:p>
          <a:p>
            <a:r>
              <a:rPr lang="en-US" dirty="0"/>
              <a:t>The people were praying for Peter. Perhaps more fervently after witnessing what happened to James. Prayers </a:t>
            </a:r>
            <a:r>
              <a:rPr lang="en-US" dirty="0" err="1"/>
              <a:t>kinda</a:t>
            </a:r>
            <a:r>
              <a:rPr lang="en-US" dirty="0"/>
              <a:t> get amped up when you had a preview of what’s to come.</a:t>
            </a:r>
          </a:p>
          <a:p>
            <a:r>
              <a:rPr lang="en-US" dirty="0"/>
              <a:t>God REALLY showed out on this one. The angel could have just swooped Peter in and out like magic. If the angel was able to break the chains, open the doors, pass by 16 guards (two of which were right next to Peter), and walk a couple blocks down the street before anyone knew what was happening, I am sure the angel could have just teleported Peter to the others.</a:t>
            </a:r>
          </a:p>
          <a:p>
            <a:endParaRPr lang="en-US" dirty="0"/>
          </a:p>
          <a:p>
            <a:r>
              <a:rPr lang="en-US" dirty="0"/>
              <a:t>1) I believe God wanted Peter to witness the miracle in detail</a:t>
            </a:r>
          </a:p>
          <a:p>
            <a:endParaRPr lang="en-US" dirty="0"/>
          </a:p>
          <a:p>
            <a:r>
              <a:rPr lang="en-US" dirty="0"/>
              <a:t>2) I believe God wants us to do our part or to do A part (Peter had to get dressed and FOLLOW the angel’s instructions)</a:t>
            </a:r>
          </a:p>
          <a:p>
            <a:endParaRPr lang="en-US" dirty="0"/>
          </a:p>
          <a:p>
            <a:r>
              <a:rPr lang="en-US" dirty="0"/>
              <a:t>3) Don’t be so surprised when God answers prayers (they were so shocked they left Peter knocking on the door). The answers to our prayers could be knocking at the door but we are too busy not believing and fail to open the door.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58637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Ordinary Horrific</a:t>
            </a:r>
          </a:p>
          <a:p>
            <a:endParaRPr lang="en-US" dirty="0"/>
          </a:p>
          <a:p>
            <a:r>
              <a:rPr lang="en-US" dirty="0"/>
              <a:t>There could be a series of classes or a whole college major JUST on the normality of the slave trade and how integrated it was in the world. If you want to get a taste of that history, I suggest reading the book, “Ebony and Ivy” by Craig Steven Wilder</a:t>
            </a:r>
          </a:p>
          <a:p>
            <a:endParaRPr lang="en-US" dirty="0"/>
          </a:p>
          <a:p>
            <a:r>
              <a:rPr lang="en-US" dirty="0"/>
              <a:t>The conditions experienced by kidnapped Africans from the initial capture, to the slave centers on the African Coasts, to the slave trade ships (example of being held captive on the ship for 14 months before even heading off. The conditions of the ships unimaginable) and voyages, to the initiation upon arriving, to the torture and enslavement for them and generations and generations to come (246 years just in the US alone - from 1619 to 1865)</a:t>
            </a:r>
          </a:p>
          <a:p>
            <a:endParaRPr lang="en-US" dirty="0"/>
          </a:p>
          <a:p>
            <a:r>
              <a:rPr lang="en-US" dirty="0"/>
              <a:t>If anything can be described as the ordinary horrific, it is the slave trade. </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21300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Ordinary Horrific</a:t>
            </a:r>
          </a:p>
          <a:p>
            <a:r>
              <a:rPr lang="en-US" dirty="0"/>
              <a:t>So Jeff, how is God anywhere associated with such a prison?</a:t>
            </a:r>
          </a:p>
          <a:p>
            <a:endParaRPr lang="en-US" dirty="0"/>
          </a:p>
          <a:p>
            <a:r>
              <a:rPr lang="en-US" dirty="0"/>
              <a:t>Remember that our God is beyond our concept of time. What may seem like complete abandonment and persecution at a time, can translate into freedom for others down the line. Just like James, the brother of John, who was not spared but his death meant something, we can remember those that were not spared and find purpose in their sacrifice.</a:t>
            </a:r>
          </a:p>
          <a:p>
            <a:endParaRPr lang="en-US" dirty="0"/>
          </a:p>
          <a:p>
            <a:r>
              <a:rPr lang="en-US" dirty="0"/>
              <a:t>With that said, I would like to take a moment to honor those that died during a voyage among a group of 257 enslaved people in 1733 on a ship called the Catherine.</a:t>
            </a:r>
          </a:p>
          <a:p>
            <a:endParaRPr lang="en-US" dirty="0"/>
          </a:p>
          <a:p>
            <a:r>
              <a:rPr lang="en-US" dirty="0"/>
              <a:t>The book I read this in reported these deaths in what to me was a very powerful way. While there was not any identifiable factors for each person outside their sex and general age group, it still listed almost every person individually.</a:t>
            </a:r>
          </a:p>
          <a:p>
            <a:endParaRPr lang="en-US" dirty="0"/>
          </a:p>
          <a:p>
            <a:r>
              <a:rPr lang="en-US" dirty="0"/>
              <a:t>READ page 55 </a:t>
            </a:r>
          </a:p>
          <a:p>
            <a:r>
              <a:rPr lang="en-US" dirty="0"/>
              <a:t>I would like to take a moment of silence for those that died during that voyage.</a:t>
            </a:r>
          </a:p>
          <a:p>
            <a:r>
              <a:rPr lang="en-US" dirty="0"/>
              <a:t>May their lives and memories live on in the work for justice </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372774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Ordinary Horrific</a:t>
            </a:r>
          </a:p>
          <a:p>
            <a:endParaRPr lang="en-US" dirty="0"/>
          </a:p>
          <a:p>
            <a:r>
              <a:rPr lang="en-US" dirty="0"/>
              <a:t>Nelson Mandela spent 27 years in prison (after an earlier 5-year stint) for fighting apartheid and for human rights, democracy and racial equality. </a:t>
            </a:r>
          </a:p>
          <a:p>
            <a:endParaRPr lang="en-US" dirty="0"/>
          </a:p>
          <a:p>
            <a:r>
              <a:rPr lang="en-US" dirty="0"/>
              <a:t>Let’s chew on this a bit more. A man spent a total of 32 years of his life in PRISON for standing up for human rights, democracy, and racial equality. He was famously quoted at his sentencing saying, “It is an ideal for which I am prepared to die”</a:t>
            </a:r>
          </a:p>
          <a:p>
            <a:endParaRPr lang="en-US" dirty="0"/>
          </a:p>
          <a:p>
            <a:r>
              <a:rPr lang="en-US" dirty="0"/>
              <a:t>I do not have time to get into the specifics of oppression in South Africa, but I assure you it fits the ordinary horrific category.</a:t>
            </a:r>
          </a:p>
          <a:p>
            <a:endParaRPr lang="en-US" dirty="0"/>
          </a:p>
          <a:p>
            <a:r>
              <a:rPr lang="en-US" dirty="0"/>
              <a:t>I will get more into how God was/is present through Mandela’s darkest of times later.</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395799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Ordinary Horrific</a:t>
            </a:r>
          </a:p>
          <a:p>
            <a:endParaRPr lang="en-US" dirty="0"/>
          </a:p>
          <a:p>
            <a:r>
              <a:rPr lang="en-US" dirty="0"/>
              <a:t>I am ongoingly appalled by how this country treats the foreigner. The bible highlights how we are supposed to treat the stranger.</a:t>
            </a:r>
          </a:p>
          <a:p>
            <a:endParaRPr lang="en-US" dirty="0"/>
          </a:p>
          <a:p>
            <a:r>
              <a:rPr lang="en-US" dirty="0"/>
              <a:t>What also continuously shocks me is how self-righteous people are about who can and cannot be in this country when you consider how it was taken in the first place.</a:t>
            </a:r>
          </a:p>
          <a:p>
            <a:endParaRPr lang="en-US" dirty="0"/>
          </a:p>
          <a:p>
            <a:r>
              <a:rPr lang="en-US" dirty="0"/>
              <a:t>And again, we seem to have made the horrific ordinary.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2626403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Ordinary Horrific</a:t>
            </a:r>
          </a:p>
          <a:p>
            <a:endParaRPr lang="en-US" dirty="0"/>
          </a:p>
          <a:p>
            <a:r>
              <a:rPr lang="en-US" dirty="0"/>
              <a:t>In Clarksdale Mississippi, the childcare center my grandkids go to may close. Governmental cuts have decreased the number of families that can leave their kids at the daycare while they go to work. </a:t>
            </a:r>
          </a:p>
          <a:p>
            <a:r>
              <a:rPr lang="en-US" dirty="0"/>
              <a:t>Two other local daycares have already closed.</a:t>
            </a:r>
          </a:p>
          <a:p>
            <a:endParaRPr lang="en-US" dirty="0"/>
          </a:p>
          <a:p>
            <a:r>
              <a:rPr lang="en-US" dirty="0"/>
              <a:t>There is a case where one woman had been bringing her child to work and leaving the child in the car so she would not lose her job and had no other place to leave her child. </a:t>
            </a:r>
          </a:p>
          <a:p>
            <a:endParaRPr lang="en-US" dirty="0"/>
          </a:p>
          <a:p>
            <a:r>
              <a:rPr lang="en-US" dirty="0"/>
              <a:t>The cuts also affect Aja and Matt and other Spring Initiative parents as the charges have significantly increased to make up for the daycare’s losses. My grandkids and other children love going to daycare and would be a tragic loss for many families. </a:t>
            </a:r>
          </a:p>
          <a:p>
            <a:r>
              <a:rPr lang="en-US" dirty="0"/>
              <a:t>They are looking for donations just to stay open</a:t>
            </a:r>
          </a:p>
          <a:p>
            <a:endParaRPr lang="en-US" dirty="0"/>
          </a:p>
          <a:p>
            <a:r>
              <a:rPr lang="en-US" dirty="0"/>
              <a:t>This is just, unfortunately, one tiny example of the pain people are and will go through with all the cuts to programs like SNAP, Medicaid, the ACA, and federal workers (note: African Americans heavily rely on government jobs and are disproportionately affected by federal layoffs).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262797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and more people are starting to engage and take notice of this horror and do something about it</a:t>
            </a:r>
          </a:p>
          <a:p>
            <a:endParaRPr lang="en-US" dirty="0"/>
          </a:p>
          <a:p>
            <a:r>
              <a:rPr lang="en-US" dirty="0"/>
              <a:t>I applaud NCF for being on the forefront of these issues and not being apathetic or complicit in these horrors.</a:t>
            </a:r>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305821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personal and collective prisons</a:t>
            </a:r>
          </a:p>
          <a:p>
            <a:endParaRPr lang="en-US" dirty="0"/>
          </a:p>
          <a:p>
            <a:r>
              <a:rPr lang="en-US" dirty="0"/>
              <a:t>Remember: God is everywhere, knows everything, and cares about us, individually and collectively</a:t>
            </a:r>
          </a:p>
          <a:p>
            <a:endParaRPr lang="en-US" dirty="0"/>
          </a:p>
          <a:p>
            <a:r>
              <a:rPr lang="en-US" dirty="0"/>
              <a:t>Whatever prison you find yourself in, God is with you</a:t>
            </a:r>
          </a:p>
          <a:p>
            <a:endParaRPr lang="en-US" dirty="0"/>
          </a:p>
          <a:p>
            <a:r>
              <a:rPr lang="en-US" dirty="0"/>
              <a:t>Even if the outcome seems or is dire, you never know what God will do with it. If we can think more collectively, it will help us through.</a:t>
            </a:r>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371512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arenR"/>
            </a:pPr>
            <a:r>
              <a:rPr lang="en-US" dirty="0"/>
              <a:t>God’s Kingdom building business and whatever branches or leaves that includes.</a:t>
            </a:r>
          </a:p>
          <a:p>
            <a:pPr marL="228600" indent="-228600">
              <a:buAutoNum type="arabicParenR"/>
            </a:pPr>
            <a:endParaRPr lang="en-US" dirty="0"/>
          </a:p>
          <a:p>
            <a:pPr marL="228600" indent="-228600">
              <a:buAutoNum type="arabicParenR"/>
            </a:pPr>
            <a:r>
              <a:rPr lang="en-US" dirty="0"/>
              <a:t>Star Wars Rogue One scene: in prison and tells the character that there are different types of prisons and he senses that he carries his prison with him wherever he goes.</a:t>
            </a:r>
          </a:p>
          <a:p>
            <a:pPr marL="228600" indent="-228600">
              <a:buAutoNum type="arabicParenR"/>
            </a:pPr>
            <a:endParaRPr lang="en-US" dirty="0"/>
          </a:p>
          <a:p>
            <a:pPr marL="228600" indent="-228600">
              <a:buAutoNum type="arabicParenR"/>
            </a:pPr>
            <a:r>
              <a:rPr lang="en-US" dirty="0"/>
              <a:t>Hope and Optimism – Mandela described optimism as a weapon. As a follower of Christ, we should be solid on this one but like the praying church folks for Peter, we often need reminders</a:t>
            </a:r>
          </a:p>
          <a:p>
            <a:pPr marL="228600" indent="-228600">
              <a:buAutoNum type="arabicParenR"/>
            </a:pPr>
            <a:endParaRPr lang="en-US" dirty="0"/>
          </a:p>
          <a:p>
            <a:pPr marL="228600" indent="-228600">
              <a:buAutoNum type="arabicParenR"/>
            </a:pPr>
            <a:r>
              <a:rPr lang="en-US" dirty="0"/>
              <a:t>Solidarity and Fellowship – We have the National Symposium for Local and State Reparations Leaders next month where those working towards reparations get more energized seeing so many others working towards this effort. </a:t>
            </a:r>
          </a:p>
          <a:p>
            <a:pPr marL="228600" indent="-228600">
              <a:buAutoNum type="arabicParenR"/>
            </a:pPr>
            <a:endParaRPr lang="en-US" dirty="0"/>
          </a:p>
          <a:p>
            <a:pPr marL="228600" indent="-228600">
              <a:buAutoNum type="arabicParenR"/>
            </a:pPr>
            <a:r>
              <a:rPr lang="en-US" dirty="0"/>
              <a:t>Whether to teach others about Jesus, to get reparations for slavery, to heal an apartheid-stricken country, to treat foreigners as God instructs, or to create a more just world that does not leave a place for kids to go to daycare, or getting through our personal prisons, having a vision for reconciliation is vital </a:t>
            </a:r>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264883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Tulsa Oklahoma where they announced the release of documents about the massacre and a private fund to raise over 100 million in reparations for the victims and their descendants </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92541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4: 18-19</a:t>
            </a:r>
          </a:p>
          <a:p>
            <a:endParaRPr lang="en-US" dirty="0"/>
          </a:p>
          <a:p>
            <a:r>
              <a:rPr lang="en-US" dirty="0"/>
              <a:t>Freedom from our prisons comes from Jesus who gave us the ultimate freedom… eternal and abundant life.</a:t>
            </a:r>
          </a:p>
          <a:p>
            <a:endParaRPr lang="en-US" dirty="0"/>
          </a:p>
          <a:p>
            <a:r>
              <a:rPr lang="en-US" dirty="0"/>
              <a:t>We do not have to let our prisons rule us. Our freedom is within. Remember where the Spirt of the Lord is, there is Freedom.</a:t>
            </a:r>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dirty="0"/>
          </a:p>
        </p:txBody>
      </p:sp>
    </p:spTree>
    <p:extLst>
      <p:ext uri="{BB962C8B-B14F-4D97-AF65-F5344CB8AC3E}">
        <p14:creationId xmlns:p14="http://schemas.microsoft.com/office/powerpoint/2010/main" val="123978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5</a:t>
            </a:r>
            <a:r>
              <a:rPr lang="en-US" baseline="30000" dirty="0"/>
              <a:t>th</a:t>
            </a:r>
            <a:r>
              <a:rPr lang="en-US" dirty="0"/>
              <a:t> Panel and First Repair Display at the IMC</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130172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4 Public Hearing</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193260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CCDA Conference earlier this month (November)</a:t>
            </a:r>
          </a:p>
          <a:p>
            <a:r>
              <a:rPr lang="en-US" dirty="0"/>
              <a:t>Did a workshop on Reparations (well received)</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241121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Springfield legislative hearing that secured another 9 million dollars for free and charitable clinics across the state</a:t>
            </a:r>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232760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Cubs game – record number of home runs against the Cardinals</a:t>
            </a:r>
          </a:p>
          <a:p>
            <a:endParaRPr lang="en-US" dirty="0"/>
          </a:p>
          <a:p>
            <a:r>
              <a:rPr lang="en-US" dirty="0"/>
              <a:t>Lots of reading, Lots of basketball, Lots of time with the family and grandkids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7750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Acts 12: Peter escapes from Prison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various examples of God’s presence in various types of prisons and some tools to survive and thrive through it</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122863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11/15/25</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lavistachurchofchrist.org/cms/gallery/new-testament-stories/" TargetMode="Externa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wallpaperflare.com/search?wallpaper=prison&amp;page=2" TargetMode="Externa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pvpantherproject.com/2023/02/say-my-name/"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historicgraves.com/saint-peter-alexandria/li-brci-038/grave" TargetMode="Externa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douglassalumni.blogspot.com/2013/12/rip-president-nelson-mandela.html"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propublica.org/article/no-good-choices-hhs-is-cutting-safety-corners-to-move-migrant-kids-out-of-overcrowded-facilitie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http://www.progressive-charlestown.com/2020/02/keeping-immigrants-in-concentration.html" TargetMode="Externa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groundup.org.za/article/court-to-hear-arguments-on-prisoners-computer-rights/"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cronachediordinariorazzismo.org/nelson-mandela-discorsodi-insediamento-pretoria-10-maggio-1994/" TargetMode="Externa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on a red carpet&#10;&#10;Description automatically generated">
            <a:extLst>
              <a:ext uri="{FF2B5EF4-FFF2-40B4-BE49-F238E27FC236}">
                <a16:creationId xmlns:a16="http://schemas.microsoft.com/office/drawing/2014/main" id="{F1EC47B2-B742-9995-3013-D531CECA18E5}"/>
              </a:ext>
            </a:extLst>
          </p:cNvPr>
          <p:cNvPicPr>
            <a:picLocks noChangeAspect="1"/>
          </p:cNvPicPr>
          <p:nvPr/>
        </p:nvPicPr>
        <p:blipFill>
          <a:blip r:embed="rId4">
            <a:extLst>
              <a:ext uri="{28A0092B-C50C-407E-A947-70E740481C1C}">
                <a14:useLocalDpi xmlns:a14="http://schemas.microsoft.com/office/drawing/2010/main" val="0"/>
              </a:ext>
            </a:extLst>
          </a:blip>
          <a:srcRect b="16667"/>
          <a:stretch>
            <a:fillRect/>
          </a:stretch>
        </p:blipFill>
        <p:spPr>
          <a:xfrm>
            <a:off x="20" y="10"/>
            <a:ext cx="9143980" cy="6857990"/>
          </a:xfrm>
          <a:prstGeom prst="rect">
            <a:avLst/>
          </a:prstGeom>
        </p:spPr>
      </p:pic>
      <p:sp>
        <p:nvSpPr>
          <p:cNvPr id="5" name="AutoShape 8" descr="No photo description available.">
            <a:extLst>
              <a:ext uri="{FF2B5EF4-FFF2-40B4-BE49-F238E27FC236}">
                <a16:creationId xmlns:a16="http://schemas.microsoft.com/office/drawing/2014/main" id="{DA08D115-C4B3-4BDD-3D82-B63EF132578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6614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ngel being held by a person&#10;&#10;Description automatically generated">
            <a:extLst>
              <a:ext uri="{FF2B5EF4-FFF2-40B4-BE49-F238E27FC236}">
                <a16:creationId xmlns:a16="http://schemas.microsoft.com/office/drawing/2014/main" id="{56268FD4-09D5-0273-C9B4-E3CC3E27020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846"/>
          <a:stretch>
            <a:fillRect/>
          </a:stretch>
        </p:blipFill>
        <p:spPr>
          <a:xfrm>
            <a:off x="20" y="10"/>
            <a:ext cx="9143980" cy="6857990"/>
          </a:xfrm>
          <a:prstGeom prst="rect">
            <a:avLst/>
          </a:prstGeom>
        </p:spPr>
      </p:pic>
    </p:spTree>
    <p:extLst>
      <p:ext uri="{BB962C8B-B14F-4D97-AF65-F5344CB8AC3E}">
        <p14:creationId xmlns:p14="http://schemas.microsoft.com/office/powerpoint/2010/main" val="283628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oor with bars in a stone room&#10;&#10;Description automatically generated with medium confidence">
            <a:extLst>
              <a:ext uri="{FF2B5EF4-FFF2-40B4-BE49-F238E27FC236}">
                <a16:creationId xmlns:a16="http://schemas.microsoft.com/office/drawing/2014/main" id="{905C7EB4-3652-7C42-0800-13A0C550BDE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212" r="15122" b="1"/>
          <a:stretch>
            <a:fillRect/>
          </a:stretch>
        </p:blipFill>
        <p:spPr>
          <a:xfrm>
            <a:off x="20" y="10"/>
            <a:ext cx="9143980" cy="6857990"/>
          </a:xfrm>
          <a:prstGeom prst="rect">
            <a:avLst/>
          </a:prstGeom>
        </p:spPr>
      </p:pic>
    </p:spTree>
    <p:extLst>
      <p:ext uri="{BB962C8B-B14F-4D97-AF65-F5344CB8AC3E}">
        <p14:creationId xmlns:p14="http://schemas.microsoft.com/office/powerpoint/2010/main" val="290542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men in pirate clothing&#10;&#10;Description automatically generated">
            <a:extLst>
              <a:ext uri="{FF2B5EF4-FFF2-40B4-BE49-F238E27FC236}">
                <a16:creationId xmlns:a16="http://schemas.microsoft.com/office/drawing/2014/main" id="{D0AF3341-0F28-0490-515F-693EEDB94B1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488" r="10512"/>
          <a:stretch>
            <a:fillRect/>
          </a:stretch>
        </p:blipFill>
        <p:spPr>
          <a:xfrm>
            <a:off x="20" y="10"/>
            <a:ext cx="9143980" cy="6857990"/>
          </a:xfrm>
          <a:prstGeom prst="rect">
            <a:avLst/>
          </a:prstGeom>
        </p:spPr>
      </p:pic>
    </p:spTree>
    <p:extLst>
      <p:ext uri="{BB962C8B-B14F-4D97-AF65-F5344CB8AC3E}">
        <p14:creationId xmlns:p14="http://schemas.microsoft.com/office/powerpoint/2010/main" val="248913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large rock in a cemetery&#10;&#10;Description automatically generated">
            <a:extLst>
              <a:ext uri="{FF2B5EF4-FFF2-40B4-BE49-F238E27FC236}">
                <a16:creationId xmlns:a16="http://schemas.microsoft.com/office/drawing/2014/main" id="{E9E5B981-DF61-68C2-2C1A-175B6BAB0E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3536" b="20214"/>
          <a:stretch>
            <a:fillRect/>
          </a:stretch>
        </p:blipFill>
        <p:spPr>
          <a:xfrm>
            <a:off x="20" y="10"/>
            <a:ext cx="9143980" cy="6857990"/>
          </a:xfrm>
          <a:prstGeom prst="rect">
            <a:avLst/>
          </a:prstGeom>
        </p:spPr>
      </p:pic>
    </p:spTree>
    <p:extLst>
      <p:ext uri="{BB962C8B-B14F-4D97-AF65-F5344CB8AC3E}">
        <p14:creationId xmlns:p14="http://schemas.microsoft.com/office/powerpoint/2010/main" val="1162696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suit waving&#10;&#10;Description automatically generated">
            <a:extLst>
              <a:ext uri="{FF2B5EF4-FFF2-40B4-BE49-F238E27FC236}">
                <a16:creationId xmlns:a16="http://schemas.microsoft.com/office/drawing/2014/main" id="{2B9E950F-67E6-5081-52D4-B24EC0FDC41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667"/>
          <a:stretch>
            <a:fillRect/>
          </a:stretch>
        </p:blipFill>
        <p:spPr>
          <a:xfrm>
            <a:off x="20" y="10"/>
            <a:ext cx="9143980" cy="6857990"/>
          </a:xfrm>
          <a:prstGeom prst="rect">
            <a:avLst/>
          </a:prstGeom>
        </p:spPr>
      </p:pic>
    </p:spTree>
    <p:extLst>
      <p:ext uri="{BB962C8B-B14F-4D97-AF65-F5344CB8AC3E}">
        <p14:creationId xmlns:p14="http://schemas.microsoft.com/office/powerpoint/2010/main" val="366549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9E5AFD22-BE1F-4AA0-8980-3CE7E3139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everal children lying on the floor&#10;&#10;Description automatically generated">
            <a:extLst>
              <a:ext uri="{FF2B5EF4-FFF2-40B4-BE49-F238E27FC236}">
                <a16:creationId xmlns:a16="http://schemas.microsoft.com/office/drawing/2014/main" id="{F680434F-DCC5-AEDB-79D3-6B38EF4834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998" r="31836" b="1"/>
          <a:stretch>
            <a:fillRect/>
          </a:stretch>
        </p:blipFill>
        <p:spPr>
          <a:xfrm>
            <a:off x="20" y="5"/>
            <a:ext cx="4571980" cy="6857999"/>
          </a:xfrm>
          <a:prstGeom prst="rect">
            <a:avLst/>
          </a:prstGeom>
        </p:spPr>
      </p:pic>
      <p:pic>
        <p:nvPicPr>
          <p:cNvPr id="7" name="Picture 6" descr="Several people lying in a room&#10;&#10;Description automatically generated">
            <a:extLst>
              <a:ext uri="{FF2B5EF4-FFF2-40B4-BE49-F238E27FC236}">
                <a16:creationId xmlns:a16="http://schemas.microsoft.com/office/drawing/2014/main" id="{AB601C35-2299-CD62-0935-B4357F312F7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462" r="32038" b="-2"/>
          <a:stretch>
            <a:fillRect/>
          </a:stretch>
        </p:blipFill>
        <p:spPr>
          <a:xfrm>
            <a:off x="4572000" y="-7"/>
            <a:ext cx="4572000" cy="6858002"/>
          </a:xfrm>
          <a:prstGeom prst="rect">
            <a:avLst/>
          </a:prstGeom>
        </p:spPr>
      </p:pic>
    </p:spTree>
    <p:extLst>
      <p:ext uri="{BB962C8B-B14F-4D97-AF65-F5344CB8AC3E}">
        <p14:creationId xmlns:p14="http://schemas.microsoft.com/office/powerpoint/2010/main" val="302132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two children in a stroller&#10;&#10;Description automatically generated">
            <a:extLst>
              <a:ext uri="{FF2B5EF4-FFF2-40B4-BE49-F238E27FC236}">
                <a16:creationId xmlns:a16="http://schemas.microsoft.com/office/drawing/2014/main" id="{6D95D471-3217-F97C-53CC-C3314AF34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20" y="10"/>
            <a:ext cx="9143980" cy="6857990"/>
          </a:xfrm>
          <a:prstGeom prst="rect">
            <a:avLst/>
          </a:prstGeom>
        </p:spPr>
      </p:pic>
    </p:spTree>
    <p:extLst>
      <p:ext uri="{BB962C8B-B14F-4D97-AF65-F5344CB8AC3E}">
        <p14:creationId xmlns:p14="http://schemas.microsoft.com/office/powerpoint/2010/main" val="3209364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rotesting&#10;&#10;Description automatically generated">
            <a:extLst>
              <a:ext uri="{FF2B5EF4-FFF2-40B4-BE49-F238E27FC236}">
                <a16:creationId xmlns:a16="http://schemas.microsoft.com/office/drawing/2014/main" id="{62B9772B-D41F-5A3B-7841-28B3A2E49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273028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054F-E73C-C013-E44A-B85F4FB4DABE}"/>
              </a:ext>
            </a:extLst>
          </p:cNvPr>
          <p:cNvSpPr>
            <a:spLocks noGrp="1"/>
          </p:cNvSpPr>
          <p:nvPr>
            <p:ph type="title"/>
          </p:nvPr>
        </p:nvSpPr>
        <p:spPr/>
        <p:txBody>
          <a:bodyPr/>
          <a:lstStyle/>
          <a:p>
            <a:r>
              <a:rPr lang="en-US" dirty="0"/>
              <a:t>II Corinthians 3:17</a:t>
            </a:r>
          </a:p>
        </p:txBody>
      </p:sp>
      <p:sp>
        <p:nvSpPr>
          <p:cNvPr id="3" name="Content Placeholder 2">
            <a:extLst>
              <a:ext uri="{FF2B5EF4-FFF2-40B4-BE49-F238E27FC236}">
                <a16:creationId xmlns:a16="http://schemas.microsoft.com/office/drawing/2014/main" id="{FC92E9B8-B274-8492-1157-B45F2DDEB2BB}"/>
              </a:ext>
            </a:extLst>
          </p:cNvPr>
          <p:cNvSpPr>
            <a:spLocks noGrp="1"/>
          </p:cNvSpPr>
          <p:nvPr>
            <p:ph idx="1"/>
          </p:nvPr>
        </p:nvSpPr>
        <p:spPr/>
        <p:txBody>
          <a:bodyPr/>
          <a:lstStyle/>
          <a:p>
            <a:r>
              <a:rPr lang="en-US" b="0" i="0" dirty="0">
                <a:solidFill>
                  <a:srgbClr val="000000"/>
                </a:solidFill>
                <a:effectLst/>
                <a:latin typeface="system-ui"/>
              </a:rPr>
              <a:t>Now the Lord is the Spirit, and where the Spirit of the Lord is, there is </a:t>
            </a:r>
            <a:r>
              <a:rPr lang="en-US" b="1" i="0" dirty="0">
                <a:solidFill>
                  <a:srgbClr val="000000"/>
                </a:solidFill>
                <a:effectLst/>
                <a:latin typeface="system-ui"/>
              </a:rPr>
              <a:t>freedom</a:t>
            </a:r>
            <a:r>
              <a:rPr lang="en-US" b="0" i="0" dirty="0">
                <a:solidFill>
                  <a:srgbClr val="000000"/>
                </a:solidFill>
                <a:effectLst/>
                <a:latin typeface="system-ui"/>
              </a:rPr>
              <a:t>.</a:t>
            </a:r>
            <a:endParaRPr lang="en-US" dirty="0"/>
          </a:p>
        </p:txBody>
      </p:sp>
    </p:spTree>
    <p:extLst>
      <p:ext uri="{BB962C8B-B14F-4D97-AF65-F5344CB8AC3E}">
        <p14:creationId xmlns:p14="http://schemas.microsoft.com/office/powerpoint/2010/main" val="162206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5E8F-C79D-40B7-0C80-E8017F620C3D}"/>
              </a:ext>
            </a:extLst>
          </p:cNvPr>
          <p:cNvSpPr>
            <a:spLocks noGrp="1"/>
          </p:cNvSpPr>
          <p:nvPr>
            <p:ph type="title"/>
          </p:nvPr>
        </p:nvSpPr>
        <p:spPr/>
        <p:txBody>
          <a:bodyPr/>
          <a:lstStyle/>
          <a:p>
            <a:r>
              <a:rPr lang="en-US" dirty="0"/>
              <a:t>Mandela’s Five</a:t>
            </a:r>
          </a:p>
        </p:txBody>
      </p:sp>
      <p:sp>
        <p:nvSpPr>
          <p:cNvPr id="3" name="Content Placeholder 2">
            <a:extLst>
              <a:ext uri="{FF2B5EF4-FFF2-40B4-BE49-F238E27FC236}">
                <a16:creationId xmlns:a16="http://schemas.microsoft.com/office/drawing/2014/main" id="{B8BB6E7B-B65C-7793-F6FA-986ACC3235CB}"/>
              </a:ext>
            </a:extLst>
          </p:cNvPr>
          <p:cNvSpPr>
            <a:spLocks noGrp="1"/>
          </p:cNvSpPr>
          <p:nvPr>
            <p:ph idx="1"/>
          </p:nvPr>
        </p:nvSpPr>
        <p:spPr/>
        <p:txBody>
          <a:bodyPr/>
          <a:lstStyle/>
          <a:p>
            <a:r>
              <a:rPr lang="en-US" dirty="0"/>
              <a:t>Clear sense of Purpose – what is your cause?</a:t>
            </a:r>
          </a:p>
          <a:p>
            <a:r>
              <a:rPr lang="en-US" dirty="0"/>
              <a:t>Mental discipline and Inner freedom</a:t>
            </a:r>
          </a:p>
          <a:p>
            <a:r>
              <a:rPr lang="en-US" dirty="0"/>
              <a:t>Hope and Optimism</a:t>
            </a:r>
          </a:p>
          <a:p>
            <a:r>
              <a:rPr lang="en-US" dirty="0"/>
              <a:t>Solidarity and Fellowship</a:t>
            </a:r>
          </a:p>
          <a:p>
            <a:r>
              <a:rPr lang="en-US" dirty="0"/>
              <a:t>Vision for Reconciliation</a:t>
            </a:r>
          </a:p>
        </p:txBody>
      </p:sp>
    </p:spTree>
    <p:extLst>
      <p:ext uri="{BB962C8B-B14F-4D97-AF65-F5344CB8AC3E}">
        <p14:creationId xmlns:p14="http://schemas.microsoft.com/office/powerpoint/2010/main" val="2536564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room&#10;&#10;Description automatically generated">
            <a:extLst>
              <a:ext uri="{FF2B5EF4-FFF2-40B4-BE49-F238E27FC236}">
                <a16:creationId xmlns:a16="http://schemas.microsoft.com/office/drawing/2014/main" id="{A36B1A18-057A-4E64-618B-43E366AA97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442456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FECF-1E5E-F8CB-BF12-52B90A1564E9}"/>
              </a:ext>
            </a:extLst>
          </p:cNvPr>
          <p:cNvSpPr>
            <a:spLocks noGrp="1"/>
          </p:cNvSpPr>
          <p:nvPr>
            <p:ph type="title"/>
          </p:nvPr>
        </p:nvSpPr>
        <p:spPr/>
        <p:txBody>
          <a:bodyPr/>
          <a:lstStyle/>
          <a:p>
            <a:r>
              <a:rPr lang="en-US" dirty="0"/>
              <a:t>The Ultimate Reconciliation</a:t>
            </a:r>
          </a:p>
        </p:txBody>
      </p:sp>
      <p:sp>
        <p:nvSpPr>
          <p:cNvPr id="3" name="Content Placeholder 2">
            <a:extLst>
              <a:ext uri="{FF2B5EF4-FFF2-40B4-BE49-F238E27FC236}">
                <a16:creationId xmlns:a16="http://schemas.microsoft.com/office/drawing/2014/main" id="{0955A548-E86A-ED86-CB11-CCBAAE128FF8}"/>
              </a:ext>
            </a:extLst>
          </p:cNvPr>
          <p:cNvSpPr>
            <a:spLocks noGrp="1"/>
          </p:cNvSpPr>
          <p:nvPr>
            <p:ph idx="1"/>
          </p:nvPr>
        </p:nvSpPr>
        <p:spPr/>
        <p:txBody>
          <a:bodyPr/>
          <a:lstStyle/>
          <a:p>
            <a:r>
              <a:rPr lang="en-US" b="1" i="0" baseline="30000" dirty="0">
                <a:solidFill>
                  <a:srgbClr val="000000"/>
                </a:solidFill>
                <a:effectLst/>
                <a:latin typeface="system-ui"/>
              </a:rPr>
              <a:t>18 </a:t>
            </a:r>
            <a:r>
              <a:rPr lang="en-US" b="0" i="0" dirty="0">
                <a:solidFill>
                  <a:srgbClr val="000000"/>
                </a:solidFill>
                <a:effectLst/>
                <a:latin typeface="system-ui"/>
              </a:rPr>
              <a:t>“The Spirit of the Lord is on me,</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because he has anointed me</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to proclaim good news to the poor.</a:t>
            </a:r>
            <a:br>
              <a:rPr lang="en-US" dirty="0"/>
            </a:br>
            <a:r>
              <a:rPr lang="en-US" b="0" i="0" dirty="0">
                <a:solidFill>
                  <a:srgbClr val="000000"/>
                </a:solidFill>
                <a:effectLst/>
                <a:latin typeface="system-ui"/>
              </a:rPr>
              <a:t>He has sent me to </a:t>
            </a:r>
            <a:r>
              <a:rPr lang="en-US" b="1" i="0" dirty="0">
                <a:solidFill>
                  <a:srgbClr val="000000"/>
                </a:solidFill>
                <a:effectLst/>
                <a:latin typeface="system-ui"/>
              </a:rPr>
              <a:t>proclaim freedom for the prisoners </a:t>
            </a:r>
            <a:r>
              <a:rPr lang="en-US" b="0" i="0" dirty="0">
                <a:solidFill>
                  <a:srgbClr val="000000"/>
                </a:solidFill>
                <a:effectLst/>
                <a:latin typeface="system-ui"/>
              </a:rPr>
              <a:t>and recovery of sight for the blind,</a:t>
            </a:r>
            <a:br>
              <a:rPr lang="en-US" dirty="0"/>
            </a:br>
            <a:r>
              <a:rPr lang="en-US" b="0" i="0" dirty="0">
                <a:solidFill>
                  <a:srgbClr val="000000"/>
                </a:solidFill>
                <a:effectLst/>
                <a:latin typeface="system-ui"/>
              </a:rPr>
              <a:t>to set the oppressed free,</a:t>
            </a:r>
            <a:br>
              <a:rPr lang="en-US" dirty="0"/>
            </a:br>
            <a:r>
              <a:rPr lang="en-US" b="1" i="0" baseline="30000" dirty="0">
                <a:solidFill>
                  <a:srgbClr val="000000"/>
                </a:solidFill>
                <a:effectLst/>
                <a:latin typeface="system-ui"/>
              </a:rPr>
              <a:t>19 </a:t>
            </a: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to proclaim the year of the Lord’s favor.”</a:t>
            </a:r>
            <a:endParaRPr lang="en-US" dirty="0"/>
          </a:p>
        </p:txBody>
      </p:sp>
    </p:spTree>
    <p:extLst>
      <p:ext uri="{BB962C8B-B14F-4D97-AF65-F5344CB8AC3E}">
        <p14:creationId xmlns:p14="http://schemas.microsoft.com/office/powerpoint/2010/main" val="283291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with white boxes&#10;&#10;Description automatically generated">
            <a:extLst>
              <a:ext uri="{FF2B5EF4-FFF2-40B4-BE49-F238E27FC236}">
                <a16:creationId xmlns:a16="http://schemas.microsoft.com/office/drawing/2014/main" id="{B8592E1B-D92B-EF94-299B-F26FB2DF2C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AutoShape 2" descr="May be an image of hospital and text that says '1口 0/55 14 I I had a heart attack, been beeninthe in the hospital over a week, 90% blockage in a main artery, 2 stents placed, just had another surgery, I'm still having chest pains'">
            <a:extLst>
              <a:ext uri="{FF2B5EF4-FFF2-40B4-BE49-F238E27FC236}">
                <a16:creationId xmlns:a16="http://schemas.microsoft.com/office/drawing/2014/main" id="{52D7B471-928E-CDA0-3C9B-F3FC0C501FF9}"/>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71854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6D75FD42-C156-41A4-B68A-6C71A47E7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F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04A7BF-21E3-4BDF-9BE8-BEC32066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2" name="Picture 1" descr="A group of people standing on a stage&#10;&#10;AI-generated content may be incorrect.">
            <a:extLst>
              <a:ext uri="{FF2B5EF4-FFF2-40B4-BE49-F238E27FC236}">
                <a16:creationId xmlns:a16="http://schemas.microsoft.com/office/drawing/2014/main" id="{2FB4106C-C73B-2AA0-B381-4F17D6312359}"/>
              </a:ext>
            </a:extLst>
          </p:cNvPr>
          <p:cNvPicPr>
            <a:picLocks noChangeAspect="1"/>
          </p:cNvPicPr>
          <p:nvPr/>
        </p:nvPicPr>
        <p:blipFill>
          <a:blip r:embed="rId5"/>
          <a:srcRect b="22177"/>
          <a:stretch>
            <a:fillRect/>
          </a:stretch>
        </p:blipFill>
        <p:spPr>
          <a:xfrm>
            <a:off x="471025" y="673313"/>
            <a:ext cx="8175963" cy="5567463"/>
          </a:xfrm>
          <a:prstGeom prst="rect">
            <a:avLst/>
          </a:prstGeom>
        </p:spPr>
      </p:pic>
      <p:grpSp>
        <p:nvGrpSpPr>
          <p:cNvPr id="17" name="Group 16">
            <a:extLst>
              <a:ext uri="{FF2B5EF4-FFF2-40B4-BE49-F238E27FC236}">
                <a16:creationId xmlns:a16="http://schemas.microsoft.com/office/drawing/2014/main" id="{50180162-DDE5-43C8-B0DC-645F4CA9DD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8" name="Rounded Rectangle 21">
              <a:extLst>
                <a:ext uri="{FF2B5EF4-FFF2-40B4-BE49-F238E27FC236}">
                  <a16:creationId xmlns:a16="http://schemas.microsoft.com/office/drawing/2014/main" id="{16C9EE30-D91E-4DE1-8EEC-6A3AD1DD0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A8E1E1CD-6653-4129-A465-3CFB3A1CC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 name="Rounded Rectangle 27">
              <a:extLst>
                <a:ext uri="{FF2B5EF4-FFF2-40B4-BE49-F238E27FC236}">
                  <a16:creationId xmlns:a16="http://schemas.microsoft.com/office/drawing/2014/main" id="{5424F715-2587-4418-AB8A-9B4218F3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1F8A0F16-00E1-4B0A-9B6E-8906A111B6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98834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room with a large screen&#10;&#10;Description automatically generated">
            <a:extLst>
              <a:ext uri="{FF2B5EF4-FFF2-40B4-BE49-F238E27FC236}">
                <a16:creationId xmlns:a16="http://schemas.microsoft.com/office/drawing/2014/main" id="{26B79277-9634-C5D6-475A-76963A38B4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20069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D1C41E45-DD9A-48E3-28A1-5476594C16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12658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wo men taking a selfie&#10;&#10;Description automatically generated">
            <a:extLst>
              <a:ext uri="{FF2B5EF4-FFF2-40B4-BE49-F238E27FC236}">
                <a16:creationId xmlns:a16="http://schemas.microsoft.com/office/drawing/2014/main" id="{363BB9C8-23F5-6D61-C608-BB6C95B237C5}"/>
              </a:ext>
            </a:extLst>
          </p:cNvPr>
          <p:cNvPicPr>
            <a:picLocks noChangeAspect="1"/>
          </p:cNvPicPr>
          <p:nvPr/>
        </p:nvPicPr>
        <p:blipFill>
          <a:blip r:embed="rId4">
            <a:extLst>
              <a:ext uri="{28A0092B-C50C-407E-A947-70E740481C1C}">
                <a14:useLocalDpi xmlns:a14="http://schemas.microsoft.com/office/drawing/2010/main" val="0"/>
              </a:ext>
            </a:extLst>
          </a:blip>
          <a:srcRect l="18170" r="25580"/>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58187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202" name="Picture 1201">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204" name="Straight Connector 1203">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206" name="Rectangle 120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prison cell&#10;&#10;Description automatically generated">
            <a:extLst>
              <a:ext uri="{FF2B5EF4-FFF2-40B4-BE49-F238E27FC236}">
                <a16:creationId xmlns:a16="http://schemas.microsoft.com/office/drawing/2014/main" id="{8E259782-10C5-3979-D9C1-9E3C142C05A0}"/>
              </a:ext>
            </a:extLst>
          </p:cNvPr>
          <p:cNvPicPr>
            <a:picLocks noChangeAspect="1"/>
          </p:cNvPicPr>
          <p:nvPr/>
        </p:nvPicPr>
        <p:blipFill>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000" r="-1" b="-1"/>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a:solidFill>
                  <a:srgbClr val="FFFFFF"/>
                </a:solidFill>
              </a:rPr>
              <a:t>Freedom Beyond Understanding</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God is Present in Our Prisons</a:t>
            </a:r>
          </a:p>
        </p:txBody>
      </p:sp>
      <p:cxnSp>
        <p:nvCxnSpPr>
          <p:cNvPr id="1208" name="Straight Connector 120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9B894CA-E1CC-47A1-8DE3-57DBCFD39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2882B64-6D1E-D1F9-FB26-44A458137EFA}"/>
              </a:ext>
            </a:extLst>
          </p:cNvPr>
          <p:cNvSpPr>
            <a:spLocks noGrp="1"/>
          </p:cNvSpPr>
          <p:nvPr>
            <p:ph type="title"/>
          </p:nvPr>
        </p:nvSpPr>
        <p:spPr>
          <a:xfrm>
            <a:off x="5640066" y="1371269"/>
            <a:ext cx="2520579" cy="1303867"/>
          </a:xfrm>
        </p:spPr>
        <p:txBody>
          <a:bodyPr>
            <a:normAutofit/>
          </a:bodyPr>
          <a:lstStyle/>
          <a:p>
            <a:pPr>
              <a:lnSpc>
                <a:spcPct val="90000"/>
              </a:lnSpc>
            </a:pPr>
            <a:r>
              <a:rPr lang="en-US" sz="2800" b="1" dirty="0"/>
              <a:t>The Ordinary Horrific</a:t>
            </a:r>
            <a:br>
              <a:rPr lang="en-US" sz="2800" b="1" dirty="0"/>
            </a:br>
            <a:endParaRPr lang="en-US" sz="2800" dirty="0"/>
          </a:p>
        </p:txBody>
      </p:sp>
      <p:sp>
        <p:nvSpPr>
          <p:cNvPr id="44" name="Rectangle 43">
            <a:extLst>
              <a:ext uri="{FF2B5EF4-FFF2-40B4-BE49-F238E27FC236}">
                <a16:creationId xmlns:a16="http://schemas.microsoft.com/office/drawing/2014/main" id="{B5DF82D0-142E-415E-9F4C-DD5E34D8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raising his fist&#10;&#10;Description automatically generated">
            <a:extLst>
              <a:ext uri="{FF2B5EF4-FFF2-40B4-BE49-F238E27FC236}">
                <a16:creationId xmlns:a16="http://schemas.microsoft.com/office/drawing/2014/main" id="{3D59022E-FDD2-8DB3-C312-B0B7C69986B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59512" y="2023203"/>
            <a:ext cx="3959083" cy="2632790"/>
          </a:xfrm>
          <a:prstGeom prst="rect">
            <a:avLst/>
          </a:prstGeom>
        </p:spPr>
      </p:pic>
      <p:cxnSp>
        <p:nvCxnSpPr>
          <p:cNvPr id="46" name="Straight Connector 45">
            <a:extLst>
              <a:ext uri="{FF2B5EF4-FFF2-40B4-BE49-F238E27FC236}">
                <a16:creationId xmlns:a16="http://schemas.microsoft.com/office/drawing/2014/main" id="{E69B7433-B959-40DA-806F-FF95BB380B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AD208A8-5B3F-5232-EBD1-DDE134568C19}"/>
              </a:ext>
            </a:extLst>
          </p:cNvPr>
          <p:cNvSpPr>
            <a:spLocks noGrp="1"/>
          </p:cNvSpPr>
          <p:nvPr>
            <p:ph idx="1"/>
          </p:nvPr>
        </p:nvSpPr>
        <p:spPr>
          <a:xfrm>
            <a:off x="5516527" y="2556932"/>
            <a:ext cx="2807991" cy="3318936"/>
          </a:xfrm>
        </p:spPr>
        <p:txBody>
          <a:bodyPr>
            <a:normAutofit/>
          </a:bodyPr>
          <a:lstStyle/>
          <a:p>
            <a:pPr lvl="1"/>
            <a:r>
              <a:rPr lang="en-US" b="1" dirty="0"/>
              <a:t>Peter</a:t>
            </a:r>
          </a:p>
          <a:p>
            <a:pPr lvl="1"/>
            <a:r>
              <a:rPr lang="en-US" b="1" dirty="0"/>
              <a:t>Slave Trade</a:t>
            </a:r>
          </a:p>
          <a:p>
            <a:pPr lvl="1"/>
            <a:r>
              <a:rPr lang="en-US" b="1" dirty="0"/>
              <a:t>Nelson Mandela</a:t>
            </a:r>
          </a:p>
          <a:p>
            <a:pPr lvl="1"/>
            <a:r>
              <a:rPr lang="en-US" b="1" dirty="0"/>
              <a:t>Immigrants</a:t>
            </a:r>
          </a:p>
          <a:p>
            <a:pPr lvl="1"/>
            <a:r>
              <a:rPr lang="en-US" b="1" dirty="0"/>
              <a:t>Clarksdale, MS</a:t>
            </a:r>
          </a:p>
          <a:p>
            <a:pPr lvl="1"/>
            <a:r>
              <a:rPr lang="en-US" b="1" dirty="0"/>
              <a:t>Our Prisons</a:t>
            </a:r>
          </a:p>
          <a:p>
            <a:pPr lvl="1"/>
            <a:endParaRPr lang="en-US" dirty="0"/>
          </a:p>
        </p:txBody>
      </p:sp>
    </p:spTree>
    <p:extLst>
      <p:ext uri="{BB962C8B-B14F-4D97-AF65-F5344CB8AC3E}">
        <p14:creationId xmlns:p14="http://schemas.microsoft.com/office/powerpoint/2010/main" val="19861257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138643</TotalTime>
  <Words>1872</Words>
  <Application>Microsoft Macintosh PowerPoint</Application>
  <PresentationFormat>On-screen Show (4:3)</PresentationFormat>
  <Paragraphs>146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Garamond</vt:lpstr>
      <vt:lpstr>system-ui</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 Beyond Understanding</vt:lpstr>
      <vt:lpstr>The Ordinary Horrific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Corinthians 3:17</vt:lpstr>
      <vt:lpstr>Mandela’s Five</vt:lpstr>
      <vt:lpstr>The Ultimate Reconciliation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399</cp:revision>
  <cp:lastPrinted>2025-11-15T17:25:21Z</cp:lastPrinted>
  <dcterms:created xsi:type="dcterms:W3CDTF">2016-05-13T13:48:14Z</dcterms:created>
  <dcterms:modified xsi:type="dcterms:W3CDTF">2025-11-15T18:14:00Z</dcterms:modified>
</cp:coreProperties>
</file>