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PT Sans Narrow"/>
      <p:regular r:id="rId23"/>
      <p:bold r:id="rId24"/>
    </p:embeddedFont>
    <p:embeddedFont>
      <p:font typeface="Open Sans"/>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PTSansNarrow-bold.fntdata"/><Relationship Id="rId23" Type="http://schemas.openxmlformats.org/officeDocument/2006/relationships/font" Target="fonts/PTSansNarrow-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bold.fntdata"/><Relationship Id="rId25" Type="http://schemas.openxmlformats.org/officeDocument/2006/relationships/font" Target="fonts/OpenSans-regular.fntdata"/><Relationship Id="rId28" Type="http://schemas.openxmlformats.org/officeDocument/2006/relationships/font" Target="fonts/OpenSans-boldItalic.fntdata"/><Relationship Id="rId27"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4c306dc980eb45e9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4c306dc980eb45e9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4c306dc980eb45e9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4c306dc980eb45e9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4c306dc980eb45e9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4c306dc980eb45e9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4c306dc980eb45e9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4c306dc980eb45e9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4c306dc980eb45e9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4c306dc980eb45e9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4c306dc980eb45e9_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4c306dc980eb45e9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4c306dc980eb45e9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4c306dc980eb45e9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4c306dc980eb45e9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4c306dc980eb45e9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4c306dc980eb45e9_1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4c306dc980eb45e9_1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4c306dc980eb45e9_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4c306dc980eb45e9_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4c306dc980eb45e9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4c306dc980eb45e9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4c306dc980eb45e9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4c306dc980eb45e9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4c306dc980eb45e9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4c306dc980eb45e9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4c306dc980eb45e9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4c306dc980eb45e9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4c306dc980eb45e9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4c306dc980eb45e9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4c306dc980eb45e9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4c306dc980eb45e9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lnSpcReduction="10000"/>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The Unlikelies, Chosen</a:t>
            </a:r>
            <a:endParaRPr/>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fontScale="85000" lnSpcReduction="10000"/>
          </a:bodyPr>
          <a:lstStyle/>
          <a:p>
            <a:pPr indent="0" lvl="0" marL="0" rtl="0" algn="ctr">
              <a:spcBef>
                <a:spcPts val="0"/>
              </a:spcBef>
              <a:spcAft>
                <a:spcPts val="0"/>
              </a:spcAft>
              <a:buNone/>
            </a:pPr>
            <a:r>
              <a:rPr lang="en"/>
              <a:t>Melissa Logsdon, NCF Associate Pastor</a:t>
            </a:r>
            <a:endParaRPr/>
          </a:p>
          <a:p>
            <a:pPr indent="0" lvl="0" marL="0" rtl="0" algn="ctr">
              <a:spcBef>
                <a:spcPts val="0"/>
              </a:spcBef>
              <a:spcAft>
                <a:spcPts val="0"/>
              </a:spcAft>
              <a:buNone/>
            </a:pPr>
            <a:r>
              <a:rPr lang="en"/>
              <a:t>11/23/25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2"/>
          <p:cNvSpPr txBox="1"/>
          <p:nvPr>
            <p:ph type="title"/>
          </p:nvPr>
        </p:nvSpPr>
        <p:spPr>
          <a:xfrm>
            <a:off x="311700" y="814800"/>
            <a:ext cx="8571300" cy="35595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The Unlikelies, Chosen: Saul/Paul, John Mark</a:t>
            </a:r>
            <a:endParaRPr/>
          </a:p>
          <a:p>
            <a:pPr indent="0" lvl="0" marL="0" rtl="0" algn="ctr">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257806" y="558819"/>
            <a:ext cx="4045200" cy="34959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Biblical Unlikelies: became part of redemption/salvation stories </a:t>
            </a:r>
            <a:endParaRPr/>
          </a:p>
          <a:p>
            <a:pPr indent="0" lvl="0" marL="0" rtl="0" algn="ctr">
              <a:spcBef>
                <a:spcPts val="0"/>
              </a:spcBef>
              <a:spcAft>
                <a:spcPts val="0"/>
              </a:spcAft>
              <a:buNone/>
            </a:pPr>
            <a:r>
              <a:rPr lang="en"/>
              <a:t>for others</a:t>
            </a:r>
            <a:endParaRPr/>
          </a:p>
        </p:txBody>
      </p:sp>
      <p:sp>
        <p:nvSpPr>
          <p:cNvPr id="129" name="Google Shape;129;p23"/>
          <p:cNvSpPr txBox="1"/>
          <p:nvPr>
            <p:ph idx="1" type="subTitle"/>
          </p:nvPr>
        </p:nvSpPr>
        <p:spPr>
          <a:xfrm>
            <a:off x="526800" y="-15922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
        <p:nvSpPr>
          <p:cNvPr id="130" name="Google Shape;130;p23"/>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85000" lnSpcReduction="10000"/>
          </a:bodyPr>
          <a:lstStyle/>
          <a:p>
            <a:pPr indent="-325755" lvl="0" marL="457200" rtl="0" algn="l">
              <a:lnSpc>
                <a:spcPct val="150000"/>
              </a:lnSpc>
              <a:spcBef>
                <a:spcPts val="0"/>
              </a:spcBef>
              <a:spcAft>
                <a:spcPts val="0"/>
              </a:spcAft>
              <a:buSzPct val="100000"/>
              <a:buChar char="●"/>
            </a:pPr>
            <a:r>
              <a:rPr b="1" lang="en"/>
              <a:t>Elder</a:t>
            </a:r>
            <a:r>
              <a:rPr b="1" lang="en"/>
              <a:t>ly man, on the run for murder</a:t>
            </a:r>
            <a:endParaRPr b="1"/>
          </a:p>
          <a:p>
            <a:pPr indent="-325755" lvl="0" marL="457200" rtl="0" algn="l">
              <a:lnSpc>
                <a:spcPct val="150000"/>
              </a:lnSpc>
              <a:spcBef>
                <a:spcPts val="0"/>
              </a:spcBef>
              <a:spcAft>
                <a:spcPts val="0"/>
              </a:spcAft>
              <a:buSzPct val="100000"/>
              <a:buChar char="●"/>
            </a:pPr>
            <a:r>
              <a:rPr b="1" lang="en"/>
              <a:t>Orphan girl being raised by her uncle</a:t>
            </a:r>
            <a:endParaRPr b="1"/>
          </a:p>
          <a:p>
            <a:pPr indent="-325755" lvl="0" marL="457200" rtl="0" algn="l">
              <a:lnSpc>
                <a:spcPct val="150000"/>
              </a:lnSpc>
              <a:spcBef>
                <a:spcPts val="0"/>
              </a:spcBef>
              <a:spcAft>
                <a:spcPts val="0"/>
              </a:spcAft>
              <a:buSzPct val="100000"/>
              <a:buChar char="●"/>
            </a:pPr>
            <a:r>
              <a:rPr b="1" lang="en"/>
              <a:t>An old infertile couple &amp; a odd guy living in the desert eating locusts and honey</a:t>
            </a:r>
            <a:endParaRPr b="1"/>
          </a:p>
          <a:p>
            <a:pPr indent="-325755" lvl="0" marL="457200" rtl="0" algn="l">
              <a:lnSpc>
                <a:spcPct val="150000"/>
              </a:lnSpc>
              <a:spcBef>
                <a:spcPts val="0"/>
              </a:spcBef>
              <a:spcAft>
                <a:spcPts val="0"/>
              </a:spcAft>
              <a:buSzPct val="100000"/>
              <a:buChar char="●"/>
            </a:pPr>
            <a:r>
              <a:rPr b="1" lang="en"/>
              <a:t>A boy not of wealth, son of a carpenter, from the wrong town, periods of living in exile, times without a home</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pic>
        <p:nvPicPr>
          <p:cNvPr id="135" name="Google Shape;135;p24"/>
          <p:cNvPicPr preferRelativeResize="0"/>
          <p:nvPr/>
        </p:nvPicPr>
        <p:blipFill>
          <a:blip r:embed="rId3">
            <a:alphaModFix/>
          </a:blip>
          <a:stretch>
            <a:fillRect/>
          </a:stretch>
        </p:blipFill>
        <p:spPr>
          <a:xfrm>
            <a:off x="2438833" y="288537"/>
            <a:ext cx="4566425" cy="45664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type="title"/>
          </p:nvPr>
        </p:nvSpPr>
        <p:spPr>
          <a:xfrm>
            <a:off x="311700" y="814800"/>
            <a:ext cx="8571300" cy="9420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ELPHABA on the WRONG SIDE and an UNLIKELY HERO</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Elphaba (from Wicked)</a:t>
            </a:r>
            <a:endParaRPr/>
          </a:p>
        </p:txBody>
      </p:sp>
      <p:sp>
        <p:nvSpPr>
          <p:cNvPr id="146" name="Google Shape;146;p26"/>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b="1" lang="en" sz="1850"/>
              <a:t>BUT I DON’T WANT IT NO-- I CAN’T WANT IT ANYMORE...</a:t>
            </a:r>
            <a:endParaRPr b="1" sz="1850"/>
          </a:p>
          <a:p>
            <a:pPr indent="0" lvl="0" marL="0" rtl="0" algn="l">
              <a:lnSpc>
                <a:spcPct val="100000"/>
              </a:lnSpc>
              <a:spcBef>
                <a:spcPts val="1200"/>
              </a:spcBef>
              <a:spcAft>
                <a:spcPts val="0"/>
              </a:spcAft>
              <a:buNone/>
            </a:pPr>
            <a:r>
              <a:rPr b="1" lang="en" sz="1850"/>
              <a:t>SOMETHING HAS CHANGED WITHIN ME, SOMETHING IS NOT THE SAME</a:t>
            </a:r>
            <a:endParaRPr b="1" sz="1850"/>
          </a:p>
          <a:p>
            <a:pPr indent="0" lvl="0" marL="0" rtl="0" algn="l">
              <a:lnSpc>
                <a:spcPct val="100000"/>
              </a:lnSpc>
              <a:spcBef>
                <a:spcPts val="1200"/>
              </a:spcBef>
              <a:spcAft>
                <a:spcPts val="0"/>
              </a:spcAft>
              <a:buNone/>
            </a:pPr>
            <a:r>
              <a:rPr b="1" lang="en" sz="1850"/>
              <a:t>I'M THROUGH WITH PLAYING BY THE RULES OF SOMEONE ELSE'S GAME</a:t>
            </a:r>
            <a:endParaRPr b="1" sz="1850"/>
          </a:p>
          <a:p>
            <a:pPr indent="0" lvl="0" marL="0" rtl="0" algn="l">
              <a:lnSpc>
                <a:spcPct val="100000"/>
              </a:lnSpc>
              <a:spcBef>
                <a:spcPts val="1200"/>
              </a:spcBef>
              <a:spcAft>
                <a:spcPts val="0"/>
              </a:spcAft>
              <a:buNone/>
            </a:pPr>
            <a:r>
              <a:rPr b="1" lang="en" sz="1850"/>
              <a:t>I'M THROUGH ACCEPTING LIMITS 'CAUSE SOMEONE SAYS THEY'RE SO</a:t>
            </a:r>
            <a:endParaRPr b="1" sz="1850"/>
          </a:p>
          <a:p>
            <a:pPr indent="0" lvl="0" marL="0" rtl="0" algn="l">
              <a:lnSpc>
                <a:spcPct val="100000"/>
              </a:lnSpc>
              <a:spcBef>
                <a:spcPts val="1200"/>
              </a:spcBef>
              <a:spcAft>
                <a:spcPts val="0"/>
              </a:spcAft>
              <a:buNone/>
            </a:pPr>
            <a:r>
              <a:rPr b="1" lang="en" sz="1850"/>
              <a:t>SOME THINGS I CANNOT CHANGE BUT TILL I TRY, I'LL NEVER KNOW</a:t>
            </a:r>
            <a:endParaRPr b="1" sz="1850"/>
          </a:p>
          <a:p>
            <a:pPr indent="0" lvl="0" marL="0" rtl="0" algn="l">
              <a:lnSpc>
                <a:spcPct val="100000"/>
              </a:lnSpc>
              <a:spcBef>
                <a:spcPts val="1200"/>
              </a:spcBef>
              <a:spcAft>
                <a:spcPts val="1200"/>
              </a:spcAft>
              <a:buNone/>
            </a:pPr>
            <a:r>
              <a:rPr b="1" lang="en" sz="1850"/>
              <a:t>TOO LONG I'VE BEEN AFRAID OF LOSING LOVE</a:t>
            </a:r>
            <a:endParaRPr b="1" sz="185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Elphaba (from Wicked for Good)</a:t>
            </a:r>
            <a:endParaRPr/>
          </a:p>
        </p:txBody>
      </p:sp>
      <p:sp>
        <p:nvSpPr>
          <p:cNvPr id="152" name="Google Shape;152;p2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When you feel you can't fight anymore</a:t>
            </a:r>
            <a:endParaRPr b="1"/>
          </a:p>
          <a:p>
            <a:pPr indent="0" lvl="0" marL="0" rtl="0" algn="l">
              <a:spcBef>
                <a:spcPts val="1200"/>
              </a:spcBef>
              <a:spcAft>
                <a:spcPts val="0"/>
              </a:spcAft>
              <a:buNone/>
            </a:pPr>
            <a:r>
              <a:rPr b="1" lang="en"/>
              <a:t>Just tell yourself There's no place like home</a:t>
            </a:r>
            <a:endParaRPr b="1"/>
          </a:p>
          <a:p>
            <a:pPr indent="0" lvl="0" marL="0" rtl="0" algn="l">
              <a:spcBef>
                <a:spcPts val="1200"/>
              </a:spcBef>
              <a:spcAft>
                <a:spcPts val="0"/>
              </a:spcAft>
              <a:buNone/>
            </a:pPr>
            <a:r>
              <a:rPr b="1" lang="en"/>
              <a:t>When you feel it's not worth fighting for, </a:t>
            </a:r>
            <a:endParaRPr b="1"/>
          </a:p>
          <a:p>
            <a:pPr indent="0" lvl="0" marL="0" rtl="0" algn="l">
              <a:spcBef>
                <a:spcPts val="1200"/>
              </a:spcBef>
              <a:spcAft>
                <a:spcPts val="0"/>
              </a:spcAft>
              <a:buNone/>
            </a:pPr>
            <a:r>
              <a:rPr b="1" lang="en"/>
              <a:t>Compel yourself because There's no place like home</a:t>
            </a:r>
            <a:endParaRPr b="1"/>
          </a:p>
          <a:p>
            <a:pPr indent="0" lvl="0" marL="0" rtl="0" algn="l">
              <a:spcBef>
                <a:spcPts val="1200"/>
              </a:spcBef>
              <a:spcAft>
                <a:spcPts val="0"/>
              </a:spcAft>
              <a:buNone/>
            </a:pPr>
            <a:r>
              <a:rPr b="1" lang="en"/>
              <a:t>When you want to leave discouraged and resigned</a:t>
            </a:r>
            <a:endParaRPr b="1"/>
          </a:p>
          <a:p>
            <a:pPr indent="0" lvl="0" marL="0" rtl="0" algn="l">
              <a:spcBef>
                <a:spcPts val="1200"/>
              </a:spcBef>
              <a:spcAft>
                <a:spcPts val="0"/>
              </a:spcAft>
              <a:buNone/>
            </a:pPr>
            <a:r>
              <a:rPr b="1" lang="en"/>
              <a:t>That's what they want you to do</a:t>
            </a:r>
            <a:endParaRPr b="1"/>
          </a:p>
          <a:p>
            <a:pPr indent="0" lvl="0" marL="0" rtl="0" algn="l">
              <a:spcBef>
                <a:spcPts val="1200"/>
              </a:spcBef>
              <a:spcAft>
                <a:spcPts val="0"/>
              </a:spcAft>
              <a:buNone/>
            </a:pPr>
            <a:r>
              <a:rPr b="1" lang="en"/>
              <a:t>But think how you'll grieve for all you'll leave behind, </a:t>
            </a:r>
            <a:endParaRPr b="1"/>
          </a:p>
          <a:p>
            <a:pPr indent="0" lvl="0" marL="0" rtl="0" algn="l">
              <a:spcBef>
                <a:spcPts val="1200"/>
              </a:spcBef>
              <a:spcAft>
                <a:spcPts val="1200"/>
              </a:spcAft>
              <a:buNone/>
            </a:pPr>
            <a:r>
              <a:rPr b="1" lang="en"/>
              <a:t>Oz belongs to you too</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8"/>
          <p:cNvSpPr txBox="1"/>
          <p:nvPr>
            <p:ph type="title"/>
          </p:nvPr>
        </p:nvSpPr>
        <p:spPr>
          <a:xfrm>
            <a:off x="311700" y="814800"/>
            <a:ext cx="8571300" cy="9420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OUR STORY </a:t>
            </a:r>
            <a:endParaRPr/>
          </a:p>
          <a:p>
            <a:pPr indent="0" lvl="0" marL="0" rtl="0" algn="ctr">
              <a:spcBef>
                <a:spcPts val="0"/>
              </a:spcBef>
              <a:spcAft>
                <a:spcPts val="0"/>
              </a:spcAft>
              <a:buNone/>
            </a:pPr>
            <a:r>
              <a:rPr lang="en"/>
              <a:t>on the WRONG SIDE and THE UNLIKELIES, CHOSEN</a:t>
            </a:r>
            <a:endParaRPr/>
          </a:p>
        </p:txBody>
      </p:sp>
      <p:sp>
        <p:nvSpPr>
          <p:cNvPr id="158" name="Google Shape;158;p28"/>
          <p:cNvSpPr txBox="1"/>
          <p:nvPr/>
        </p:nvSpPr>
        <p:spPr>
          <a:xfrm>
            <a:off x="69150" y="2743775"/>
            <a:ext cx="9005700" cy="2147100"/>
          </a:xfrm>
          <a:prstGeom prst="rect">
            <a:avLst/>
          </a:prstGeom>
          <a:noFill/>
          <a:ln>
            <a:noFill/>
          </a:ln>
        </p:spPr>
        <p:txBody>
          <a:bodyPr anchorCtr="0" anchor="t" bIns="91425" lIns="91425" spcFirstLastPara="1" rIns="91425" wrap="square" tIns="91425">
            <a:spAutoFit/>
          </a:bodyPr>
          <a:lstStyle/>
          <a:p>
            <a:pPr indent="-361950" lvl="0" marL="457200" rtl="0" algn="l">
              <a:spcBef>
                <a:spcPts val="0"/>
              </a:spcBef>
              <a:spcAft>
                <a:spcPts val="0"/>
              </a:spcAft>
              <a:buClr>
                <a:schemeClr val="lt1"/>
              </a:buClr>
              <a:buSzPts val="2100"/>
              <a:buFont typeface="Open Sans"/>
              <a:buChar char="●"/>
            </a:pPr>
            <a:r>
              <a:rPr b="1" lang="en" sz="2100">
                <a:solidFill>
                  <a:schemeClr val="lt1"/>
                </a:solidFill>
                <a:latin typeface="Open Sans"/>
                <a:ea typeface="Open Sans"/>
                <a:cs typeface="Open Sans"/>
                <a:sym typeface="Open Sans"/>
              </a:rPr>
              <a:t>Are we willing to speak out about Jesus and to speak up for those that have no one to speak for them?</a:t>
            </a:r>
            <a:endParaRPr b="1" sz="2100">
              <a:solidFill>
                <a:schemeClr val="lt1"/>
              </a:solidFill>
              <a:latin typeface="Open Sans"/>
              <a:ea typeface="Open Sans"/>
              <a:cs typeface="Open Sans"/>
              <a:sym typeface="Open Sans"/>
            </a:endParaRPr>
          </a:p>
          <a:p>
            <a:pPr indent="-361950" lvl="1" marL="914400" rtl="0" algn="l">
              <a:spcBef>
                <a:spcPts val="0"/>
              </a:spcBef>
              <a:spcAft>
                <a:spcPts val="0"/>
              </a:spcAft>
              <a:buClr>
                <a:schemeClr val="lt1"/>
              </a:buClr>
              <a:buSzPts val="2100"/>
              <a:buFont typeface="Open Sans"/>
              <a:buChar char="○"/>
            </a:pPr>
            <a:r>
              <a:rPr b="1" lang="en" sz="2100">
                <a:solidFill>
                  <a:schemeClr val="lt1"/>
                </a:solidFill>
                <a:latin typeface="Open Sans"/>
                <a:ea typeface="Open Sans"/>
                <a:cs typeface="Open Sans"/>
                <a:sym typeface="Open Sans"/>
              </a:rPr>
              <a:t>Even if if means we may face propaganda against us, persecution</a:t>
            </a:r>
            <a:endParaRPr b="1" sz="2100">
              <a:solidFill>
                <a:schemeClr val="lt1"/>
              </a:solidFill>
              <a:latin typeface="Open Sans"/>
              <a:ea typeface="Open Sans"/>
              <a:cs typeface="Open Sans"/>
              <a:sym typeface="Open Sans"/>
            </a:endParaRPr>
          </a:p>
          <a:p>
            <a:pPr indent="-361950" lvl="0" marL="457200" rtl="0" algn="l">
              <a:spcBef>
                <a:spcPts val="0"/>
              </a:spcBef>
              <a:spcAft>
                <a:spcPts val="0"/>
              </a:spcAft>
              <a:buClr>
                <a:schemeClr val="lt1"/>
              </a:buClr>
              <a:buSzPts val="2100"/>
              <a:buFont typeface="Open Sans"/>
              <a:buChar char="●"/>
            </a:pPr>
            <a:r>
              <a:rPr b="1" lang="en" sz="2100">
                <a:solidFill>
                  <a:schemeClr val="lt1"/>
                </a:solidFill>
                <a:latin typeface="Open Sans"/>
                <a:ea typeface="Open Sans"/>
                <a:cs typeface="Open Sans"/>
                <a:sym typeface="Open Sans"/>
              </a:rPr>
              <a:t>Are you willing to give up your rights, privileges, maybe your own life in working to bring justice and salvation to others?</a:t>
            </a:r>
            <a:endParaRPr b="1" sz="2100">
              <a:solidFill>
                <a:schemeClr val="lt1"/>
              </a:solidFill>
              <a:latin typeface="Open Sans"/>
              <a:ea typeface="Open Sans"/>
              <a:cs typeface="Open Sans"/>
              <a:sym typeface="Open San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9"/>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Conclusion: </a:t>
            </a:r>
            <a:r>
              <a:rPr lang="en"/>
              <a:t>Prayer for STRENGTH and JOY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184390" y="624958"/>
            <a:ext cx="8571300" cy="1757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INTRO: </a:t>
            </a:r>
            <a:endParaRPr/>
          </a:p>
          <a:p>
            <a:pPr indent="0" lvl="0" marL="0" rtl="0" algn="ctr">
              <a:spcBef>
                <a:spcPts val="0"/>
              </a:spcBef>
              <a:spcAft>
                <a:spcPts val="0"/>
              </a:spcAft>
              <a:buNone/>
            </a:pPr>
            <a:r>
              <a:rPr lang="en"/>
              <a:t>Wrapping up the year</a:t>
            </a:r>
            <a:endParaRPr/>
          </a:p>
          <a:p>
            <a:pPr indent="0" lvl="0" marL="0" rtl="0" algn="ctr">
              <a:spcBef>
                <a:spcPts val="0"/>
              </a:spcBef>
              <a:spcAft>
                <a:spcPts val="0"/>
              </a:spcAft>
              <a:buNone/>
            </a:pPr>
            <a:r>
              <a:rPr lang="en"/>
              <a:t>Reign of Christ Sunday</a:t>
            </a:r>
            <a:endParaRPr/>
          </a:p>
          <a:p>
            <a:pPr indent="0" lvl="0" marL="0" rtl="0" algn="ctr">
              <a:spcBef>
                <a:spcPts val="0"/>
              </a:spcBef>
              <a:spcAft>
                <a:spcPts val="0"/>
              </a:spcAft>
              <a:buNone/>
            </a:pPr>
            <a:r>
              <a:rPr lang="en"/>
              <a:t>Wrapping up Acts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Concerned on WRONG SIDE &amp; UNLIKELY</a:t>
            </a:r>
            <a:endParaRPr/>
          </a:p>
        </p:txBody>
      </p:sp>
      <p:sp>
        <p:nvSpPr>
          <p:cNvPr id="78" name="Google Shape;78;p15"/>
          <p:cNvSpPr txBox="1"/>
          <p:nvPr/>
        </p:nvSpPr>
        <p:spPr>
          <a:xfrm>
            <a:off x="947255" y="1925255"/>
            <a:ext cx="72495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3000">
                <a:solidFill>
                  <a:schemeClr val="dk2"/>
                </a:solidFill>
                <a:latin typeface="Open Sans"/>
                <a:ea typeface="Open Sans"/>
                <a:cs typeface="Open Sans"/>
                <a:sym typeface="Open Sans"/>
              </a:rPr>
              <a:t>Encouragement from a Friend</a:t>
            </a:r>
            <a:endParaRPr b="1" sz="3000">
              <a:solidFill>
                <a:schemeClr val="dk2"/>
              </a:solidFill>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6"/>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Paul on the WRONG SIDE &amp; UNLIKELY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Being Sent</a:t>
            </a:r>
            <a:endParaRPr/>
          </a:p>
        </p:txBody>
      </p:sp>
      <p:sp>
        <p:nvSpPr>
          <p:cNvPr id="89" name="Google Shape;89;p17"/>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Diverse group gathered in prayer </a:t>
            </a:r>
            <a:r>
              <a:rPr lang="en"/>
              <a:t>and fasting</a:t>
            </a:r>
            <a:endParaRPr/>
          </a:p>
          <a:p>
            <a:pPr indent="0" lvl="0" marL="0" rtl="0" algn="ctr">
              <a:spcBef>
                <a:spcPts val="0"/>
              </a:spcBef>
              <a:spcAft>
                <a:spcPts val="0"/>
              </a:spcAft>
              <a:buNone/>
            </a:pPr>
            <a:r>
              <a:rPr lang="en"/>
              <a:t>Acts 13:1-3 NCV</a:t>
            </a:r>
            <a:endParaRPr/>
          </a:p>
        </p:txBody>
      </p:sp>
      <p:sp>
        <p:nvSpPr>
          <p:cNvPr id="90" name="Google Shape;90;p17"/>
          <p:cNvSpPr txBox="1"/>
          <p:nvPr>
            <p:ph idx="2" type="body"/>
          </p:nvPr>
        </p:nvSpPr>
        <p:spPr>
          <a:xfrm>
            <a:off x="4800275" y="536450"/>
            <a:ext cx="4110900" cy="4362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1550"/>
              <a:t>In the church at Antioch there were these prophets and teachers: Barnabas, Simeon (also called Niger), Lucius (from the city of Cyrene), Manaen (who had grown up with Herod, the ruler), and Saul.</a:t>
            </a:r>
            <a:endParaRPr b="1" sz="1550"/>
          </a:p>
          <a:p>
            <a:pPr indent="0" lvl="0" marL="0" rtl="0" algn="l">
              <a:spcBef>
                <a:spcPts val="1200"/>
              </a:spcBef>
              <a:spcAft>
                <a:spcPts val="0"/>
              </a:spcAft>
              <a:buNone/>
            </a:pPr>
            <a:r>
              <a:rPr b="1" lang="en" sz="1550"/>
              <a:t>They were all worshiping the Lord and fasting for a certain time. During this time the Holy Spirit said to them, “Set apart for me Barnabas and Saul to do a special work for which I have chosen them.”</a:t>
            </a:r>
            <a:endParaRPr b="1" sz="1550"/>
          </a:p>
          <a:p>
            <a:pPr indent="0" lvl="0" marL="0" rtl="0" algn="l">
              <a:spcBef>
                <a:spcPts val="1200"/>
              </a:spcBef>
              <a:spcAft>
                <a:spcPts val="0"/>
              </a:spcAft>
              <a:buNone/>
            </a:pPr>
            <a:r>
              <a:rPr b="1" lang="en" sz="1550"/>
              <a:t> So after they fasted and prayed, they laid their hands on arnabas and Saul and sent them out.</a:t>
            </a:r>
            <a:endParaRPr b="1" sz="1550"/>
          </a:p>
          <a:p>
            <a:pPr indent="0" lvl="0" marL="0" rtl="0" algn="l">
              <a:spcBef>
                <a:spcPts val="1200"/>
              </a:spcBef>
              <a:spcAft>
                <a:spcPts val="0"/>
              </a:spcAft>
              <a:buNone/>
            </a:pPr>
            <a:r>
              <a:t/>
            </a:r>
            <a:endParaRPr b="1" sz="1550"/>
          </a:p>
          <a:p>
            <a:pPr indent="0" lvl="0" marL="0" rtl="0" algn="l">
              <a:spcBef>
                <a:spcPts val="1200"/>
              </a:spcBef>
              <a:spcAft>
                <a:spcPts val="1200"/>
              </a:spcAft>
              <a:buNone/>
            </a:pPr>
            <a:r>
              <a:t/>
            </a:r>
            <a:endParaRPr b="1" sz="155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First Experience</a:t>
            </a:r>
            <a:endParaRPr/>
          </a:p>
        </p:txBody>
      </p:sp>
      <p:sp>
        <p:nvSpPr>
          <p:cNvPr id="96" name="Google Shape;96;p18"/>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Island of Cyprus (Barnabas’ home)</a:t>
            </a:r>
            <a:endParaRPr/>
          </a:p>
        </p:txBody>
      </p:sp>
      <p:sp>
        <p:nvSpPr>
          <p:cNvPr id="97" name="Google Shape;97;p18"/>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368300" lvl="0" marL="457200" rtl="0" algn="l">
              <a:spcBef>
                <a:spcPts val="0"/>
              </a:spcBef>
              <a:spcAft>
                <a:spcPts val="0"/>
              </a:spcAft>
              <a:buSzPts val="2200"/>
              <a:buChar char="●"/>
            </a:pPr>
            <a:r>
              <a:rPr b="1" lang="en" sz="2200"/>
              <a:t>proconsul, Sergius Paulus wanted to hear about God (v6-12)</a:t>
            </a:r>
            <a:endParaRPr b="1" sz="2200"/>
          </a:p>
          <a:p>
            <a:pPr indent="-368300" lvl="0" marL="457200" rtl="0" algn="l">
              <a:spcBef>
                <a:spcPts val="0"/>
              </a:spcBef>
              <a:spcAft>
                <a:spcPts val="0"/>
              </a:spcAft>
              <a:buSzPts val="2200"/>
              <a:buChar char="●"/>
            </a:pPr>
            <a:r>
              <a:rPr b="1" lang="en" sz="2200"/>
              <a:t> Sergius’ Companion, Elymas, tried to dissuade him. Saul confronted Elymas.</a:t>
            </a:r>
            <a:endParaRPr b="1" sz="2200"/>
          </a:p>
          <a:p>
            <a:pPr indent="-368300" lvl="0" marL="457200" rtl="0" algn="l">
              <a:spcBef>
                <a:spcPts val="0"/>
              </a:spcBef>
              <a:spcAft>
                <a:spcPts val="0"/>
              </a:spcAft>
              <a:buSzPts val="2200"/>
              <a:buChar char="●"/>
            </a:pPr>
            <a:r>
              <a:rPr b="1" lang="en" sz="2200"/>
              <a:t>Sergius believed in Jesus</a:t>
            </a:r>
            <a:endParaRPr b="1" sz="2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2nd Experience</a:t>
            </a:r>
            <a:endParaRPr/>
          </a:p>
        </p:txBody>
      </p:sp>
      <p:sp>
        <p:nvSpPr>
          <p:cNvPr id="103" name="Google Shape;103;p1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Perga &amp; Antioch of Pisidia (in Turkey) </a:t>
            </a:r>
            <a:endParaRPr/>
          </a:p>
        </p:txBody>
      </p:sp>
      <p:sp>
        <p:nvSpPr>
          <p:cNvPr id="104" name="Google Shape;104;p1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355600" lvl="0" marL="457200" rtl="0" algn="l">
              <a:spcBef>
                <a:spcPts val="0"/>
              </a:spcBef>
              <a:spcAft>
                <a:spcPts val="0"/>
              </a:spcAft>
              <a:buSzPts val="2000"/>
              <a:buChar char="●"/>
            </a:pPr>
            <a:r>
              <a:rPr b="1" lang="en" sz="2000"/>
              <a:t>People were enthusiastic/wanted to hear more of the teaching about Jesus.</a:t>
            </a:r>
            <a:endParaRPr b="1" sz="2000"/>
          </a:p>
          <a:p>
            <a:pPr indent="-355600" lvl="0" marL="457200" rtl="0" algn="l">
              <a:spcBef>
                <a:spcPts val="0"/>
              </a:spcBef>
              <a:spcAft>
                <a:spcPts val="0"/>
              </a:spcAft>
              <a:buSzPts val="2000"/>
              <a:buChar char="●"/>
            </a:pPr>
            <a:r>
              <a:rPr b="1" lang="en" sz="2000"/>
              <a:t>Religious group not wanting to follow the way of Jesus, really felt like their</a:t>
            </a:r>
            <a:endParaRPr b="1" sz="2000"/>
          </a:p>
          <a:p>
            <a:pPr indent="-355600" lvl="0" marL="457200" rtl="0" algn="l">
              <a:spcBef>
                <a:spcPts val="0"/>
              </a:spcBef>
              <a:spcAft>
                <a:spcPts val="0"/>
              </a:spcAft>
              <a:buSzPts val="2000"/>
              <a:buChar char="●"/>
            </a:pPr>
            <a:r>
              <a:rPr b="1" lang="en" sz="2000"/>
              <a:t>position of authority was challenged (jealously) so they made up a false narrative of the work of Paul</a:t>
            </a:r>
            <a:endParaRPr b="1" sz="2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265500" y="1039675"/>
            <a:ext cx="4045200" cy="1675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Paul declares their purpose, their intentions</a:t>
            </a:r>
            <a:endParaRPr/>
          </a:p>
        </p:txBody>
      </p:sp>
      <p:sp>
        <p:nvSpPr>
          <p:cNvPr id="110" name="Google Shape;110;p20"/>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Acts 13:47 </a:t>
            </a:r>
            <a:endParaRPr/>
          </a:p>
        </p:txBody>
      </p:sp>
      <p:sp>
        <p:nvSpPr>
          <p:cNvPr id="111" name="Google Shape;111;p20"/>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1850"/>
              <a:t>47 For this is what Christ instructed us to do: ‘I have made you a light for the nations, so that my salvation may reach the ends of the earth.’”</a:t>
            </a:r>
            <a:endParaRPr b="1" sz="1850"/>
          </a:p>
          <a:p>
            <a:pPr indent="0" lvl="0" marL="0" rtl="0" algn="l">
              <a:spcBef>
                <a:spcPts val="1200"/>
              </a:spcBef>
              <a:spcAft>
                <a:spcPts val="1200"/>
              </a:spcAft>
              <a:buNone/>
            </a:pPr>
            <a:r>
              <a:rPr b="1" lang="en" sz="1850"/>
              <a:t>Acts 1:8 NCV: But when the Holy Spirit comes to you, you will receive power. You will be my witnesses—in Jerusalem, in all of Judea, in Samaria, and in every part of the world.” –Jesus to his followers</a:t>
            </a:r>
            <a:endParaRPr b="1" sz="185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1"/>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In the face of Persecution</a:t>
            </a:r>
            <a:endParaRPr/>
          </a:p>
        </p:txBody>
      </p:sp>
      <p:sp>
        <p:nvSpPr>
          <p:cNvPr id="117" name="Google Shape;117;p21"/>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Acts 13:52</a:t>
            </a:r>
            <a:endParaRPr/>
          </a:p>
        </p:txBody>
      </p:sp>
      <p:sp>
        <p:nvSpPr>
          <p:cNvPr id="118" name="Google Shape;118;p2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b="1" lang="en" sz="2200"/>
              <a:t>“</a:t>
            </a:r>
            <a:r>
              <a:rPr b="1" lang="en" sz="2200"/>
              <a:t>And the Disciples were filled with joy and with the Holy Spirit”</a:t>
            </a:r>
            <a:endParaRPr b="1" sz="2200"/>
          </a:p>
          <a:p>
            <a:pPr indent="0" lvl="0" marL="0" rtl="0" algn="l">
              <a:spcBef>
                <a:spcPts val="1200"/>
              </a:spcBef>
              <a:spcAft>
                <a:spcPts val="1200"/>
              </a:spcAft>
              <a:buNone/>
            </a:pPr>
            <a:r>
              <a:rPr b="1" lang="en" sz="2200"/>
              <a:t>■ When Rejected they stayed filled with joy and continued on their calling</a:t>
            </a:r>
            <a:endParaRPr b="1" sz="2200"/>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