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33"/>
  </p:notesMasterIdLst>
  <p:sldIdLst>
    <p:sldId id="636" r:id="rId2"/>
    <p:sldId id="714" r:id="rId3"/>
    <p:sldId id="712" r:id="rId4"/>
    <p:sldId id="713" r:id="rId5"/>
    <p:sldId id="715" r:id="rId6"/>
    <p:sldId id="716" r:id="rId7"/>
    <p:sldId id="717" r:id="rId8"/>
    <p:sldId id="721" r:id="rId9"/>
    <p:sldId id="624" r:id="rId10"/>
    <p:sldId id="629" r:id="rId11"/>
    <p:sldId id="695" r:id="rId12"/>
    <p:sldId id="696" r:id="rId13"/>
    <p:sldId id="699" r:id="rId14"/>
    <p:sldId id="697" r:id="rId15"/>
    <p:sldId id="689" r:id="rId16"/>
    <p:sldId id="698" r:id="rId17"/>
    <p:sldId id="700" r:id="rId18"/>
    <p:sldId id="701" r:id="rId19"/>
    <p:sldId id="702" r:id="rId20"/>
    <p:sldId id="703" r:id="rId21"/>
    <p:sldId id="704" r:id="rId22"/>
    <p:sldId id="705" r:id="rId23"/>
    <p:sldId id="706" r:id="rId24"/>
    <p:sldId id="708" r:id="rId25"/>
    <p:sldId id="707" r:id="rId26"/>
    <p:sldId id="709" r:id="rId27"/>
    <p:sldId id="710" r:id="rId28"/>
    <p:sldId id="711" r:id="rId29"/>
    <p:sldId id="718" r:id="rId30"/>
    <p:sldId id="719" r:id="rId31"/>
    <p:sldId id="720"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Trask" initials="JT" lastIdx="8" clrIdx="0">
    <p:extLst>
      <p:ext uri="{19B8F6BF-5375-455C-9EA6-DF929625EA0E}">
        <p15:presenceInfo xmlns:p15="http://schemas.microsoft.com/office/powerpoint/2012/main" userId="f21af94da9129c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70260" autoAdjust="0"/>
  </p:normalViewPr>
  <p:slideViewPr>
    <p:cSldViewPr snapToGrid="0">
      <p:cViewPr varScale="1">
        <p:scale>
          <a:sx n="92" d="100"/>
          <a:sy n="92" d="100"/>
        </p:scale>
        <p:origin x="2712" y="184"/>
      </p:cViewPr>
      <p:guideLst/>
    </p:cSldViewPr>
  </p:slideViewPr>
  <p:notesTextViewPr>
    <p:cViewPr>
      <p:scale>
        <a:sx n="1" d="1"/>
        <a:sy n="1" d="1"/>
      </p:scale>
      <p:origin x="0" y="0"/>
    </p:cViewPr>
  </p:notesTextViewPr>
  <p:notesViewPr>
    <p:cSldViewPr snapToGrid="0">
      <p:cViewPr varScale="1">
        <p:scale>
          <a:sx n="42" d="100"/>
          <a:sy n="42" d="100"/>
        </p:scale>
        <p:origin x="2646"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56" tIns="46578" rIns="93156" bIns="46578" rtlCol="0"/>
          <a:lstStyle>
            <a:lvl1pPr algn="l">
              <a:defRPr sz="1200"/>
            </a:lvl1pPr>
          </a:lstStyle>
          <a:p>
            <a:endParaRPr lang="en-US" dirty="0"/>
          </a:p>
        </p:txBody>
      </p:sp>
      <p:sp>
        <p:nvSpPr>
          <p:cNvPr id="3" name="Date Placeholder 2"/>
          <p:cNvSpPr>
            <a:spLocks noGrp="1"/>
          </p:cNvSpPr>
          <p:nvPr>
            <p:ph type="dt" idx="1"/>
          </p:nvPr>
        </p:nvSpPr>
        <p:spPr>
          <a:xfrm>
            <a:off x="3970940" y="0"/>
            <a:ext cx="3037840" cy="466435"/>
          </a:xfrm>
          <a:prstGeom prst="rect">
            <a:avLst/>
          </a:prstGeom>
        </p:spPr>
        <p:txBody>
          <a:bodyPr vert="horz" lIns="93156" tIns="46578" rIns="93156" bIns="46578" rtlCol="0"/>
          <a:lstStyle>
            <a:lvl1pPr algn="r">
              <a:defRPr sz="1200"/>
            </a:lvl1pPr>
          </a:lstStyle>
          <a:p>
            <a:fld id="{A56EE534-B2DF-4659-89CA-B4A70BA27638}" type="datetimeFigureOut">
              <a:rPr lang="en-US" smtClean="0"/>
              <a:t>12/2/25</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56" tIns="46578" rIns="93156" bIns="46578"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6" tIns="46578" rIns="93156" bIns="465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4"/>
          </a:xfrm>
          <a:prstGeom prst="rect">
            <a:avLst/>
          </a:prstGeom>
        </p:spPr>
        <p:txBody>
          <a:bodyPr vert="horz" lIns="93156" tIns="46578" rIns="93156"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56" tIns="46578" rIns="93156" bIns="46578" rtlCol="0" anchor="b"/>
          <a:lstStyle>
            <a:lvl1pPr algn="r">
              <a:defRPr sz="1200"/>
            </a:lvl1pPr>
          </a:lstStyle>
          <a:p>
            <a:fld id="{FA0DC3DB-0B10-4F5D-8078-2DEAC5D24F75}" type="slidenum">
              <a:rPr lang="en-US" smtClean="0"/>
              <a:t>‹#›</a:t>
            </a:fld>
            <a:endParaRPr lang="en-US" dirty="0"/>
          </a:p>
        </p:txBody>
      </p:sp>
    </p:spTree>
    <p:extLst>
      <p:ext uri="{BB962C8B-B14F-4D97-AF65-F5344CB8AC3E}">
        <p14:creationId xmlns:p14="http://schemas.microsoft.com/office/powerpoint/2010/main" val="105646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 former UIUC student and permanent transplant from the Chicago area, I have had my share of homes since I arrived here in 1993.</a:t>
            </a:r>
          </a:p>
          <a:p>
            <a:endParaRPr lang="en-US" dirty="0"/>
          </a:p>
          <a:p>
            <a:r>
              <a:rPr lang="en-US" dirty="0"/>
              <a:t>My first home was 223 Blaisdell, Pennsylvania Ave Residence across the street from Florida Ave Residence. One summer back at my mom’s home.</a:t>
            </a:r>
          </a:p>
          <a:p>
            <a:endParaRPr lang="en-US" dirty="0"/>
          </a:p>
          <a:p>
            <a:r>
              <a:rPr lang="en-US" dirty="0"/>
              <a:t>First apartment on Stoughton in Urbana, then a summer sublet on 4</a:t>
            </a:r>
            <a:r>
              <a:rPr lang="en-US" baseline="30000" dirty="0"/>
              <a:t>th</a:t>
            </a:r>
            <a:r>
              <a:rPr lang="en-US" dirty="0"/>
              <a:t> street (great deal – whole summer for $200)</a:t>
            </a:r>
          </a:p>
          <a:p>
            <a:endParaRPr lang="en-US" dirty="0"/>
          </a:p>
          <a:p>
            <a:r>
              <a:rPr lang="en-US" dirty="0"/>
              <a:t>Then student married housing on campus on Green St (married at the end of my Junior year - will be 30 years in May)</a:t>
            </a:r>
          </a:p>
          <a:p>
            <a:endParaRPr lang="en-US" dirty="0"/>
          </a:p>
          <a:p>
            <a:r>
              <a:rPr lang="en-US" dirty="0"/>
              <a:t>Another summer sublet on Green street near CVS, apartment at Hessel Park Apartments for a couple years (no help moving)</a:t>
            </a:r>
          </a:p>
          <a:p>
            <a:endParaRPr lang="en-US" dirty="0"/>
          </a:p>
          <a:p>
            <a:r>
              <a:rPr lang="en-US" dirty="0"/>
              <a:t>Townhome on John and Mattis in Champaign, until getting the home I am in now in Urbana (2002)</a:t>
            </a:r>
          </a:p>
          <a:p>
            <a:endParaRPr lang="en-US" dirty="0"/>
          </a:p>
          <a:p>
            <a:r>
              <a:rPr lang="en-US" dirty="0"/>
              <a:t>From 1993 to 2000, I live in 7 different locations,1 a year. Home shifted a lot until I got my home (thanks to some of the NCF Family that helped make that happen)</a:t>
            </a:r>
          </a:p>
          <a:p>
            <a:endParaRPr lang="en-US" dirty="0"/>
          </a:p>
          <a:p>
            <a:r>
              <a:rPr lang="en-US" dirty="0"/>
              <a:t>Every place I stayed for any longer than a couple months was HOME. A place that felt familiar, a place I slept, I ate, I watched TV, eventually raised my kids, and kept me warm during cold days like today</a:t>
            </a:r>
          </a:p>
        </p:txBody>
      </p:sp>
      <p:sp>
        <p:nvSpPr>
          <p:cNvPr id="4" name="Slide Number Placeholder 3"/>
          <p:cNvSpPr>
            <a:spLocks noGrp="1"/>
          </p:cNvSpPr>
          <p:nvPr>
            <p:ph type="sldNum" sz="quarter" idx="5"/>
          </p:nvPr>
        </p:nvSpPr>
        <p:spPr/>
        <p:txBody>
          <a:bodyPr/>
          <a:lstStyle/>
          <a:p>
            <a:fld id="{FA0DC3DB-0B10-4F5D-8078-2DEAC5D24F75}" type="slidenum">
              <a:rPr lang="en-US" smtClean="0"/>
              <a:t>1</a:t>
            </a:fld>
            <a:endParaRPr lang="en-US" dirty="0"/>
          </a:p>
        </p:txBody>
      </p:sp>
    </p:spTree>
    <p:extLst>
      <p:ext uri="{BB962C8B-B14F-4D97-AF65-F5344CB8AC3E}">
        <p14:creationId xmlns:p14="http://schemas.microsoft.com/office/powerpoint/2010/main" val="166337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Upon first glance, you’d think the captured Africans had a nice spot to stay before being trafficked across the Atlantic. However, what you see in this slide was not for the Africans but for the slavers</a:t>
            </a:r>
          </a:p>
        </p:txBody>
      </p:sp>
      <p:sp>
        <p:nvSpPr>
          <p:cNvPr id="4" name="Slide Number Placeholder 3"/>
          <p:cNvSpPr>
            <a:spLocks noGrp="1"/>
          </p:cNvSpPr>
          <p:nvPr>
            <p:ph type="sldNum" sz="quarter" idx="5"/>
          </p:nvPr>
        </p:nvSpPr>
        <p:spPr/>
        <p:txBody>
          <a:bodyPr/>
          <a:lstStyle/>
          <a:p>
            <a:fld id="{FA0DC3DB-0B10-4F5D-8078-2DEAC5D24F75}" type="slidenum">
              <a:rPr lang="en-US" smtClean="0"/>
              <a:t>13</a:t>
            </a:fld>
            <a:endParaRPr lang="en-US" dirty="0"/>
          </a:p>
        </p:txBody>
      </p:sp>
    </p:spTree>
    <p:extLst>
      <p:ext uri="{BB962C8B-B14F-4D97-AF65-F5344CB8AC3E}">
        <p14:creationId xmlns:p14="http://schemas.microsoft.com/office/powerpoint/2010/main" val="4253591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Africans new “home” was in the basement and cellars of these fortresses under inhumane conditions</a:t>
            </a:r>
          </a:p>
        </p:txBody>
      </p:sp>
      <p:sp>
        <p:nvSpPr>
          <p:cNvPr id="4" name="Slide Number Placeholder 3"/>
          <p:cNvSpPr>
            <a:spLocks noGrp="1"/>
          </p:cNvSpPr>
          <p:nvPr>
            <p:ph type="sldNum" sz="quarter" idx="5"/>
          </p:nvPr>
        </p:nvSpPr>
        <p:spPr/>
        <p:txBody>
          <a:bodyPr/>
          <a:lstStyle/>
          <a:p>
            <a:fld id="{FA0DC3DB-0B10-4F5D-8078-2DEAC5D24F75}" type="slidenum">
              <a:rPr lang="en-US" smtClean="0"/>
              <a:t>14</a:t>
            </a:fld>
            <a:endParaRPr lang="en-US" dirty="0"/>
          </a:p>
        </p:txBody>
      </p:sp>
    </p:spTree>
    <p:extLst>
      <p:ext uri="{BB962C8B-B14F-4D97-AF65-F5344CB8AC3E}">
        <p14:creationId xmlns:p14="http://schemas.microsoft.com/office/powerpoint/2010/main" val="2131019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Google Sans"/>
              </a:rPr>
              <a:t>Between 1501 and 1867, </a:t>
            </a:r>
            <a:r>
              <a:rPr lang="en-US" b="0" i="0" dirty="0">
                <a:solidFill>
                  <a:srgbClr val="040C28"/>
                </a:solidFill>
                <a:effectLst/>
                <a:latin typeface="Google Sans"/>
              </a:rPr>
              <a:t>nearly 13 million</a:t>
            </a:r>
            <a:r>
              <a:rPr lang="en-US" b="0" i="0" dirty="0">
                <a:solidFill>
                  <a:srgbClr val="1F1F1F"/>
                </a:solidFill>
                <a:effectLst/>
                <a:latin typeface="Google Sans"/>
              </a:rPr>
              <a:t> African people were kidnapped, forced onto European and American ships, and trafficked across the Atlantic Ocean to be enslaved, abused, and forever separated from their homes, families, ancestors, and cultures.</a:t>
            </a:r>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15</a:t>
            </a:fld>
            <a:endParaRPr lang="en-US" dirty="0"/>
          </a:p>
        </p:txBody>
      </p:sp>
    </p:spTree>
    <p:extLst>
      <p:ext uri="{BB962C8B-B14F-4D97-AF65-F5344CB8AC3E}">
        <p14:creationId xmlns:p14="http://schemas.microsoft.com/office/powerpoint/2010/main" val="3065023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months, someone’s home was a space that you could barely move in. Strategy was used in the transport of humans – small spaces that had higher mortality but started with more or a bit more space with lower mortality that started with less.</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16</a:t>
            </a:fld>
            <a:endParaRPr lang="en-US" dirty="0"/>
          </a:p>
        </p:txBody>
      </p:sp>
    </p:spTree>
    <p:extLst>
      <p:ext uri="{BB962C8B-B14F-4D97-AF65-F5344CB8AC3E}">
        <p14:creationId xmlns:p14="http://schemas.microsoft.com/office/powerpoint/2010/main" val="1343853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being from different tribes, using different languages, ascribing to different religions, these individuals found ways to survive and even rebel</a:t>
            </a:r>
          </a:p>
        </p:txBody>
      </p:sp>
      <p:sp>
        <p:nvSpPr>
          <p:cNvPr id="4" name="Slide Number Placeholder 3"/>
          <p:cNvSpPr>
            <a:spLocks noGrp="1"/>
          </p:cNvSpPr>
          <p:nvPr>
            <p:ph type="sldNum" sz="quarter" idx="5"/>
          </p:nvPr>
        </p:nvSpPr>
        <p:spPr/>
        <p:txBody>
          <a:bodyPr/>
          <a:lstStyle/>
          <a:p>
            <a:fld id="{FA0DC3DB-0B10-4F5D-8078-2DEAC5D24F75}" type="slidenum">
              <a:rPr lang="en-US" smtClean="0"/>
              <a:t>17</a:t>
            </a:fld>
            <a:endParaRPr lang="en-US" dirty="0"/>
          </a:p>
        </p:txBody>
      </p:sp>
    </p:spTree>
    <p:extLst>
      <p:ext uri="{BB962C8B-B14F-4D97-AF65-F5344CB8AC3E}">
        <p14:creationId xmlns:p14="http://schemas.microsoft.com/office/powerpoint/2010/main" val="2013753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Upon arrival, their new home included the cotton fields and tobacco farms where they would work from sunup to sundown under the harshest of conditions</a:t>
            </a:r>
          </a:p>
        </p:txBody>
      </p:sp>
      <p:sp>
        <p:nvSpPr>
          <p:cNvPr id="4" name="Slide Number Placeholder 3"/>
          <p:cNvSpPr>
            <a:spLocks noGrp="1"/>
          </p:cNvSpPr>
          <p:nvPr>
            <p:ph type="sldNum" sz="quarter" idx="5"/>
          </p:nvPr>
        </p:nvSpPr>
        <p:spPr/>
        <p:txBody>
          <a:bodyPr/>
          <a:lstStyle/>
          <a:p>
            <a:fld id="{FA0DC3DB-0B10-4F5D-8078-2DEAC5D24F75}" type="slidenum">
              <a:rPr lang="en-US" smtClean="0"/>
              <a:t>18</a:t>
            </a:fld>
            <a:endParaRPr lang="en-US" dirty="0"/>
          </a:p>
        </p:txBody>
      </p:sp>
    </p:spTree>
    <p:extLst>
      <p:ext uri="{BB962C8B-B14F-4D97-AF65-F5344CB8AC3E}">
        <p14:creationId xmlns:p14="http://schemas.microsoft.com/office/powerpoint/2010/main" val="170475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stayed in huts kept together with clay</a:t>
            </a:r>
          </a:p>
          <a:p>
            <a:endParaRPr lang="en-US" dirty="0"/>
          </a:p>
          <a:p>
            <a:r>
              <a:rPr lang="en-US" dirty="0"/>
              <a:t>Most slept on floors, given one blanket a year, if lucky</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19</a:t>
            </a:fld>
            <a:endParaRPr lang="en-US" dirty="0"/>
          </a:p>
        </p:txBody>
      </p:sp>
    </p:spTree>
    <p:extLst>
      <p:ext uri="{BB962C8B-B14F-4D97-AF65-F5344CB8AC3E}">
        <p14:creationId xmlns:p14="http://schemas.microsoft.com/office/powerpoint/2010/main" val="1893947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Slavery</a:t>
            </a:r>
          </a:p>
        </p:txBody>
      </p:sp>
      <p:sp>
        <p:nvSpPr>
          <p:cNvPr id="4" name="Slide Number Placeholder 3"/>
          <p:cNvSpPr>
            <a:spLocks noGrp="1"/>
          </p:cNvSpPr>
          <p:nvPr>
            <p:ph type="sldNum" sz="quarter" idx="5"/>
          </p:nvPr>
        </p:nvSpPr>
        <p:spPr/>
        <p:txBody>
          <a:bodyPr/>
          <a:lstStyle/>
          <a:p>
            <a:fld id="{FA0DC3DB-0B10-4F5D-8078-2DEAC5D24F75}" type="slidenum">
              <a:rPr lang="en-US" smtClean="0"/>
              <a:t>21</a:t>
            </a:fld>
            <a:endParaRPr lang="en-US" dirty="0"/>
          </a:p>
        </p:txBody>
      </p:sp>
    </p:spTree>
    <p:extLst>
      <p:ext uri="{BB962C8B-B14F-4D97-AF65-F5344CB8AC3E}">
        <p14:creationId xmlns:p14="http://schemas.microsoft.com/office/powerpoint/2010/main" val="3633852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Depression</a:t>
            </a:r>
          </a:p>
        </p:txBody>
      </p:sp>
      <p:sp>
        <p:nvSpPr>
          <p:cNvPr id="4" name="Slide Number Placeholder 3"/>
          <p:cNvSpPr>
            <a:spLocks noGrp="1"/>
          </p:cNvSpPr>
          <p:nvPr>
            <p:ph type="sldNum" sz="quarter" idx="5"/>
          </p:nvPr>
        </p:nvSpPr>
        <p:spPr/>
        <p:txBody>
          <a:bodyPr/>
          <a:lstStyle/>
          <a:p>
            <a:fld id="{FA0DC3DB-0B10-4F5D-8078-2DEAC5D24F75}" type="slidenum">
              <a:rPr lang="en-US" smtClean="0"/>
              <a:t>22</a:t>
            </a:fld>
            <a:endParaRPr lang="en-US" dirty="0"/>
          </a:p>
        </p:txBody>
      </p:sp>
    </p:spTree>
    <p:extLst>
      <p:ext uri="{BB962C8B-B14F-4D97-AF65-F5344CB8AC3E}">
        <p14:creationId xmlns:p14="http://schemas.microsoft.com/office/powerpoint/2010/main" val="1734306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times like the Great Depression, home was even more depressed for black people. </a:t>
            </a:r>
          </a:p>
        </p:txBody>
      </p:sp>
      <p:sp>
        <p:nvSpPr>
          <p:cNvPr id="4" name="Slide Number Placeholder 3"/>
          <p:cNvSpPr>
            <a:spLocks noGrp="1"/>
          </p:cNvSpPr>
          <p:nvPr>
            <p:ph type="sldNum" sz="quarter" idx="5"/>
          </p:nvPr>
        </p:nvSpPr>
        <p:spPr/>
        <p:txBody>
          <a:bodyPr/>
          <a:lstStyle/>
          <a:p>
            <a:fld id="{FA0DC3DB-0B10-4F5D-8078-2DEAC5D24F75}" type="slidenum">
              <a:rPr lang="en-US" smtClean="0"/>
              <a:t>23</a:t>
            </a:fld>
            <a:endParaRPr lang="en-US" dirty="0"/>
          </a:p>
        </p:txBody>
      </p:sp>
    </p:spTree>
    <p:extLst>
      <p:ext uri="{BB962C8B-B14F-4D97-AF65-F5344CB8AC3E}">
        <p14:creationId xmlns:p14="http://schemas.microsoft.com/office/powerpoint/2010/main" val="480907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holiday season is a joyous time for many, it has the opposite effect for many others</a:t>
            </a:r>
          </a:p>
        </p:txBody>
      </p:sp>
      <p:sp>
        <p:nvSpPr>
          <p:cNvPr id="4" name="Slide Number Placeholder 3"/>
          <p:cNvSpPr>
            <a:spLocks noGrp="1"/>
          </p:cNvSpPr>
          <p:nvPr>
            <p:ph type="sldNum" sz="quarter" idx="5"/>
          </p:nvPr>
        </p:nvSpPr>
        <p:spPr/>
        <p:txBody>
          <a:bodyPr/>
          <a:lstStyle/>
          <a:p>
            <a:fld id="{FA0DC3DB-0B10-4F5D-8078-2DEAC5D24F75}" type="slidenum">
              <a:rPr lang="en-US" smtClean="0"/>
              <a:t>2</a:t>
            </a:fld>
            <a:endParaRPr lang="en-US" dirty="0"/>
          </a:p>
        </p:txBody>
      </p:sp>
    </p:spTree>
    <p:extLst>
      <p:ext uri="{BB962C8B-B14F-4D97-AF65-F5344CB8AC3E}">
        <p14:creationId xmlns:p14="http://schemas.microsoft.com/office/powerpoint/2010/main" val="2917757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1921 Tulsa Race Massacre</a:t>
            </a:r>
          </a:p>
          <a:p>
            <a:endParaRPr lang="en-US" dirty="0"/>
          </a:p>
          <a:p>
            <a:r>
              <a:rPr lang="en-US" dirty="0"/>
              <a:t>Even when African Americans succeeded in making this place their home, it was burned down in race massacres that took place all over the country</a:t>
            </a:r>
          </a:p>
        </p:txBody>
      </p:sp>
      <p:sp>
        <p:nvSpPr>
          <p:cNvPr id="4" name="Slide Number Placeholder 3"/>
          <p:cNvSpPr>
            <a:spLocks noGrp="1"/>
          </p:cNvSpPr>
          <p:nvPr>
            <p:ph type="sldNum" sz="quarter" idx="5"/>
          </p:nvPr>
        </p:nvSpPr>
        <p:spPr/>
        <p:txBody>
          <a:bodyPr/>
          <a:lstStyle/>
          <a:p>
            <a:fld id="{FA0DC3DB-0B10-4F5D-8078-2DEAC5D24F75}" type="slidenum">
              <a:rPr lang="en-US" smtClean="0"/>
              <a:t>24</a:t>
            </a:fld>
            <a:endParaRPr lang="en-US" dirty="0"/>
          </a:p>
        </p:txBody>
      </p:sp>
    </p:spTree>
    <p:extLst>
      <p:ext uri="{BB962C8B-B14F-4D97-AF65-F5344CB8AC3E}">
        <p14:creationId xmlns:p14="http://schemas.microsoft.com/office/powerpoint/2010/main" val="3574409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when things improved, there were still shortcomings for black people such as not getting access to home loans in the 1950s </a:t>
            </a:r>
          </a:p>
        </p:txBody>
      </p:sp>
      <p:sp>
        <p:nvSpPr>
          <p:cNvPr id="4" name="Slide Number Placeholder 3"/>
          <p:cNvSpPr>
            <a:spLocks noGrp="1"/>
          </p:cNvSpPr>
          <p:nvPr>
            <p:ph type="sldNum" sz="quarter" idx="5"/>
          </p:nvPr>
        </p:nvSpPr>
        <p:spPr/>
        <p:txBody>
          <a:bodyPr/>
          <a:lstStyle/>
          <a:p>
            <a:fld id="{FA0DC3DB-0B10-4F5D-8078-2DEAC5D24F75}" type="slidenum">
              <a:rPr lang="en-US" smtClean="0"/>
              <a:t>25</a:t>
            </a:fld>
            <a:endParaRPr lang="en-US" dirty="0"/>
          </a:p>
        </p:txBody>
      </p:sp>
    </p:spTree>
    <p:extLst>
      <p:ext uri="{BB962C8B-B14F-4D97-AF65-F5344CB8AC3E}">
        <p14:creationId xmlns:p14="http://schemas.microsoft.com/office/powerpoint/2010/main" val="3232544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divestment and predatory practices related to black homes translated into slums and ghettos that exist today</a:t>
            </a:r>
          </a:p>
        </p:txBody>
      </p:sp>
      <p:sp>
        <p:nvSpPr>
          <p:cNvPr id="4" name="Slide Number Placeholder 3"/>
          <p:cNvSpPr>
            <a:spLocks noGrp="1"/>
          </p:cNvSpPr>
          <p:nvPr>
            <p:ph type="sldNum" sz="quarter" idx="5"/>
          </p:nvPr>
        </p:nvSpPr>
        <p:spPr/>
        <p:txBody>
          <a:bodyPr/>
          <a:lstStyle/>
          <a:p>
            <a:fld id="{FA0DC3DB-0B10-4F5D-8078-2DEAC5D24F75}" type="slidenum">
              <a:rPr lang="en-US" smtClean="0"/>
              <a:t>26</a:t>
            </a:fld>
            <a:endParaRPr lang="en-US" dirty="0"/>
          </a:p>
        </p:txBody>
      </p:sp>
    </p:spTree>
    <p:extLst>
      <p:ext uri="{BB962C8B-B14F-4D97-AF65-F5344CB8AC3E}">
        <p14:creationId xmlns:p14="http://schemas.microsoft.com/office/powerpoint/2010/main" val="2288901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day Mississippi</a:t>
            </a:r>
          </a:p>
          <a:p>
            <a:endParaRPr lang="en-US" dirty="0"/>
          </a:p>
          <a:p>
            <a:r>
              <a:rPr lang="en-US" dirty="0"/>
              <a:t>We see the effects in current day Mississippi </a:t>
            </a:r>
          </a:p>
        </p:txBody>
      </p:sp>
      <p:sp>
        <p:nvSpPr>
          <p:cNvPr id="4" name="Slide Number Placeholder 3"/>
          <p:cNvSpPr>
            <a:spLocks noGrp="1"/>
          </p:cNvSpPr>
          <p:nvPr>
            <p:ph type="sldNum" sz="quarter" idx="5"/>
          </p:nvPr>
        </p:nvSpPr>
        <p:spPr/>
        <p:txBody>
          <a:bodyPr/>
          <a:lstStyle/>
          <a:p>
            <a:fld id="{FA0DC3DB-0B10-4F5D-8078-2DEAC5D24F75}" type="slidenum">
              <a:rPr lang="en-US" smtClean="0"/>
              <a:t>27</a:t>
            </a:fld>
            <a:endParaRPr lang="en-US" dirty="0"/>
          </a:p>
        </p:txBody>
      </p:sp>
    </p:spTree>
    <p:extLst>
      <p:ext uri="{BB962C8B-B14F-4D97-AF65-F5344CB8AC3E}">
        <p14:creationId xmlns:p14="http://schemas.microsoft.com/office/powerpoint/2010/main" val="4145410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of Champaign vote attempting to address homelessness (disproportionate # of homeless are black)</a:t>
            </a:r>
          </a:p>
          <a:p>
            <a:endParaRPr lang="en-US" dirty="0"/>
          </a:p>
          <a:p>
            <a:r>
              <a:rPr lang="en-US" dirty="0"/>
              <a:t>I am joyful for all the sacrifices that have occurred over all these years that helped me have an opportunity for joy. I have been able to experience the joy of support and those encouraging and investing in me and my family.</a:t>
            </a:r>
          </a:p>
          <a:p>
            <a:endParaRPr lang="en-US" dirty="0"/>
          </a:p>
          <a:p>
            <a:r>
              <a:rPr lang="en-US" dirty="0"/>
              <a:t>Every black person ought to have that kind of support.</a:t>
            </a:r>
          </a:p>
        </p:txBody>
      </p:sp>
      <p:sp>
        <p:nvSpPr>
          <p:cNvPr id="4" name="Slide Number Placeholder 3"/>
          <p:cNvSpPr>
            <a:spLocks noGrp="1"/>
          </p:cNvSpPr>
          <p:nvPr>
            <p:ph type="sldNum" sz="quarter" idx="5"/>
          </p:nvPr>
        </p:nvSpPr>
        <p:spPr/>
        <p:txBody>
          <a:bodyPr/>
          <a:lstStyle/>
          <a:p>
            <a:fld id="{FA0DC3DB-0B10-4F5D-8078-2DEAC5D24F75}" type="slidenum">
              <a:rPr lang="en-US" smtClean="0"/>
              <a:t>28</a:t>
            </a:fld>
            <a:endParaRPr lang="en-US" dirty="0"/>
          </a:p>
        </p:txBody>
      </p:sp>
    </p:spTree>
    <p:extLst>
      <p:ext uri="{BB962C8B-B14F-4D97-AF65-F5344CB8AC3E}">
        <p14:creationId xmlns:p14="http://schemas.microsoft.com/office/powerpoint/2010/main" val="3492584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encourage each of us to address our elephants in the room. Do the difficult work of addressing issues that take away from our joy. On the other side is a taste of heaven</a:t>
            </a:r>
          </a:p>
          <a:p>
            <a:endParaRPr lang="en-US" dirty="0"/>
          </a:p>
          <a:p>
            <a:r>
              <a:rPr lang="en-US" dirty="0"/>
              <a:t>The joy of people working together to address the elephant in the room of injustice </a:t>
            </a:r>
          </a:p>
        </p:txBody>
      </p:sp>
      <p:sp>
        <p:nvSpPr>
          <p:cNvPr id="4" name="Slide Number Placeholder 3"/>
          <p:cNvSpPr>
            <a:spLocks noGrp="1"/>
          </p:cNvSpPr>
          <p:nvPr>
            <p:ph type="sldNum" sz="quarter" idx="5"/>
          </p:nvPr>
        </p:nvSpPr>
        <p:spPr/>
        <p:txBody>
          <a:bodyPr/>
          <a:lstStyle/>
          <a:p>
            <a:fld id="{FA0DC3DB-0B10-4F5D-8078-2DEAC5D24F75}" type="slidenum">
              <a:rPr lang="en-US" smtClean="0"/>
              <a:t>29</a:t>
            </a:fld>
            <a:endParaRPr lang="en-US" dirty="0"/>
          </a:p>
        </p:txBody>
      </p:sp>
    </p:spTree>
    <p:extLst>
      <p:ext uri="{BB962C8B-B14F-4D97-AF65-F5344CB8AC3E}">
        <p14:creationId xmlns:p14="http://schemas.microsoft.com/office/powerpoint/2010/main" val="3934072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joy of seeing grandchildren grow up</a:t>
            </a:r>
          </a:p>
        </p:txBody>
      </p:sp>
      <p:sp>
        <p:nvSpPr>
          <p:cNvPr id="4" name="Slide Number Placeholder 3"/>
          <p:cNvSpPr>
            <a:spLocks noGrp="1"/>
          </p:cNvSpPr>
          <p:nvPr>
            <p:ph type="sldNum" sz="quarter" idx="5"/>
          </p:nvPr>
        </p:nvSpPr>
        <p:spPr/>
        <p:txBody>
          <a:bodyPr/>
          <a:lstStyle/>
          <a:p>
            <a:fld id="{FA0DC3DB-0B10-4F5D-8078-2DEAC5D24F75}" type="slidenum">
              <a:rPr lang="en-US" smtClean="0"/>
              <a:t>30</a:t>
            </a:fld>
            <a:endParaRPr lang="en-US" dirty="0"/>
          </a:p>
        </p:txBody>
      </p:sp>
    </p:spTree>
    <p:extLst>
      <p:ext uri="{BB962C8B-B14F-4D97-AF65-F5344CB8AC3E}">
        <p14:creationId xmlns:p14="http://schemas.microsoft.com/office/powerpoint/2010/main" val="1083887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joy of having heaven on earth</a:t>
            </a:r>
          </a:p>
        </p:txBody>
      </p:sp>
      <p:sp>
        <p:nvSpPr>
          <p:cNvPr id="4" name="Slide Number Placeholder 3"/>
          <p:cNvSpPr>
            <a:spLocks noGrp="1"/>
          </p:cNvSpPr>
          <p:nvPr>
            <p:ph type="sldNum" sz="quarter" idx="5"/>
          </p:nvPr>
        </p:nvSpPr>
        <p:spPr/>
        <p:txBody>
          <a:bodyPr/>
          <a:lstStyle/>
          <a:p>
            <a:fld id="{FA0DC3DB-0B10-4F5D-8078-2DEAC5D24F75}" type="slidenum">
              <a:rPr lang="en-US" smtClean="0"/>
              <a:t>31</a:t>
            </a:fld>
            <a:endParaRPr lang="en-US" dirty="0"/>
          </a:p>
        </p:txBody>
      </p:sp>
    </p:spTree>
    <p:extLst>
      <p:ext uri="{BB962C8B-B14F-4D97-AF65-F5344CB8AC3E}">
        <p14:creationId xmlns:p14="http://schemas.microsoft.com/office/powerpoint/2010/main" val="4249022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Homes, while being blessings in many ways, also can be less than ideal, difficult, and even dangerous depending on ones experience. </a:t>
            </a:r>
          </a:p>
          <a:p>
            <a:r>
              <a:rPr lang="en-US" dirty="0"/>
              <a:t>There is little to no light, things don’t work, the home is in disrepair, and not particularly welcoming to guests</a:t>
            </a:r>
          </a:p>
          <a:p>
            <a:endParaRPr lang="en-US" dirty="0"/>
          </a:p>
          <a:p>
            <a:r>
              <a:rPr lang="en-US" dirty="0"/>
              <a:t>Therefore, while lots of good happens at home, it is also where we experience pain, suffering, helplessness, heartache, and discomfort (people generally do not say or acknowledge, the discomfort of home like they do the comforts of home)</a:t>
            </a:r>
          </a:p>
          <a:p>
            <a:endParaRPr lang="en-US" dirty="0"/>
          </a:p>
          <a:p>
            <a:r>
              <a:rPr lang="en-US" dirty="0"/>
              <a:t>Even if we have good memories, I would venture to say that many of us also or sometimes have negative feelings, memories, and associations with what we considered home. </a:t>
            </a:r>
          </a:p>
          <a:p>
            <a:endParaRPr lang="en-US" dirty="0"/>
          </a:p>
          <a:p>
            <a:r>
              <a:rPr lang="en-US" dirty="0"/>
              <a:t>So what do we do with that? How do we find God in these less than ideal, difficult, and even dangerous situations? How do we make home on earth as it is in heaven?</a:t>
            </a:r>
          </a:p>
        </p:txBody>
      </p:sp>
      <p:sp>
        <p:nvSpPr>
          <p:cNvPr id="4" name="Slide Number Placeholder 3"/>
          <p:cNvSpPr>
            <a:spLocks noGrp="1"/>
          </p:cNvSpPr>
          <p:nvPr>
            <p:ph type="sldNum" sz="quarter" idx="5"/>
          </p:nvPr>
        </p:nvSpPr>
        <p:spPr/>
        <p:txBody>
          <a:bodyPr/>
          <a:lstStyle/>
          <a:p>
            <a:fld id="{FA0DC3DB-0B10-4F5D-8078-2DEAC5D24F75}" type="slidenum">
              <a:rPr lang="en-US" smtClean="0"/>
              <a:t>3</a:t>
            </a:fld>
            <a:endParaRPr lang="en-US" dirty="0"/>
          </a:p>
        </p:txBody>
      </p:sp>
    </p:spTree>
    <p:extLst>
      <p:ext uri="{BB962C8B-B14F-4D97-AF65-F5344CB8AC3E}">
        <p14:creationId xmlns:p14="http://schemas.microsoft.com/office/powerpoint/2010/main" val="2077722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celebrate the 3</a:t>
            </a:r>
            <a:r>
              <a:rPr lang="en-US" baseline="30000" dirty="0"/>
              <a:t>rd</a:t>
            </a:r>
            <a:r>
              <a:rPr lang="en-US" dirty="0"/>
              <a:t> week of Advent with its emphasis on Joy, I want us to journey together on how we get to experience genuine joy, particularly in the midst of trouble</a:t>
            </a:r>
          </a:p>
          <a:p>
            <a:endParaRPr lang="en-US" dirty="0"/>
          </a:p>
          <a:p>
            <a:r>
              <a:rPr lang="en-US" dirty="0"/>
              <a:t>I believe Joy comes when we are preparing and working towards making this home on Earth of ours, resemble Heaven</a:t>
            </a:r>
          </a:p>
          <a:p>
            <a:endParaRPr lang="en-US" dirty="0"/>
          </a:p>
          <a:p>
            <a:r>
              <a:rPr lang="en-US" dirty="0"/>
              <a:t>To do that, we have to address the elephant in the room that impedes our ability to experience unrestrained joy. Many of us have been to those family gatherings with those unspoken, underlining, issues that seems best unearthed for the sake of calm. But by not addressing these issues, no one can really or fully relish the joy that should exist</a:t>
            </a:r>
          </a:p>
          <a:p>
            <a:endParaRPr lang="en-US" dirty="0"/>
          </a:p>
          <a:p>
            <a:r>
              <a:rPr lang="en-US" dirty="0"/>
              <a:t>Joy came because they literally had a taste of heaven (in Jesus) on Earth</a:t>
            </a:r>
          </a:p>
          <a:p>
            <a:r>
              <a:rPr lang="en-US" dirty="0"/>
              <a:t>How do we move towards getting that same taste of heaven now?</a:t>
            </a:r>
          </a:p>
        </p:txBody>
      </p:sp>
      <p:sp>
        <p:nvSpPr>
          <p:cNvPr id="4" name="Slide Number Placeholder 3"/>
          <p:cNvSpPr>
            <a:spLocks noGrp="1"/>
          </p:cNvSpPr>
          <p:nvPr>
            <p:ph type="sldNum" sz="quarter" idx="5"/>
          </p:nvPr>
        </p:nvSpPr>
        <p:spPr/>
        <p:txBody>
          <a:bodyPr/>
          <a:lstStyle/>
          <a:p>
            <a:fld id="{FA0DC3DB-0B10-4F5D-8078-2DEAC5D24F75}" type="slidenum">
              <a:rPr lang="en-US" smtClean="0"/>
              <a:t>4</a:t>
            </a:fld>
            <a:endParaRPr lang="en-US" dirty="0"/>
          </a:p>
        </p:txBody>
      </p:sp>
    </p:spTree>
    <p:extLst>
      <p:ext uri="{BB962C8B-B14F-4D97-AF65-F5344CB8AC3E}">
        <p14:creationId xmlns:p14="http://schemas.microsoft.com/office/powerpoint/2010/main" val="2215215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What does heaven look like?</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“Truly I tell you, among those born of women no one has arisen greater than John the Baptist; yet the least in the kingdom of heaven is greater than he.”</a:t>
            </a:r>
          </a:p>
          <a:p>
            <a:endParaRPr lang="en-US" b="0" i="0" dirty="0">
              <a:solidFill>
                <a:srgbClr val="000000"/>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8</a:t>
            </a:fld>
            <a:endParaRPr lang="en-US" dirty="0"/>
          </a:p>
        </p:txBody>
      </p:sp>
    </p:spTree>
    <p:extLst>
      <p:ext uri="{BB962C8B-B14F-4D97-AF65-F5344CB8AC3E}">
        <p14:creationId xmlns:p14="http://schemas.microsoft.com/office/powerpoint/2010/main" val="1632239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in Sierra Leone before enslavement</a:t>
            </a:r>
          </a:p>
        </p:txBody>
      </p:sp>
      <p:sp>
        <p:nvSpPr>
          <p:cNvPr id="4" name="Slide Number Placeholder 3"/>
          <p:cNvSpPr>
            <a:spLocks noGrp="1"/>
          </p:cNvSpPr>
          <p:nvPr>
            <p:ph type="sldNum" sz="quarter" idx="5"/>
          </p:nvPr>
        </p:nvSpPr>
        <p:spPr/>
        <p:txBody>
          <a:bodyPr/>
          <a:lstStyle/>
          <a:p>
            <a:fld id="{FA0DC3DB-0B10-4F5D-8078-2DEAC5D24F75}" type="slidenum">
              <a:rPr lang="en-US" smtClean="0"/>
              <a:t>9</a:t>
            </a:fld>
            <a:endParaRPr lang="en-US" dirty="0"/>
          </a:p>
        </p:txBody>
      </p:sp>
    </p:spTree>
    <p:extLst>
      <p:ext uri="{BB962C8B-B14F-4D97-AF65-F5344CB8AC3E}">
        <p14:creationId xmlns:p14="http://schemas.microsoft.com/office/powerpoint/2010/main" val="3926998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funeral in Angola</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10</a:t>
            </a:fld>
            <a:endParaRPr lang="en-US" dirty="0"/>
          </a:p>
        </p:txBody>
      </p:sp>
    </p:spTree>
    <p:extLst>
      <p:ext uri="{BB962C8B-B14F-4D97-AF65-F5344CB8AC3E}">
        <p14:creationId xmlns:p14="http://schemas.microsoft.com/office/powerpoint/2010/main" val="3362392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3F3F3"/>
                </a:solidFill>
                <a:effectLst/>
                <a:latin typeface="Trebuchet MS" panose="020B0703020202090204" pitchFamily="34" charset="0"/>
              </a:rPr>
              <a:t>surrounded by drummers, trumpeters, and standard bearers during her seventeenth-century reign.</a:t>
            </a:r>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11</a:t>
            </a:fld>
            <a:endParaRPr lang="en-US" dirty="0"/>
          </a:p>
        </p:txBody>
      </p:sp>
    </p:spTree>
    <p:extLst>
      <p:ext uri="{BB962C8B-B14F-4D97-AF65-F5344CB8AC3E}">
        <p14:creationId xmlns:p14="http://schemas.microsoft.com/office/powerpoint/2010/main" val="347303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Described trip to Ghana showing a reenactment of African participation in the slave trade. </a:t>
            </a:r>
          </a:p>
          <a:p>
            <a:endParaRPr lang="en-US" dirty="0"/>
          </a:p>
          <a:p>
            <a:r>
              <a:rPr lang="en-US" dirty="0"/>
              <a:t>Nigeria started a reparations commission </a:t>
            </a:r>
          </a:p>
        </p:txBody>
      </p:sp>
      <p:sp>
        <p:nvSpPr>
          <p:cNvPr id="4" name="Slide Number Placeholder 3"/>
          <p:cNvSpPr>
            <a:spLocks noGrp="1"/>
          </p:cNvSpPr>
          <p:nvPr>
            <p:ph type="sldNum" sz="quarter" idx="5"/>
          </p:nvPr>
        </p:nvSpPr>
        <p:spPr/>
        <p:txBody>
          <a:bodyPr/>
          <a:lstStyle/>
          <a:p>
            <a:fld id="{FA0DC3DB-0B10-4F5D-8078-2DEAC5D24F75}" type="slidenum">
              <a:rPr lang="en-US" smtClean="0"/>
              <a:t>12</a:t>
            </a:fld>
            <a:endParaRPr lang="en-US" dirty="0"/>
          </a:p>
        </p:txBody>
      </p:sp>
    </p:spTree>
    <p:extLst>
      <p:ext uri="{BB962C8B-B14F-4D97-AF65-F5344CB8AC3E}">
        <p14:creationId xmlns:p14="http://schemas.microsoft.com/office/powerpoint/2010/main" val="271388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EF7995E-1408-4D66-AAD8-A833F2784BFC}" type="datetimeFigureOut">
              <a:rPr lang="en-US" smtClean="0"/>
              <a:t>12/2/25</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6CC5F581-0382-4344-9A36-DBD7E805ECE0}" type="slidenum">
              <a:rPr lang="en-US" smtClean="0"/>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640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12/2/25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91477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12/2/25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29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12/2/25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268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12/2/25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32676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12/2/25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54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12/2/25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70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12/2/25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297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12/2/25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7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12/2/25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70402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12/2/25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7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995E-1408-4D66-AAD8-A833F2784BFC}" type="datetimeFigureOut">
              <a:rPr lang="en-US" smtClean="0"/>
              <a:t>12/2/25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198497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995E-1408-4D66-AAD8-A833F2784BFC}" type="datetimeFigureOut">
              <a:rPr lang="en-US" smtClean="0"/>
              <a:t>12/2/25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C5F581-0382-4344-9A36-DBD7E805ECE0}"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57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995E-1408-4D66-AAD8-A833F2784BFC}" type="datetimeFigureOut">
              <a:rPr lang="en-US" smtClean="0"/>
              <a:t>12/2/25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743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995E-1408-4D66-AAD8-A833F2784BFC}" type="datetimeFigureOut">
              <a:rPr lang="en-US" smtClean="0"/>
              <a:t>12/2/25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3063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12/2/25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16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12/2/25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61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F7995E-1408-4D66-AAD8-A833F2784BFC}" type="datetimeFigureOut">
              <a:rPr lang="en-US" smtClean="0"/>
              <a:t>12/2/25</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C5F581-0382-4344-9A36-DBD7E805ECE0}" type="slidenum">
              <a:rPr lang="en-US" smtClean="0"/>
              <a:t>‹#›</a:t>
            </a:fld>
            <a:endParaRPr lang="en-US" dirty="0"/>
          </a:p>
        </p:txBody>
      </p:sp>
    </p:spTree>
    <p:extLst>
      <p:ext uri="{BB962C8B-B14F-4D97-AF65-F5344CB8AC3E}">
        <p14:creationId xmlns:p14="http://schemas.microsoft.com/office/powerpoint/2010/main" val="35641500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courses.lumenlearning.com/ushistory1os/chapter/west-africa-and-the-role-of-slavery/" TargetMode="External"/><Relationship Id="rId5" Type="http://schemas.openxmlformats.org/officeDocument/2006/relationships/image" Target="../media/image22.jpe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s://www.esv.org/Ps104.29%3BEc12.7%3BJb10.9%3BJb34.14-15" TargetMode="External"/><Relationship Id="rId3" Type="http://schemas.openxmlformats.org/officeDocument/2006/relationships/hyperlink" Target="https://www.esv.org/Ps63.4%3BPs145.2" TargetMode="External"/><Relationship Id="rId7" Type="http://schemas.openxmlformats.org/officeDocument/2006/relationships/hyperlink" Target="https://www.esv.org/Ps60.11%3BPs108.12" TargetMode="External"/><Relationship Id="rId2" Type="http://schemas.openxmlformats.org/officeDocument/2006/relationships/hyperlink" Target="https://www.esv.org/Ps135.1" TargetMode="External"/><Relationship Id="rId1" Type="http://schemas.openxmlformats.org/officeDocument/2006/relationships/slideLayout" Target="../slideLayouts/slideLayout2.xml"/><Relationship Id="rId6" Type="http://schemas.openxmlformats.org/officeDocument/2006/relationships/hyperlink" Target="https://www.esv.org/Ps118.8%3BIs2.22%3BJr17.5" TargetMode="External"/><Relationship Id="rId5" Type="http://schemas.openxmlformats.org/officeDocument/2006/relationships/hyperlink" Target="https://www.esv.org/Ps118.9" TargetMode="External"/><Relationship Id="rId10" Type="http://schemas.openxmlformats.org/officeDocument/2006/relationships/hyperlink" Target="https://www.esv.org/Ps119.116%3BPs2.12" TargetMode="External"/><Relationship Id="rId4" Type="http://schemas.openxmlformats.org/officeDocument/2006/relationships/hyperlink" Target="https://www.esv.org/Ps104.33" TargetMode="External"/><Relationship Id="rId9" Type="http://schemas.openxmlformats.org/officeDocument/2006/relationships/hyperlink" Target="https://www.esv.org/Ps144.15"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esv.org/Ps145.14%3BPs147.6" TargetMode="External"/><Relationship Id="rId3" Type="http://schemas.openxmlformats.org/officeDocument/2006/relationships/hyperlink" Target="https://www.esv.org/Ps100.5%3BPs117.2" TargetMode="External"/><Relationship Id="rId7" Type="http://schemas.openxmlformats.org/officeDocument/2006/relationships/hyperlink" Target="https://www.esv.org/Mt9.30%3BJn9.7" TargetMode="External"/><Relationship Id="rId2" Type="http://schemas.openxmlformats.org/officeDocument/2006/relationships/hyperlink" Target="https://www.esv.org/Ps115.15" TargetMode="External"/><Relationship Id="rId1" Type="http://schemas.openxmlformats.org/officeDocument/2006/relationships/slideLayout" Target="../slideLayouts/slideLayout2.xml"/><Relationship Id="rId6" Type="http://schemas.openxmlformats.org/officeDocument/2006/relationships/hyperlink" Target="https://www.esv.org/Ps105.20%3BIs61.1%3BPs68.6" TargetMode="External"/><Relationship Id="rId5" Type="http://schemas.openxmlformats.org/officeDocument/2006/relationships/hyperlink" Target="https://www.esv.org/Ps107.9%3BPs145.15" TargetMode="External"/><Relationship Id="rId4" Type="http://schemas.openxmlformats.org/officeDocument/2006/relationships/hyperlink" Target="https://www.esv.org/Ps103.6" TargetMode="External"/><Relationship Id="rId9" Type="http://schemas.openxmlformats.org/officeDocument/2006/relationships/hyperlink" Target="https://www.esv.org/Ps11.7"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esv.org/De10.18%3BEx22.22%3BPs10.14" TargetMode="External"/><Relationship Id="rId2" Type="http://schemas.openxmlformats.org/officeDocument/2006/relationships/hyperlink" Target="https://www.esv.org/Ex22.21" TargetMode="External"/><Relationship Id="rId1" Type="http://schemas.openxmlformats.org/officeDocument/2006/relationships/slideLayout" Target="../slideLayouts/slideLayout2.xml"/><Relationship Id="rId6" Type="http://schemas.openxmlformats.org/officeDocument/2006/relationships/hyperlink" Target="https://www.esv.org/Ps146.1" TargetMode="External"/><Relationship Id="rId5" Type="http://schemas.openxmlformats.org/officeDocument/2006/relationships/hyperlink" Target="https://www.esv.org/Ps10.16" TargetMode="External"/><Relationship Id="rId4" Type="http://schemas.openxmlformats.org/officeDocument/2006/relationships/hyperlink" Target="https://www.esv.org/Ps147.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5157" name="Rectangle 5156">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6" name="Picture 5145" descr="Old house on a field">
            <a:extLst>
              <a:ext uri="{FF2B5EF4-FFF2-40B4-BE49-F238E27FC236}">
                <a16:creationId xmlns:a16="http://schemas.microsoft.com/office/drawing/2014/main" id="{CE771692-F001-2291-27F5-876CAEF84152}"/>
              </a:ext>
            </a:extLst>
          </p:cNvPr>
          <p:cNvPicPr>
            <a:picLocks noChangeAspect="1"/>
          </p:cNvPicPr>
          <p:nvPr/>
        </p:nvPicPr>
        <p:blipFill>
          <a:blip r:embed="rId4">
            <a:alphaModFix amt="50000"/>
          </a:blip>
          <a:srcRect r="10999" b="-1"/>
          <a:stretch>
            <a:fillRect/>
          </a:stretch>
        </p:blipFill>
        <p:spPr>
          <a:xfrm>
            <a:off x="0" y="10"/>
            <a:ext cx="9143980" cy="6857990"/>
          </a:xfrm>
          <a:prstGeom prst="rect">
            <a:avLst/>
          </a:prstGeom>
        </p:spPr>
      </p:pic>
      <p:sp>
        <p:nvSpPr>
          <p:cNvPr id="3" name="Title 2"/>
          <p:cNvSpPr>
            <a:spLocks noGrp="1"/>
          </p:cNvSpPr>
          <p:nvPr>
            <p:ph type="ctrTitle"/>
          </p:nvPr>
        </p:nvSpPr>
        <p:spPr>
          <a:xfrm>
            <a:off x="2019298" y="1871131"/>
            <a:ext cx="5111752" cy="1515533"/>
          </a:xfrm>
        </p:spPr>
        <p:txBody>
          <a:bodyPr>
            <a:normAutofit/>
          </a:bodyPr>
          <a:lstStyle/>
          <a:p>
            <a:pPr>
              <a:lnSpc>
                <a:spcPct val="90000"/>
              </a:lnSpc>
            </a:pPr>
            <a:r>
              <a:rPr lang="en-US" sz="3400" b="1" dirty="0">
                <a:solidFill>
                  <a:srgbClr val="FFFFFF"/>
                </a:solidFill>
              </a:rPr>
              <a:t>On Earth as it is in Heaven</a:t>
            </a:r>
            <a:br>
              <a:rPr lang="en-US" sz="3400" dirty="0">
                <a:solidFill>
                  <a:srgbClr val="FFFFFF"/>
                </a:solidFill>
              </a:rPr>
            </a:br>
            <a:endParaRPr lang="en-US" sz="3400" dirty="0">
              <a:solidFill>
                <a:srgbClr val="FFFFFF"/>
              </a:solidFill>
            </a:endParaRPr>
          </a:p>
        </p:txBody>
      </p:sp>
      <p:sp>
        <p:nvSpPr>
          <p:cNvPr id="2" name="Subtitle 1"/>
          <p:cNvSpPr>
            <a:spLocks noGrp="1"/>
          </p:cNvSpPr>
          <p:nvPr>
            <p:ph type="subTitle" idx="1"/>
          </p:nvPr>
        </p:nvSpPr>
        <p:spPr>
          <a:xfrm>
            <a:off x="2019298" y="3657597"/>
            <a:ext cx="5111752" cy="1320802"/>
          </a:xfrm>
        </p:spPr>
        <p:txBody>
          <a:bodyPr>
            <a:normAutofit/>
          </a:bodyPr>
          <a:lstStyle/>
          <a:p>
            <a:endParaRPr lang="en-US" dirty="0">
              <a:solidFill>
                <a:srgbClr val="FFFFFF"/>
              </a:solidFill>
            </a:endParaRPr>
          </a:p>
          <a:p>
            <a:r>
              <a:rPr lang="en-US" dirty="0">
                <a:solidFill>
                  <a:srgbClr val="FFFFFF"/>
                </a:solidFill>
              </a:rPr>
              <a:t>The Work of Transforming Our Earthly Home to a Heavenly One</a:t>
            </a:r>
          </a:p>
        </p:txBody>
      </p:sp>
      <p:cxnSp>
        <p:nvCxnSpPr>
          <p:cNvPr id="5159" name="Straight Connector 5158">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020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400"/>
                                        <p:tgtEl>
                                          <p:spTgt spid="2">
                                            <p:txEl>
                                              <p:pRg st="1" end="1"/>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8" name="Picture 7">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9">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3" name="Rectangle 12">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CCCCBB0A-D1E6-31BD-719A-464E9D68EB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5334"/>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024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3079" name="Picture 3078">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3081" name="Straight Connector 3080">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3083" name="Rectangle 3082">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0526667A-85BF-BBCC-66D4-D40E926B0C00}"/>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t="7191" r="1" b="38997"/>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910E927-69D3-7B9A-1DAF-DFED79BAEEC4}"/>
              </a:ext>
            </a:extLst>
          </p:cNvPr>
          <p:cNvSpPr>
            <a:spLocks noGrp="1"/>
          </p:cNvSpPr>
          <p:nvPr>
            <p:ph type="title"/>
          </p:nvPr>
        </p:nvSpPr>
        <p:spPr>
          <a:xfrm>
            <a:off x="2019298" y="1871131"/>
            <a:ext cx="5111752" cy="1515533"/>
          </a:xfrm>
        </p:spPr>
        <p:txBody>
          <a:bodyPr vert="horz" lIns="91440" tIns="45720" rIns="91440" bIns="45720" rtlCol="0" anchor="b">
            <a:normAutofit/>
          </a:bodyPr>
          <a:lstStyle/>
          <a:p>
            <a:pPr>
              <a:lnSpc>
                <a:spcPct val="90000"/>
              </a:lnSpc>
            </a:pPr>
            <a:r>
              <a:rPr lang="en-US" sz="2200" dirty="0">
                <a:solidFill>
                  <a:srgbClr val="FFFFFF"/>
                </a:solidFill>
              </a:rPr>
              <a:t>Queen Nzinga of the Kingdom of Kongo</a:t>
            </a:r>
            <a:br>
              <a:rPr lang="en-US" sz="2200" dirty="0">
                <a:solidFill>
                  <a:srgbClr val="FFFFFF"/>
                </a:solidFill>
              </a:rPr>
            </a:br>
            <a:endParaRPr lang="en-US" sz="2200" dirty="0">
              <a:solidFill>
                <a:srgbClr val="FFFFFF"/>
              </a:solidFill>
            </a:endParaRPr>
          </a:p>
        </p:txBody>
      </p:sp>
      <p:cxnSp>
        <p:nvCxnSpPr>
          <p:cNvPr id="3085" name="Straight Connector 3084">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69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frican societies and the beginning of the Atlantic slave trade (article) |  Khan Academy">
            <a:extLst>
              <a:ext uri="{FF2B5EF4-FFF2-40B4-BE49-F238E27FC236}">
                <a16:creationId xmlns:a16="http://schemas.microsoft.com/office/drawing/2014/main" id="{FD0E5E6F-C60A-7496-B2EB-53BEF28B03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861" r="9805" b="-1"/>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335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ape Coast Castle - From gold trade to slave trade">
            <a:extLst>
              <a:ext uri="{FF2B5EF4-FFF2-40B4-BE49-F238E27FC236}">
                <a16:creationId xmlns:a16="http://schemas.microsoft.com/office/drawing/2014/main" id="{13E9F72E-763C-41DC-9CEA-5A914166EC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680" r="6320"/>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84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West Africa's historic slave sites bear witness to brutal trade">
            <a:extLst>
              <a:ext uri="{FF2B5EF4-FFF2-40B4-BE49-F238E27FC236}">
                <a16:creationId xmlns:a16="http://schemas.microsoft.com/office/drawing/2014/main" id="{547C49F9-70FA-7DAA-ACC4-6029638FE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3668" b="1"/>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40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29" name="Picture 14">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30" name="Straight Connector 16">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Rectangle 18">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map of the world with pink arrows&#10;&#10;Description automatically generated">
            <a:extLst>
              <a:ext uri="{FF2B5EF4-FFF2-40B4-BE49-F238E27FC236}">
                <a16:creationId xmlns:a16="http://schemas.microsoft.com/office/drawing/2014/main" id="{963FDED3-293F-C830-7ED6-60749AE91141}"/>
              </a:ext>
            </a:extLst>
          </p:cNvPr>
          <p:cNvPicPr>
            <a:picLocks noChangeAspect="1"/>
          </p:cNvPicPr>
          <p:nvPr/>
        </p:nvPicPr>
        <p:blipFill>
          <a:blip r:embed="rId5">
            <a:alphaModFix amt="50000"/>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5063"/>
          <a:stretch>
            <a:fill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1C22D541-D713-5DAD-5FE5-B0E511F0B9C9}"/>
              </a:ext>
            </a:extLst>
          </p:cNvPr>
          <p:cNvSpPr>
            <a:spLocks noGrp="1"/>
          </p:cNvSpPr>
          <p:nvPr>
            <p:ph type="title"/>
          </p:nvPr>
        </p:nvSpPr>
        <p:spPr>
          <a:xfrm>
            <a:off x="2019298" y="1871131"/>
            <a:ext cx="5111752" cy="1515533"/>
          </a:xfrm>
        </p:spPr>
        <p:txBody>
          <a:bodyPr vert="horz" lIns="91440" tIns="45720" rIns="91440" bIns="45720" rtlCol="0" anchor="b">
            <a:normAutofit/>
          </a:bodyPr>
          <a:lstStyle/>
          <a:p>
            <a:pPr>
              <a:lnSpc>
                <a:spcPct val="90000"/>
              </a:lnSpc>
            </a:pPr>
            <a:r>
              <a:rPr lang="en-US" sz="5000" b="1" i="0">
                <a:solidFill>
                  <a:srgbClr val="FFFFFF"/>
                </a:solidFill>
              </a:rPr>
              <a:t>Slave Trade</a:t>
            </a:r>
            <a:br>
              <a:rPr lang="en-US" sz="5000" b="1" i="0">
                <a:solidFill>
                  <a:srgbClr val="FFFFFF"/>
                </a:solidFill>
              </a:rPr>
            </a:br>
            <a:endParaRPr lang="en-US" sz="5000">
              <a:solidFill>
                <a:srgbClr val="FFFFFF"/>
              </a:solidFill>
            </a:endParaRPr>
          </a:p>
        </p:txBody>
      </p:sp>
      <p:sp>
        <p:nvSpPr>
          <p:cNvPr id="10" name="Content Placeholder 9">
            <a:extLst>
              <a:ext uri="{FF2B5EF4-FFF2-40B4-BE49-F238E27FC236}">
                <a16:creationId xmlns:a16="http://schemas.microsoft.com/office/drawing/2014/main" id="{3114FCCF-5ED5-95F0-558C-9D15B8679223}"/>
              </a:ext>
            </a:extLst>
          </p:cNvPr>
          <p:cNvSpPr>
            <a:spLocks noGrp="1"/>
          </p:cNvSpPr>
          <p:nvPr>
            <p:ph idx="1"/>
          </p:nvPr>
        </p:nvSpPr>
        <p:spPr>
          <a:xfrm>
            <a:off x="2019298" y="3657597"/>
            <a:ext cx="5111752" cy="1320802"/>
          </a:xfrm>
        </p:spPr>
        <p:txBody>
          <a:bodyPr vert="horz" lIns="91440" tIns="45720" rIns="91440" bIns="45720" rtlCol="0" anchor="t">
            <a:normAutofit/>
          </a:bodyPr>
          <a:lstStyle/>
          <a:p>
            <a:pPr marL="0" indent="0" algn="ctr">
              <a:buNone/>
            </a:pPr>
            <a:r>
              <a:rPr lang="en-US" sz="2100">
                <a:solidFill>
                  <a:srgbClr val="FFFFFF"/>
                </a:solidFill>
              </a:rPr>
              <a:t>13 million people later</a:t>
            </a:r>
          </a:p>
        </p:txBody>
      </p:sp>
      <p:cxnSp>
        <p:nvCxnSpPr>
          <p:cNvPr id="21" name="Straight Connector 20">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181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6157" name="Rectangle 6156">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2" name="Picture 8">
            <a:extLst>
              <a:ext uri="{FF2B5EF4-FFF2-40B4-BE49-F238E27FC236}">
                <a16:creationId xmlns:a16="http://schemas.microsoft.com/office/drawing/2014/main" id="{3CFB1E85-57A6-B7AB-04A8-E289270AEE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147" r="15853"/>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433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Slave Ships - Encyclopedia Virginia">
            <a:extLst>
              <a:ext uri="{FF2B5EF4-FFF2-40B4-BE49-F238E27FC236}">
                <a16:creationId xmlns:a16="http://schemas.microsoft.com/office/drawing/2014/main" id="{977B2DAE-5093-9235-F668-559CA2A83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07" r="-1" b="13130"/>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659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193F1A9-EED8-46C5-A64D-C219BE030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4" descr="A group of people in a field&#10;&#10;Description automatically generated">
            <a:extLst>
              <a:ext uri="{FF2B5EF4-FFF2-40B4-BE49-F238E27FC236}">
                <a16:creationId xmlns:a16="http://schemas.microsoft.com/office/drawing/2014/main" id="{16B77ECB-6036-07F6-EFD2-A2320443B130}"/>
              </a:ext>
            </a:extLst>
          </p:cNvPr>
          <p:cNvPicPr>
            <a:picLocks noChangeAspect="1"/>
          </p:cNvPicPr>
          <p:nvPr/>
        </p:nvPicPr>
        <p:blipFill rotWithShape="1">
          <a:blip r:embed="rId3"/>
          <a:srcRect t="13596" r="-1" b="-1"/>
          <a:stretch>
            <a:fillRect/>
          </a:stretch>
        </p:blipFill>
        <p:spPr>
          <a:xfrm>
            <a:off x="603250" y="804334"/>
            <a:ext cx="7937499" cy="5249332"/>
          </a:xfrm>
          <a:prstGeom prst="rect">
            <a:avLst/>
          </a:prstGeom>
        </p:spPr>
      </p:pic>
      <p:sp>
        <p:nvSpPr>
          <p:cNvPr id="9" name="Rectangle 8">
            <a:extLst>
              <a:ext uri="{FF2B5EF4-FFF2-40B4-BE49-F238E27FC236}">
                <a16:creationId xmlns:a16="http://schemas.microsoft.com/office/drawing/2014/main" id="{ECE6865D-C104-4F99-86B8-B6E914940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064108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436 Slave Quarters Stock Photos, High-Res Pictures, and Images - Getty  Images | Plantation house, Plantation">
            <a:extLst>
              <a:ext uri="{FF2B5EF4-FFF2-40B4-BE49-F238E27FC236}">
                <a16:creationId xmlns:a16="http://schemas.microsoft.com/office/drawing/2014/main" id="{8F470AE0-B080-435B-748E-4D9DC5B796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8589" r="-1" b="7848"/>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741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0496" name="Rectangle 20488">
            <a:extLst>
              <a:ext uri="{FF2B5EF4-FFF2-40B4-BE49-F238E27FC236}">
                <a16:creationId xmlns:a16="http://schemas.microsoft.com/office/drawing/2014/main" id="{2024F6EB-04DC-4C6D-8485-FCD53A4A9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7" name="Picture 20490">
            <a:extLst>
              <a:ext uri="{FF2B5EF4-FFF2-40B4-BE49-F238E27FC236}">
                <a16:creationId xmlns:a16="http://schemas.microsoft.com/office/drawing/2014/main" id="{7A795FBE-101B-4063-A5FC-8C0624B353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B950601D-87B0-9F57-47A3-5BD6A3E713AA}"/>
              </a:ext>
            </a:extLst>
          </p:cNvPr>
          <p:cNvSpPr>
            <a:spLocks noGrp="1"/>
          </p:cNvSpPr>
          <p:nvPr>
            <p:ph type="title"/>
          </p:nvPr>
        </p:nvSpPr>
        <p:spPr>
          <a:xfrm>
            <a:off x="5651868" y="982132"/>
            <a:ext cx="2520579" cy="1303867"/>
          </a:xfrm>
        </p:spPr>
        <p:txBody>
          <a:bodyPr>
            <a:normAutofit/>
          </a:bodyPr>
          <a:lstStyle/>
          <a:p>
            <a:pPr>
              <a:lnSpc>
                <a:spcPct val="90000"/>
              </a:lnSpc>
            </a:pPr>
            <a:r>
              <a:rPr lang="en-US" sz="3400"/>
              <a:t>The Pleasures of Home</a:t>
            </a:r>
          </a:p>
        </p:txBody>
      </p:sp>
      <p:sp>
        <p:nvSpPr>
          <p:cNvPr id="20498" name="Rectangle 20492">
            <a:extLst>
              <a:ext uri="{FF2B5EF4-FFF2-40B4-BE49-F238E27FC236}">
                <a16:creationId xmlns:a16="http://schemas.microsoft.com/office/drawing/2014/main" id="{8881F853-6081-4216-9876-4D863309A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Discover 35 Mansions and Dream Mansion Ideas | huge old ...">
            <a:extLst>
              <a:ext uri="{FF2B5EF4-FFF2-40B4-BE49-F238E27FC236}">
                <a16:creationId xmlns:a16="http://schemas.microsoft.com/office/drawing/2014/main" id="{FEDBC5D3-AF66-E440-0095-335FDB3011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224" r="16906" b="1"/>
          <a:stretch>
            <a:fillRect/>
          </a:stretch>
        </p:blipFill>
        <p:spPr bwMode="auto">
          <a:xfrm>
            <a:off x="1059512" y="1410208"/>
            <a:ext cx="3959083"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20495" name="Straight Connector 20494">
            <a:extLst>
              <a:ext uri="{FF2B5EF4-FFF2-40B4-BE49-F238E27FC236}">
                <a16:creationId xmlns:a16="http://schemas.microsoft.com/office/drawing/2014/main" id="{68EF61C2-EE68-43FF-A497-F2E60EA532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20499" name="Content Placeholder 20485">
            <a:extLst>
              <a:ext uri="{FF2B5EF4-FFF2-40B4-BE49-F238E27FC236}">
                <a16:creationId xmlns:a16="http://schemas.microsoft.com/office/drawing/2014/main" id="{0AF38379-003F-E885-43C2-CB0FAE845BDB}"/>
              </a:ext>
            </a:extLst>
          </p:cNvPr>
          <p:cNvSpPr>
            <a:spLocks noGrp="1"/>
          </p:cNvSpPr>
          <p:nvPr>
            <p:ph idx="1"/>
          </p:nvPr>
        </p:nvSpPr>
        <p:spPr>
          <a:xfrm>
            <a:off x="5651868" y="2556932"/>
            <a:ext cx="2520578" cy="3318936"/>
          </a:xfrm>
        </p:spPr>
        <p:txBody>
          <a:bodyPr>
            <a:normAutofit/>
          </a:bodyPr>
          <a:lstStyle/>
          <a:p>
            <a:r>
              <a:rPr lang="en-US" dirty="0"/>
              <a:t>Some have been blessed with amazing homes</a:t>
            </a:r>
          </a:p>
          <a:p>
            <a:pPr lvl="1"/>
            <a:r>
              <a:rPr lang="en-US" dirty="0"/>
              <a:t>Lights</a:t>
            </a:r>
          </a:p>
          <a:p>
            <a:pPr lvl="1"/>
            <a:r>
              <a:rPr lang="en-US" dirty="0"/>
              <a:t>Things work</a:t>
            </a:r>
          </a:p>
          <a:p>
            <a:pPr lvl="1"/>
            <a:r>
              <a:rPr lang="en-US" dirty="0"/>
              <a:t>Maintained</a:t>
            </a:r>
          </a:p>
          <a:p>
            <a:pPr lvl="1"/>
            <a:r>
              <a:rPr lang="en-US" dirty="0"/>
              <a:t>Open to guests</a:t>
            </a:r>
          </a:p>
        </p:txBody>
      </p:sp>
    </p:spTree>
    <p:extLst>
      <p:ext uri="{BB962C8B-B14F-4D97-AF65-F5344CB8AC3E}">
        <p14:creationId xmlns:p14="http://schemas.microsoft.com/office/powerpoint/2010/main" val="803713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e Slave Quarters: Writing What I Know – Jolina Petersheim">
            <a:extLst>
              <a:ext uri="{FF2B5EF4-FFF2-40B4-BE49-F238E27FC236}">
                <a16:creationId xmlns:a16="http://schemas.microsoft.com/office/drawing/2014/main" id="{C73629B7-60B1-A004-3744-05B2177BE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394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Working After Slavery | National Museum of African American History &amp;  Culture.">
            <a:extLst>
              <a:ext uri="{FF2B5EF4-FFF2-40B4-BE49-F238E27FC236}">
                <a16:creationId xmlns:a16="http://schemas.microsoft.com/office/drawing/2014/main" id="{0D1128E7-7403-7BB1-F972-E969218B3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3001" b="1"/>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574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3,336 Great Depression Black And White Stock Photos, High-Res Pictures, and  Images - Getty Images">
            <a:extLst>
              <a:ext uri="{FF2B5EF4-FFF2-40B4-BE49-F238E27FC236}">
                <a16:creationId xmlns:a16="http://schemas.microsoft.com/office/drawing/2014/main" id="{D9E57DF0-77E5-6817-CFE6-DF89CA2D2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97" r="4835" b="-1"/>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885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Depression Era Slums In Washington D.C. African American Men In The  Backyards Of Three Story Row Houses. Nov. 1935. History - Item # ...">
            <a:extLst>
              <a:ext uri="{FF2B5EF4-FFF2-40B4-BE49-F238E27FC236}">
                <a16:creationId xmlns:a16="http://schemas.microsoft.com/office/drawing/2014/main" id="{CF3032A0-9BA0-F93D-95B4-76656BA35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998" b="-2"/>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621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OnThisDay in 1921, the deadliest racial massacre in U.S. history began in  the thriving Greenwood African American community of Tulsa, Oklahoma. It  was one in a series of actions of racist violence">
            <a:extLst>
              <a:ext uri="{FF2B5EF4-FFF2-40B4-BE49-F238E27FC236}">
                <a16:creationId xmlns:a16="http://schemas.microsoft.com/office/drawing/2014/main" id="{97044ECD-FF77-8D4B-ED5D-E7AF91ED5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0603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446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A typical African American neighborhood in the 1950s">
            <a:extLst>
              <a:ext uri="{FF2B5EF4-FFF2-40B4-BE49-F238E27FC236}">
                <a16:creationId xmlns:a16="http://schemas.microsoft.com/office/drawing/2014/main" id="{8C1B4F3C-32D1-7B85-C1E0-44664B366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565" r="2768"/>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024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America's Slums Are Getting Worse As More People Live in Concentrated  Poverty - The Atlantic">
            <a:extLst>
              <a:ext uri="{FF2B5EF4-FFF2-40B4-BE49-F238E27FC236}">
                <a16:creationId xmlns:a16="http://schemas.microsoft.com/office/drawing/2014/main" id="{E8797433-9BD4-9B73-2651-F4AA8227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00"/>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202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Entrenched poverty tough to shake in the Mississippi Delta">
            <a:extLst>
              <a:ext uri="{FF2B5EF4-FFF2-40B4-BE49-F238E27FC236}">
                <a16:creationId xmlns:a16="http://schemas.microsoft.com/office/drawing/2014/main" id="{F2FC3893-9828-DCE8-84FC-2F9034486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3001" b="1"/>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519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A house with trees in the background&#10;&#10;Description automatically generated">
            <a:extLst>
              <a:ext uri="{FF2B5EF4-FFF2-40B4-BE49-F238E27FC236}">
                <a16:creationId xmlns:a16="http://schemas.microsoft.com/office/drawing/2014/main" id="{089B85C8-B95B-D67E-3840-0B15504515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795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at a table&#10;&#10;Description automatically generated">
            <a:extLst>
              <a:ext uri="{FF2B5EF4-FFF2-40B4-BE49-F238E27FC236}">
                <a16:creationId xmlns:a16="http://schemas.microsoft.com/office/drawing/2014/main" id="{CA2BA6BC-1657-5165-01D1-074205168E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2034968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6,800+ Favela Stock Photos, Pictures &amp; Royalty-Free Images ...">
            <a:extLst>
              <a:ext uri="{FF2B5EF4-FFF2-40B4-BE49-F238E27FC236}">
                <a16:creationId xmlns:a16="http://schemas.microsoft.com/office/drawing/2014/main" id="{7BE27F79-B7F5-82C0-B012-E86A0DC90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428" r="6240" b="2"/>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802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ild holding a yellow bucket and a baby&#10;&#10;Description automatically generated">
            <a:extLst>
              <a:ext uri="{FF2B5EF4-FFF2-40B4-BE49-F238E27FC236}">
                <a16:creationId xmlns:a16="http://schemas.microsoft.com/office/drawing/2014/main" id="{9E6D9F58-A28C-9AF0-BD3D-E739DC1BA711}"/>
              </a:ext>
            </a:extLst>
          </p:cNvPr>
          <p:cNvPicPr>
            <a:picLocks noChangeAspect="1"/>
          </p:cNvPicPr>
          <p:nvPr/>
        </p:nvPicPr>
        <p:blipFill>
          <a:blip r:embed="rId4">
            <a:extLst>
              <a:ext uri="{28A0092B-C50C-407E-A947-70E740481C1C}">
                <a14:useLocalDpi xmlns:a14="http://schemas.microsoft.com/office/drawing/2010/main" val="0"/>
              </a:ext>
            </a:extLst>
          </a:blip>
          <a:srcRect l="1903" r="41847"/>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3420875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lack Baby Jesus Images – Browse 6,141 Stock Photos, Vectors ...">
            <a:extLst>
              <a:ext uri="{FF2B5EF4-FFF2-40B4-BE49-F238E27FC236}">
                <a16:creationId xmlns:a16="http://schemas.microsoft.com/office/drawing/2014/main" id="{AE3FFB66-A3C8-5F2A-8F4D-B2A4E2574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19"/>
            <a:ext cx="9143999" cy="6831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178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𝗧𝗵𝗶𝗿𝗱 𝗪𝗲𝗲𝗸 𝗼𝗳 𝗔𝗱𝘃𝗲𝗻𝘁 We are halfway through ...">
            <a:extLst>
              <a:ext uri="{FF2B5EF4-FFF2-40B4-BE49-F238E27FC236}">
                <a16:creationId xmlns:a16="http://schemas.microsoft.com/office/drawing/2014/main" id="{3DC60259-1AB1-E595-F7BC-6FBBC26DE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545"/>
            <a:ext cx="9159446" cy="6846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473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99A1EB-5458-08ED-7B04-E76B6E697336}"/>
              </a:ext>
            </a:extLst>
          </p:cNvPr>
          <p:cNvSpPr>
            <a:spLocks noGrp="1"/>
          </p:cNvSpPr>
          <p:nvPr>
            <p:ph idx="1"/>
          </p:nvPr>
        </p:nvSpPr>
        <p:spPr>
          <a:xfrm>
            <a:off x="1172632" y="1340208"/>
            <a:ext cx="6798736" cy="4575683"/>
          </a:xfrm>
        </p:spPr>
        <p:txBody>
          <a:bodyPr>
            <a:normAutofit fontScale="25000" lnSpcReduction="20000"/>
          </a:bodyPr>
          <a:lstStyle/>
          <a:p>
            <a:pPr marL="0" indent="0" algn="l">
              <a:buNone/>
            </a:pPr>
            <a:r>
              <a:rPr lang="en-US" sz="7200" b="0" i="1" u="none" strike="noStrike" dirty="0">
                <a:solidFill>
                  <a:srgbClr val="424547"/>
                </a:solidFill>
                <a:effectLst/>
                <a:latin typeface="Sentinel"/>
              </a:rPr>
              <a:t>Put Not Your Trust in Princes</a:t>
            </a:r>
          </a:p>
          <a:p>
            <a:r>
              <a:rPr lang="en-US" sz="7200" b="0" dirty="0">
                <a:effectLst/>
                <a:latin typeface="Sentinel"/>
              </a:rPr>
              <a:t>146 </a:t>
            </a:r>
            <a:r>
              <a:rPr lang="en-US" sz="7200" b="0" i="1" u="none" strike="noStrike" baseline="30000" dirty="0" err="1">
                <a:effectLst/>
                <a:latin typeface="Sentinel"/>
                <a:hlinkClick r:id="rId2" tooltip="See Ps. 135:1"/>
              </a:rPr>
              <a:t>n</a:t>
            </a:r>
            <a:r>
              <a:rPr lang="en-US" sz="7200" b="0" u="none" strike="noStrike" dirty="0" err="1">
                <a:effectLst/>
                <a:latin typeface="Sentinel"/>
              </a:rPr>
              <a:t>Praise</a:t>
            </a:r>
            <a:r>
              <a:rPr lang="en-US" sz="7200" b="0" u="none" strike="noStrike" dirty="0">
                <a:effectLst/>
                <a:latin typeface="Sentinel"/>
              </a:rPr>
              <a:t> the L</a:t>
            </a:r>
            <a:r>
              <a:rPr lang="en-US" sz="7200" b="0" u="none" strike="noStrike" cap="all" dirty="0">
                <a:effectLst/>
                <a:latin typeface="Sentinel"/>
              </a:rPr>
              <a:t>ORD</a:t>
            </a:r>
            <a:r>
              <a:rPr lang="en-US" sz="7200" b="0" u="none" strike="noStrike" dirty="0">
                <a:effectLst/>
                <a:latin typeface="Sentinel"/>
              </a:rPr>
              <a:t>!</a:t>
            </a:r>
            <a:endParaRPr lang="en-US" sz="7200" b="0" dirty="0">
              <a:effectLst/>
              <a:latin typeface="Sentinel"/>
            </a:endParaRPr>
          </a:p>
          <a:p>
            <a:r>
              <a:rPr lang="en-US" sz="7200" b="0" u="none" strike="noStrike" dirty="0">
                <a:effectLst/>
                <a:latin typeface="Sentinel"/>
              </a:rPr>
              <a:t>Praise the L</a:t>
            </a:r>
            <a:r>
              <a:rPr lang="en-US" sz="7200" b="0" u="none" strike="noStrike" cap="all" dirty="0">
                <a:effectLst/>
                <a:latin typeface="Sentinel"/>
              </a:rPr>
              <a:t>ORD</a:t>
            </a:r>
            <a:r>
              <a:rPr lang="en-US" sz="7200" b="0" u="none" strike="noStrike" dirty="0">
                <a:effectLst/>
                <a:latin typeface="Sentinel"/>
              </a:rPr>
              <a:t>, O my soul!</a:t>
            </a:r>
            <a:endParaRPr lang="en-US" sz="7200" b="0" dirty="0">
              <a:effectLst/>
              <a:latin typeface="Sentinel"/>
            </a:endParaRPr>
          </a:p>
          <a:p>
            <a:r>
              <a:rPr lang="en-US" sz="7200" b="0" baseline="30000" dirty="0">
                <a:effectLst/>
                <a:latin typeface="Gotham"/>
              </a:rPr>
              <a:t>2 </a:t>
            </a:r>
            <a:r>
              <a:rPr lang="en-US" sz="7200" b="0" dirty="0">
                <a:effectLst/>
                <a:latin typeface="Sentinel"/>
              </a:rPr>
              <a:t> </a:t>
            </a:r>
            <a:r>
              <a:rPr lang="en-US" sz="7200" b="0" u="none" strike="noStrike" dirty="0">
                <a:effectLst/>
                <a:latin typeface="Sentinel"/>
              </a:rPr>
              <a:t>I will praise the L</a:t>
            </a:r>
            <a:r>
              <a:rPr lang="en-US" sz="7200" b="0" u="none" strike="noStrike" cap="all" dirty="0">
                <a:effectLst/>
                <a:latin typeface="Sentinel"/>
              </a:rPr>
              <a:t>ORD</a:t>
            </a:r>
            <a:r>
              <a:rPr lang="en-US" sz="7200" b="0" u="none" strike="noStrike" dirty="0">
                <a:effectLst/>
                <a:latin typeface="Sentinel"/>
              </a:rPr>
              <a:t> </a:t>
            </a:r>
            <a:r>
              <a:rPr lang="en-US" sz="7200" b="0" i="1" u="none" strike="noStrike" baseline="30000" dirty="0" err="1">
                <a:effectLst/>
                <a:latin typeface="Sentinel"/>
                <a:hlinkClick r:id="rId3" tooltip="Ps. 63:4; [Ps. 145:2]"/>
              </a:rPr>
              <a:t>o</a:t>
            </a:r>
            <a:r>
              <a:rPr lang="en-US" sz="7200" b="0" u="none" strike="noStrike" dirty="0" err="1">
                <a:effectLst/>
                <a:latin typeface="Sentinel"/>
              </a:rPr>
              <a:t>as</a:t>
            </a:r>
            <a:r>
              <a:rPr lang="en-US" sz="7200" b="0" u="none" strike="noStrike" dirty="0">
                <a:effectLst/>
                <a:latin typeface="Sentinel"/>
              </a:rPr>
              <a:t> long as I live;</a:t>
            </a:r>
            <a:endParaRPr lang="en-US" sz="7200" b="0" dirty="0">
              <a:effectLst/>
              <a:latin typeface="Sentinel"/>
            </a:endParaRPr>
          </a:p>
          <a:p>
            <a:r>
              <a:rPr lang="en-US" sz="7200" b="0" i="1" u="none" strike="noStrike" baseline="30000" dirty="0" err="1">
                <a:effectLst/>
                <a:latin typeface="Sentinel"/>
                <a:hlinkClick r:id="rId4" tooltip="Ps. 104:33"/>
              </a:rPr>
              <a:t>p</a:t>
            </a:r>
            <a:r>
              <a:rPr lang="en-US" sz="7200" b="0" u="none" strike="noStrike" dirty="0" err="1">
                <a:effectLst/>
                <a:latin typeface="Sentinel"/>
              </a:rPr>
              <a:t>I</a:t>
            </a:r>
            <a:r>
              <a:rPr lang="en-US" sz="7200" b="0" u="none" strike="noStrike" dirty="0">
                <a:effectLst/>
                <a:latin typeface="Sentinel"/>
              </a:rPr>
              <a:t> will sing praises to my God while I have my being.</a:t>
            </a:r>
            <a:endParaRPr lang="en-US" sz="7200" b="0" dirty="0">
              <a:effectLst/>
              <a:latin typeface="Sentinel"/>
            </a:endParaRPr>
          </a:p>
          <a:p>
            <a:r>
              <a:rPr lang="en-US" sz="7200" b="0" baseline="30000" dirty="0">
                <a:effectLst/>
                <a:latin typeface="Gotham"/>
              </a:rPr>
              <a:t>3 </a:t>
            </a:r>
            <a:r>
              <a:rPr lang="en-US" sz="7200" b="0" dirty="0">
                <a:effectLst/>
                <a:latin typeface="Sentinel"/>
              </a:rPr>
              <a:t> </a:t>
            </a:r>
            <a:r>
              <a:rPr lang="en-US" sz="7200" b="0" i="1" u="none" strike="noStrike" baseline="30000" dirty="0" err="1">
                <a:effectLst/>
                <a:latin typeface="Sentinel"/>
                <a:hlinkClick r:id="rId5" tooltip="Ps. 118:9"/>
              </a:rPr>
              <a:t>q</a:t>
            </a:r>
            <a:r>
              <a:rPr lang="en-US" sz="7200" b="0" u="none" strike="noStrike" dirty="0" err="1">
                <a:effectLst/>
                <a:latin typeface="Sentinel"/>
              </a:rPr>
              <a:t>Put</a:t>
            </a:r>
            <a:r>
              <a:rPr lang="en-US" sz="7200" b="0" u="none" strike="noStrike" dirty="0">
                <a:effectLst/>
                <a:latin typeface="Sentinel"/>
              </a:rPr>
              <a:t> not your trust in princes,</a:t>
            </a:r>
            <a:endParaRPr lang="en-US" sz="7200" b="0" dirty="0">
              <a:effectLst/>
              <a:latin typeface="Sentinel"/>
            </a:endParaRPr>
          </a:p>
          <a:p>
            <a:r>
              <a:rPr lang="en-US" sz="7200" b="0" i="1" u="none" strike="noStrike" baseline="30000" dirty="0" err="1">
                <a:effectLst/>
                <a:latin typeface="Sentinel"/>
                <a:hlinkClick r:id="rId6" tooltip="Ps. 118:8; [Isa. 2:22; Jer. 17:5]"/>
              </a:rPr>
              <a:t>r</a:t>
            </a:r>
            <a:r>
              <a:rPr lang="en-US" sz="7200" b="0" u="none" strike="noStrike" dirty="0" err="1">
                <a:effectLst/>
                <a:latin typeface="Sentinel"/>
              </a:rPr>
              <a:t>in</a:t>
            </a:r>
            <a:r>
              <a:rPr lang="en-US" sz="7200" b="0" u="none" strike="noStrike" dirty="0">
                <a:effectLst/>
                <a:latin typeface="Sentinel"/>
              </a:rPr>
              <a:t> a son of man, in whom there is </a:t>
            </a:r>
            <a:r>
              <a:rPr lang="en-US" sz="7200" b="0" i="1" u="none" strike="noStrike" baseline="30000" dirty="0" err="1">
                <a:effectLst/>
                <a:latin typeface="Sentinel"/>
                <a:hlinkClick r:id="rId7" tooltip="Ps. 60:11; 108:12"/>
              </a:rPr>
              <a:t>s</a:t>
            </a:r>
            <a:r>
              <a:rPr lang="en-US" sz="7200" b="0" u="none" strike="noStrike" dirty="0" err="1">
                <a:effectLst/>
                <a:latin typeface="Sentinel"/>
              </a:rPr>
              <a:t>no</a:t>
            </a:r>
            <a:r>
              <a:rPr lang="en-US" sz="7200" b="0" u="none" strike="noStrike" dirty="0">
                <a:effectLst/>
                <a:latin typeface="Sentinel"/>
              </a:rPr>
              <a:t> salvation.</a:t>
            </a:r>
            <a:endParaRPr lang="en-US" sz="7200" b="0" dirty="0">
              <a:effectLst/>
              <a:latin typeface="Sentinel"/>
            </a:endParaRPr>
          </a:p>
          <a:p>
            <a:r>
              <a:rPr lang="en-US" sz="7200" b="0" baseline="30000" dirty="0">
                <a:effectLst/>
                <a:latin typeface="Gotham"/>
              </a:rPr>
              <a:t>4 </a:t>
            </a:r>
            <a:r>
              <a:rPr lang="en-US" sz="7200" b="0" dirty="0">
                <a:effectLst/>
                <a:latin typeface="Sentinel"/>
              </a:rPr>
              <a:t> </a:t>
            </a:r>
            <a:r>
              <a:rPr lang="en-US" sz="7200" b="0" u="none" strike="noStrike" dirty="0">
                <a:effectLst/>
                <a:latin typeface="Sentinel"/>
              </a:rPr>
              <a:t>When </a:t>
            </a:r>
            <a:r>
              <a:rPr lang="en-US" sz="7200" b="0" i="1" u="none" strike="noStrike" baseline="30000" dirty="0">
                <a:effectLst/>
                <a:latin typeface="Sentinel"/>
                <a:hlinkClick r:id="rId8" tooltip="Ps. 104:29; [Eccles. 12:7]; See Job 10:9; 34:14, 15"/>
              </a:rPr>
              <a:t>t</a:t>
            </a:r>
            <a:r>
              <a:rPr lang="en-US" sz="7200" b="0" u="none" strike="noStrike" dirty="0">
                <a:effectLst/>
                <a:latin typeface="Sentinel"/>
              </a:rPr>
              <a:t>his breath departs, he returns to the earth;</a:t>
            </a:r>
            <a:endParaRPr lang="en-US" sz="7200" b="0" dirty="0">
              <a:effectLst/>
              <a:latin typeface="Sentinel"/>
            </a:endParaRPr>
          </a:p>
          <a:p>
            <a:r>
              <a:rPr lang="en-US" sz="7200" b="0" u="none" strike="noStrike" dirty="0">
                <a:effectLst/>
                <a:latin typeface="Sentinel"/>
              </a:rPr>
              <a:t>on that very day his plans perish.</a:t>
            </a:r>
            <a:endParaRPr lang="en-US" sz="7200" b="0" dirty="0">
              <a:effectLst/>
              <a:latin typeface="Sentinel"/>
            </a:endParaRPr>
          </a:p>
          <a:p>
            <a:r>
              <a:rPr lang="en-US" sz="7200" b="0" baseline="30000" dirty="0">
                <a:effectLst/>
                <a:latin typeface="Gotham"/>
              </a:rPr>
              <a:t>5 </a:t>
            </a:r>
            <a:r>
              <a:rPr lang="en-US" sz="7200" b="0" dirty="0">
                <a:effectLst/>
                <a:latin typeface="Sentinel"/>
              </a:rPr>
              <a:t> </a:t>
            </a:r>
            <a:r>
              <a:rPr lang="en-US" sz="7200" b="0" i="1" u="none" strike="noStrike" baseline="30000" dirty="0" err="1">
                <a:effectLst/>
                <a:latin typeface="Sentinel"/>
                <a:hlinkClick r:id="rId9" tooltip="[Ps. 144:15]"/>
              </a:rPr>
              <a:t>u</a:t>
            </a:r>
            <a:r>
              <a:rPr lang="en-US" sz="7200" b="0" u="none" strike="noStrike" dirty="0" err="1">
                <a:effectLst/>
                <a:latin typeface="Sentinel"/>
              </a:rPr>
              <a:t>Blessed</a:t>
            </a:r>
            <a:r>
              <a:rPr lang="en-US" sz="7200" b="0" u="none" strike="noStrike" dirty="0">
                <a:effectLst/>
                <a:latin typeface="Sentinel"/>
              </a:rPr>
              <a:t> is he whose help is the God of Jacob,</a:t>
            </a:r>
            <a:endParaRPr lang="en-US" sz="7200" b="0" dirty="0">
              <a:effectLst/>
              <a:latin typeface="Sentinel"/>
            </a:endParaRPr>
          </a:p>
          <a:p>
            <a:r>
              <a:rPr lang="en-US" sz="7200" b="0" u="none" strike="noStrike" dirty="0">
                <a:effectLst/>
                <a:latin typeface="Sentinel"/>
              </a:rPr>
              <a:t>whose </a:t>
            </a:r>
            <a:r>
              <a:rPr lang="en-US" sz="7200" b="0" i="1" u="none" strike="noStrike" baseline="30000" dirty="0" err="1">
                <a:effectLst/>
                <a:latin typeface="Sentinel"/>
                <a:hlinkClick r:id="rId10" tooltip="Ps. 119:116; See Ps. 2:12"/>
              </a:rPr>
              <a:t>v</a:t>
            </a:r>
            <a:r>
              <a:rPr lang="en-US" sz="7200" b="0" u="none" strike="noStrike" dirty="0" err="1">
                <a:effectLst/>
                <a:latin typeface="Sentinel"/>
              </a:rPr>
              <a:t>hope</a:t>
            </a:r>
            <a:r>
              <a:rPr lang="en-US" sz="7200" b="0" u="none" strike="noStrike" dirty="0">
                <a:effectLst/>
                <a:latin typeface="Sentinel"/>
              </a:rPr>
              <a:t> is in the L</a:t>
            </a:r>
            <a:r>
              <a:rPr lang="en-US" sz="7200" b="0" u="none" strike="noStrike" cap="all" dirty="0">
                <a:effectLst/>
                <a:latin typeface="Sentinel"/>
              </a:rPr>
              <a:t>ORD</a:t>
            </a:r>
            <a:r>
              <a:rPr lang="en-US" sz="7200" b="0" u="none" strike="noStrike" dirty="0">
                <a:effectLst/>
                <a:latin typeface="Sentinel"/>
              </a:rPr>
              <a:t> his God,</a:t>
            </a:r>
            <a:endParaRPr lang="en-US" sz="7200" b="0" dirty="0">
              <a:effectLst/>
              <a:latin typeface="Sentinel"/>
            </a:endParaRPr>
          </a:p>
          <a:p>
            <a:endParaRPr lang="en-US" dirty="0"/>
          </a:p>
        </p:txBody>
      </p:sp>
    </p:spTree>
    <p:extLst>
      <p:ext uri="{BB962C8B-B14F-4D97-AF65-F5344CB8AC3E}">
        <p14:creationId xmlns:p14="http://schemas.microsoft.com/office/powerpoint/2010/main" val="256672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99A1EB-5458-08ED-7B04-E76B6E697336}"/>
              </a:ext>
            </a:extLst>
          </p:cNvPr>
          <p:cNvSpPr>
            <a:spLocks noGrp="1"/>
          </p:cNvSpPr>
          <p:nvPr>
            <p:ph idx="1"/>
          </p:nvPr>
        </p:nvSpPr>
        <p:spPr>
          <a:xfrm>
            <a:off x="1172632" y="1506462"/>
            <a:ext cx="6798736" cy="4575683"/>
          </a:xfrm>
        </p:spPr>
        <p:txBody>
          <a:bodyPr>
            <a:normAutofit fontScale="32500" lnSpcReduction="20000"/>
          </a:bodyPr>
          <a:lstStyle/>
          <a:p>
            <a:r>
              <a:rPr lang="en-US" sz="7200" b="0" baseline="30000" dirty="0">
                <a:effectLst/>
                <a:latin typeface="Gotham"/>
              </a:rPr>
              <a:t>6 </a:t>
            </a:r>
            <a:r>
              <a:rPr lang="en-US" sz="7200" b="0" dirty="0">
                <a:effectLst/>
                <a:latin typeface="Sentinel"/>
              </a:rPr>
              <a:t> </a:t>
            </a:r>
            <a:r>
              <a:rPr lang="en-US" sz="7200" b="0" i="1" u="none" strike="noStrike" baseline="30000" dirty="0" err="1">
                <a:effectLst/>
                <a:latin typeface="Sentinel"/>
                <a:hlinkClick r:id="rId2" tooltip="See Ps. 115:15"/>
              </a:rPr>
              <a:t>w</a:t>
            </a:r>
            <a:r>
              <a:rPr lang="en-US" sz="7200" b="0" u="none" strike="noStrike" dirty="0" err="1">
                <a:effectLst/>
                <a:latin typeface="Sentinel"/>
              </a:rPr>
              <a:t>who</a:t>
            </a:r>
            <a:r>
              <a:rPr lang="en-US" sz="7200" b="0" u="none" strike="noStrike" dirty="0">
                <a:effectLst/>
                <a:latin typeface="Sentinel"/>
              </a:rPr>
              <a:t> made heaven and earth,</a:t>
            </a:r>
            <a:endParaRPr lang="en-US" sz="7200" b="0" dirty="0">
              <a:effectLst/>
              <a:latin typeface="Sentinel"/>
            </a:endParaRPr>
          </a:p>
          <a:p>
            <a:r>
              <a:rPr lang="en-US" sz="7200" b="0" u="none" strike="noStrike" dirty="0">
                <a:effectLst/>
                <a:latin typeface="Sentinel"/>
              </a:rPr>
              <a:t>the sea, and all that is in them,</a:t>
            </a:r>
            <a:endParaRPr lang="en-US" sz="7200" b="0" dirty="0">
              <a:effectLst/>
              <a:latin typeface="Sentinel"/>
            </a:endParaRPr>
          </a:p>
          <a:p>
            <a:r>
              <a:rPr lang="en-US" sz="7200" b="0" i="1" u="none" strike="noStrike" baseline="30000" dirty="0" err="1">
                <a:effectLst/>
                <a:latin typeface="Sentinel"/>
                <a:hlinkClick r:id="rId3" tooltip="[Ps. 100:5; 117:2]"/>
              </a:rPr>
              <a:t>x</a:t>
            </a:r>
            <a:r>
              <a:rPr lang="en-US" sz="7200" b="0" u="none" strike="noStrike" dirty="0" err="1">
                <a:effectLst/>
                <a:latin typeface="Sentinel"/>
              </a:rPr>
              <a:t>who</a:t>
            </a:r>
            <a:r>
              <a:rPr lang="en-US" sz="7200" b="0" u="none" strike="noStrike" dirty="0">
                <a:effectLst/>
                <a:latin typeface="Sentinel"/>
              </a:rPr>
              <a:t> keeps faith forever;</a:t>
            </a:r>
            <a:endParaRPr lang="en-US" sz="7200" b="0" dirty="0">
              <a:effectLst/>
              <a:latin typeface="Sentinel"/>
            </a:endParaRPr>
          </a:p>
          <a:p>
            <a:r>
              <a:rPr lang="en-US" sz="7200" b="0" baseline="30000" dirty="0">
                <a:effectLst/>
                <a:latin typeface="Gotham"/>
              </a:rPr>
              <a:t>7 </a:t>
            </a:r>
            <a:r>
              <a:rPr lang="en-US" sz="7200" b="0" dirty="0">
                <a:effectLst/>
                <a:latin typeface="Sentinel"/>
              </a:rPr>
              <a:t> </a:t>
            </a:r>
            <a:r>
              <a:rPr lang="en-US" sz="7200" b="0" i="1" u="none" strike="noStrike" baseline="30000" dirty="0" err="1">
                <a:effectLst/>
                <a:latin typeface="Sentinel"/>
                <a:hlinkClick r:id="rId4" tooltip="Ps. 103:6"/>
              </a:rPr>
              <a:t>y</a:t>
            </a:r>
            <a:r>
              <a:rPr lang="en-US" sz="7200" b="0" u="none" strike="noStrike" dirty="0" err="1">
                <a:effectLst/>
                <a:latin typeface="Sentinel"/>
              </a:rPr>
              <a:t>who</a:t>
            </a:r>
            <a:r>
              <a:rPr lang="en-US" sz="7200" b="0" u="none" strike="noStrike" dirty="0">
                <a:effectLst/>
                <a:latin typeface="Sentinel"/>
              </a:rPr>
              <a:t> executes justice for the oppressed,</a:t>
            </a:r>
            <a:endParaRPr lang="en-US" sz="7200" b="0" dirty="0">
              <a:effectLst/>
              <a:latin typeface="Sentinel"/>
            </a:endParaRPr>
          </a:p>
          <a:p>
            <a:r>
              <a:rPr lang="en-US" sz="7200" b="0" i="1" u="none" strike="noStrike" baseline="30000" dirty="0" err="1">
                <a:effectLst/>
                <a:latin typeface="Sentinel"/>
                <a:hlinkClick r:id="rId5" tooltip="Ps. 107:9; 145:15"/>
              </a:rPr>
              <a:t>z</a:t>
            </a:r>
            <a:r>
              <a:rPr lang="en-US" sz="7200" b="0" u="none" strike="noStrike" dirty="0" err="1">
                <a:effectLst/>
                <a:latin typeface="Sentinel"/>
              </a:rPr>
              <a:t>who</a:t>
            </a:r>
            <a:r>
              <a:rPr lang="en-US" sz="7200" b="0" u="none" strike="noStrike" dirty="0">
                <a:effectLst/>
                <a:latin typeface="Sentinel"/>
              </a:rPr>
              <a:t> gives food to the hungry.</a:t>
            </a:r>
            <a:endParaRPr lang="en-US" sz="7200" b="0" dirty="0">
              <a:effectLst/>
              <a:latin typeface="Sentinel"/>
            </a:endParaRPr>
          </a:p>
          <a:p>
            <a:r>
              <a:rPr lang="en-US" sz="7200" b="0" i="1" u="none" strike="noStrike" baseline="30000" dirty="0" err="1">
                <a:effectLst/>
                <a:latin typeface="Sentinel"/>
                <a:hlinkClick r:id="rId6" tooltip="Ps. 105:20; Isa. 61:1; [Ps. 68:6]"/>
              </a:rPr>
              <a:t>a</a:t>
            </a:r>
            <a:r>
              <a:rPr lang="en-US" sz="7200" b="0" u="none" strike="noStrike" dirty="0" err="1">
                <a:effectLst/>
                <a:latin typeface="Sentinel"/>
              </a:rPr>
              <a:t>The</a:t>
            </a:r>
            <a:r>
              <a:rPr lang="en-US" sz="7200" b="0" u="none" strike="noStrike" dirty="0">
                <a:effectLst/>
                <a:latin typeface="Sentinel"/>
              </a:rPr>
              <a:t> L</a:t>
            </a:r>
            <a:r>
              <a:rPr lang="en-US" sz="7200" b="0" u="none" strike="noStrike" cap="all" dirty="0">
                <a:effectLst/>
                <a:latin typeface="Sentinel"/>
              </a:rPr>
              <a:t>ORD</a:t>
            </a:r>
            <a:r>
              <a:rPr lang="en-US" sz="7200" b="0" u="none" strike="noStrike" dirty="0">
                <a:effectLst/>
                <a:latin typeface="Sentinel"/>
              </a:rPr>
              <a:t> sets the prisoners free;</a:t>
            </a:r>
            <a:endParaRPr lang="en-US" sz="7200" b="0" dirty="0">
              <a:effectLst/>
              <a:latin typeface="Sentinel"/>
            </a:endParaRPr>
          </a:p>
          <a:p>
            <a:r>
              <a:rPr lang="en-US" sz="7200" b="0" baseline="30000" dirty="0">
                <a:effectLst/>
                <a:latin typeface="Gotham"/>
              </a:rPr>
              <a:t>8 </a:t>
            </a:r>
            <a:r>
              <a:rPr lang="en-US" sz="7200" b="0" dirty="0">
                <a:effectLst/>
                <a:latin typeface="Sentinel"/>
              </a:rPr>
              <a:t> </a:t>
            </a:r>
            <a:r>
              <a:rPr lang="en-US" sz="7200" b="0" i="1" u="none" strike="noStrike" baseline="30000" dirty="0" err="1">
                <a:effectLst/>
                <a:latin typeface="Sentinel"/>
                <a:hlinkClick r:id="rId7" tooltip="Matt. 9:30; John 9:7"/>
              </a:rPr>
              <a:t>b</a:t>
            </a:r>
            <a:r>
              <a:rPr lang="en-US" sz="7200" b="0" u="none" strike="noStrike" dirty="0" err="1">
                <a:effectLst/>
                <a:latin typeface="Sentinel"/>
              </a:rPr>
              <a:t>the</a:t>
            </a:r>
            <a:r>
              <a:rPr lang="en-US" sz="7200" b="0" u="none" strike="noStrike" dirty="0">
                <a:effectLst/>
                <a:latin typeface="Sentinel"/>
              </a:rPr>
              <a:t> L</a:t>
            </a:r>
            <a:r>
              <a:rPr lang="en-US" sz="7200" b="0" u="none" strike="noStrike" cap="all" dirty="0">
                <a:effectLst/>
                <a:latin typeface="Sentinel"/>
              </a:rPr>
              <a:t>ORD</a:t>
            </a:r>
            <a:r>
              <a:rPr lang="en-US" sz="7200" b="0" u="none" strike="noStrike" dirty="0">
                <a:effectLst/>
                <a:latin typeface="Sentinel"/>
              </a:rPr>
              <a:t> opens the eyes of the blind.</a:t>
            </a:r>
            <a:endParaRPr lang="en-US" sz="7200" b="0" dirty="0">
              <a:effectLst/>
              <a:latin typeface="Sentinel"/>
            </a:endParaRPr>
          </a:p>
          <a:p>
            <a:r>
              <a:rPr lang="en-US" sz="7200" b="0" i="1" u="none" strike="noStrike" baseline="30000" dirty="0" err="1">
                <a:effectLst/>
                <a:latin typeface="Sentinel"/>
                <a:hlinkClick r:id="rId8" tooltip="Ps. 145:14; [Ps. 147:6]"/>
              </a:rPr>
              <a:t>c</a:t>
            </a:r>
            <a:r>
              <a:rPr lang="en-US" sz="7200" b="0" u="none" strike="noStrike" dirty="0" err="1">
                <a:effectLst/>
                <a:latin typeface="Sentinel"/>
              </a:rPr>
              <a:t>The</a:t>
            </a:r>
            <a:r>
              <a:rPr lang="en-US" sz="7200" b="0" u="none" strike="noStrike" dirty="0">
                <a:effectLst/>
                <a:latin typeface="Sentinel"/>
              </a:rPr>
              <a:t> L</a:t>
            </a:r>
            <a:r>
              <a:rPr lang="en-US" sz="7200" b="0" u="none" strike="noStrike" cap="all" dirty="0">
                <a:effectLst/>
                <a:latin typeface="Sentinel"/>
              </a:rPr>
              <a:t>ORD</a:t>
            </a:r>
            <a:r>
              <a:rPr lang="en-US" sz="7200" b="0" u="none" strike="noStrike" dirty="0">
                <a:effectLst/>
                <a:latin typeface="Sentinel"/>
              </a:rPr>
              <a:t> lifts up those who are bowed down;</a:t>
            </a:r>
            <a:endParaRPr lang="en-US" sz="7200" b="0" dirty="0">
              <a:effectLst/>
              <a:latin typeface="Sentinel"/>
            </a:endParaRPr>
          </a:p>
          <a:p>
            <a:r>
              <a:rPr lang="en-US" sz="7200" b="0" i="1" u="none" strike="noStrike" baseline="30000" dirty="0" err="1">
                <a:effectLst/>
                <a:latin typeface="Sentinel"/>
                <a:hlinkClick r:id="rId9" tooltip="Ps. 11:7"/>
              </a:rPr>
              <a:t>d</a:t>
            </a:r>
            <a:r>
              <a:rPr lang="en-US" sz="7200" b="0" u="none" strike="noStrike" dirty="0" err="1">
                <a:effectLst/>
                <a:latin typeface="Sentinel"/>
              </a:rPr>
              <a:t>the</a:t>
            </a:r>
            <a:r>
              <a:rPr lang="en-US" sz="7200" b="0" u="none" strike="noStrike" dirty="0">
                <a:effectLst/>
                <a:latin typeface="Sentinel"/>
              </a:rPr>
              <a:t> L</a:t>
            </a:r>
            <a:r>
              <a:rPr lang="en-US" sz="7200" b="0" u="none" strike="noStrike" cap="all" dirty="0">
                <a:effectLst/>
                <a:latin typeface="Sentinel"/>
              </a:rPr>
              <a:t>ORD</a:t>
            </a:r>
            <a:r>
              <a:rPr lang="en-US" sz="7200" b="0" u="none" strike="noStrike" dirty="0">
                <a:effectLst/>
                <a:latin typeface="Sentinel"/>
              </a:rPr>
              <a:t> loves the righteous.</a:t>
            </a:r>
            <a:endParaRPr lang="en-US" sz="7200" b="0" dirty="0">
              <a:effectLst/>
              <a:latin typeface="Sentinel"/>
            </a:endParaRPr>
          </a:p>
          <a:p>
            <a:endParaRPr lang="en-US" dirty="0"/>
          </a:p>
        </p:txBody>
      </p:sp>
    </p:spTree>
    <p:extLst>
      <p:ext uri="{BB962C8B-B14F-4D97-AF65-F5344CB8AC3E}">
        <p14:creationId xmlns:p14="http://schemas.microsoft.com/office/powerpoint/2010/main" val="2185805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99A1EB-5458-08ED-7B04-E76B6E697336}"/>
              </a:ext>
            </a:extLst>
          </p:cNvPr>
          <p:cNvSpPr>
            <a:spLocks noGrp="1"/>
          </p:cNvSpPr>
          <p:nvPr>
            <p:ph idx="1"/>
          </p:nvPr>
        </p:nvSpPr>
        <p:spPr>
          <a:xfrm>
            <a:off x="1172632" y="1395626"/>
            <a:ext cx="6798736" cy="4575683"/>
          </a:xfrm>
        </p:spPr>
        <p:txBody>
          <a:bodyPr>
            <a:normAutofit fontScale="40000" lnSpcReduction="20000"/>
          </a:bodyPr>
          <a:lstStyle/>
          <a:p>
            <a:r>
              <a:rPr lang="en-US" sz="7200" b="0" baseline="30000" dirty="0">
                <a:effectLst/>
                <a:latin typeface="Gotham"/>
              </a:rPr>
              <a:t>9 </a:t>
            </a:r>
            <a:r>
              <a:rPr lang="en-US" sz="7200" b="0" dirty="0">
                <a:effectLst/>
                <a:latin typeface="Sentinel"/>
              </a:rPr>
              <a:t> </a:t>
            </a:r>
            <a:r>
              <a:rPr lang="en-US" sz="7200" b="0" i="1" u="none" strike="noStrike" baseline="30000" dirty="0" err="1">
                <a:effectLst/>
                <a:latin typeface="Sentinel"/>
                <a:hlinkClick r:id="rId2" tooltip="[Ex. 22:21]"/>
              </a:rPr>
              <a:t>e</a:t>
            </a:r>
            <a:r>
              <a:rPr lang="en-US" sz="7200" b="0" u="none" strike="noStrike" dirty="0" err="1">
                <a:effectLst/>
                <a:latin typeface="Sentinel"/>
              </a:rPr>
              <a:t>The</a:t>
            </a:r>
            <a:r>
              <a:rPr lang="en-US" sz="7200" b="0" u="none" strike="noStrike" dirty="0">
                <a:effectLst/>
                <a:latin typeface="Sentinel"/>
              </a:rPr>
              <a:t> L</a:t>
            </a:r>
            <a:r>
              <a:rPr lang="en-US" sz="7200" b="0" u="none" strike="noStrike" cap="all" dirty="0">
                <a:effectLst/>
                <a:latin typeface="Sentinel"/>
              </a:rPr>
              <a:t>ORD</a:t>
            </a:r>
            <a:r>
              <a:rPr lang="en-US" sz="7200" b="0" u="none" strike="noStrike" dirty="0">
                <a:effectLst/>
                <a:latin typeface="Sentinel"/>
              </a:rPr>
              <a:t> watches over the sojourners;</a:t>
            </a:r>
            <a:endParaRPr lang="en-US" sz="7200" b="0" dirty="0">
              <a:effectLst/>
              <a:latin typeface="Sentinel"/>
            </a:endParaRPr>
          </a:p>
          <a:p>
            <a:r>
              <a:rPr lang="en-US" sz="7200" b="0" i="1" u="none" strike="noStrike" baseline="30000" dirty="0" err="1">
                <a:effectLst/>
                <a:latin typeface="Sentinel"/>
                <a:hlinkClick r:id="rId3" tooltip="Deut. 10:18; [Ex. 22:22]; See Ps. 10:14"/>
              </a:rPr>
              <a:t>f</a:t>
            </a:r>
            <a:r>
              <a:rPr lang="en-US" sz="7200" b="0" u="none" strike="noStrike" dirty="0" err="1">
                <a:effectLst/>
                <a:latin typeface="Sentinel"/>
              </a:rPr>
              <a:t>he</a:t>
            </a:r>
            <a:r>
              <a:rPr lang="en-US" sz="7200" b="0" u="none" strike="noStrike" dirty="0">
                <a:effectLst/>
                <a:latin typeface="Sentinel"/>
              </a:rPr>
              <a:t> upholds the widow and the fatherless,</a:t>
            </a:r>
            <a:endParaRPr lang="en-US" sz="7200" b="0" dirty="0">
              <a:effectLst/>
              <a:latin typeface="Sentinel"/>
            </a:endParaRPr>
          </a:p>
          <a:p>
            <a:r>
              <a:rPr lang="en-US" sz="7200" b="0" u="none" strike="noStrike" dirty="0">
                <a:effectLst/>
                <a:latin typeface="Sentinel"/>
              </a:rPr>
              <a:t>but </a:t>
            </a:r>
            <a:r>
              <a:rPr lang="en-US" sz="7200" b="0" i="1" u="none" strike="noStrike" baseline="30000" dirty="0" err="1">
                <a:effectLst/>
                <a:latin typeface="Sentinel"/>
                <a:hlinkClick r:id="rId4" tooltip="[Ps. 147:6]"/>
              </a:rPr>
              <a:t>g</a:t>
            </a:r>
            <a:r>
              <a:rPr lang="en-US" sz="7200" b="0" u="none" strike="noStrike" dirty="0" err="1">
                <a:effectLst/>
                <a:latin typeface="Sentinel"/>
              </a:rPr>
              <a:t>the</a:t>
            </a:r>
            <a:r>
              <a:rPr lang="en-US" sz="7200" b="0" u="none" strike="noStrike" dirty="0">
                <a:effectLst/>
                <a:latin typeface="Sentinel"/>
              </a:rPr>
              <a:t> way of the wicked he brings to ruin.</a:t>
            </a:r>
            <a:endParaRPr lang="en-US" sz="7200" b="0" dirty="0">
              <a:effectLst/>
              <a:latin typeface="Sentinel"/>
            </a:endParaRPr>
          </a:p>
          <a:p>
            <a:r>
              <a:rPr lang="en-US" sz="7200" b="0" baseline="30000" dirty="0">
                <a:effectLst/>
                <a:latin typeface="Gotham"/>
              </a:rPr>
              <a:t>10 </a:t>
            </a:r>
            <a:r>
              <a:rPr lang="en-US" sz="7200" b="0" dirty="0">
                <a:effectLst/>
                <a:latin typeface="Sentinel"/>
              </a:rPr>
              <a:t> </a:t>
            </a:r>
            <a:r>
              <a:rPr lang="en-US" sz="7200" b="0" i="1" u="none" strike="noStrike" baseline="30000" dirty="0" err="1">
                <a:effectLst/>
                <a:latin typeface="Sentinel"/>
                <a:hlinkClick r:id="rId5" tooltip="See Ps. 10:16"/>
              </a:rPr>
              <a:t>h</a:t>
            </a:r>
            <a:r>
              <a:rPr lang="en-US" sz="7200" b="0" u="none" strike="noStrike" dirty="0" err="1">
                <a:effectLst/>
                <a:latin typeface="Sentinel"/>
              </a:rPr>
              <a:t>The</a:t>
            </a:r>
            <a:r>
              <a:rPr lang="en-US" sz="7200" b="0" u="none" strike="noStrike" dirty="0">
                <a:effectLst/>
                <a:latin typeface="Sentinel"/>
              </a:rPr>
              <a:t> L</a:t>
            </a:r>
            <a:r>
              <a:rPr lang="en-US" sz="7200" b="0" u="none" strike="noStrike" cap="all" dirty="0">
                <a:effectLst/>
                <a:latin typeface="Sentinel"/>
              </a:rPr>
              <a:t>ORD</a:t>
            </a:r>
            <a:r>
              <a:rPr lang="en-US" sz="7200" b="0" u="none" strike="noStrike" dirty="0">
                <a:effectLst/>
                <a:latin typeface="Sentinel"/>
              </a:rPr>
              <a:t> will reign forever,</a:t>
            </a:r>
            <a:endParaRPr lang="en-US" sz="7200" b="0" dirty="0">
              <a:effectLst/>
              <a:latin typeface="Sentinel"/>
            </a:endParaRPr>
          </a:p>
          <a:p>
            <a:r>
              <a:rPr lang="en-US" sz="7200" b="0" u="none" strike="noStrike" dirty="0">
                <a:effectLst/>
                <a:latin typeface="Sentinel"/>
              </a:rPr>
              <a:t>your God, O Zion, to all generations.</a:t>
            </a:r>
            <a:endParaRPr lang="en-US" sz="7200" b="0" dirty="0">
              <a:effectLst/>
              <a:latin typeface="Sentinel"/>
            </a:endParaRPr>
          </a:p>
          <a:p>
            <a:r>
              <a:rPr lang="en-US" sz="7200" b="0" i="1" u="none" strike="noStrike" baseline="30000" dirty="0" err="1">
                <a:effectLst/>
                <a:latin typeface="Sentinel"/>
                <a:hlinkClick r:id="rId6" tooltip="[See ver. 1 above]"/>
              </a:rPr>
              <a:t>n</a:t>
            </a:r>
            <a:r>
              <a:rPr lang="en-US" sz="7200" b="0" u="none" strike="noStrike" dirty="0" err="1">
                <a:effectLst/>
                <a:latin typeface="Sentinel"/>
              </a:rPr>
              <a:t>Praise</a:t>
            </a:r>
            <a:r>
              <a:rPr lang="en-US" sz="7200" b="0" u="none" strike="noStrike" dirty="0">
                <a:effectLst/>
                <a:latin typeface="Sentinel"/>
              </a:rPr>
              <a:t> the L</a:t>
            </a:r>
            <a:r>
              <a:rPr lang="en-US" sz="7200" b="0" u="none" strike="noStrike" cap="all" dirty="0">
                <a:effectLst/>
                <a:latin typeface="Sentinel"/>
              </a:rPr>
              <a:t>ORD</a:t>
            </a:r>
            <a:r>
              <a:rPr lang="en-US" sz="7200" b="0" u="none" strike="noStrike" dirty="0">
                <a:effectLst/>
                <a:latin typeface="Sentinel"/>
              </a:rPr>
              <a:t>!</a:t>
            </a:r>
            <a:endParaRPr lang="en-US" sz="7200" b="0" dirty="0">
              <a:effectLst/>
              <a:latin typeface="Sentinel"/>
            </a:endParaRPr>
          </a:p>
          <a:p>
            <a:endParaRPr lang="en-US" dirty="0"/>
          </a:p>
        </p:txBody>
      </p:sp>
    </p:spTree>
    <p:extLst>
      <p:ext uri="{BB962C8B-B14F-4D97-AF65-F5344CB8AC3E}">
        <p14:creationId xmlns:p14="http://schemas.microsoft.com/office/powerpoint/2010/main" val="1722140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90+ John Baptist Stock Illustrations, Royalty-Free Vector ...">
            <a:extLst>
              <a:ext uri="{FF2B5EF4-FFF2-40B4-BE49-F238E27FC236}">
                <a16:creationId xmlns:a16="http://schemas.microsoft.com/office/drawing/2014/main" id="{B63CCDB3-BF02-D968-9A1B-AE7A7F8C6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02"/>
            <a:ext cx="9144000" cy="6869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659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032" name="Picture 1031">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33" name="Rectangle 1032">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34" name="Picture 1033">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35" name="Picture 1034">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037" name="Rectangle 1036">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7E4CEBDD-EC69-CA22-FB8E-A842FF517F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629" r="16371" b="-1"/>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15363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230114</TotalTime>
  <Words>1416</Words>
  <Application>Microsoft Macintosh PowerPoint</Application>
  <PresentationFormat>On-screen Show (4:3)</PresentationFormat>
  <Paragraphs>138</Paragraphs>
  <Slides>31</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Calibri</vt:lpstr>
      <vt:lpstr>Garamond</vt:lpstr>
      <vt:lpstr>Google Sans</vt:lpstr>
      <vt:lpstr>Gotham</vt:lpstr>
      <vt:lpstr>Sentinel</vt:lpstr>
      <vt:lpstr>Times New Roman</vt:lpstr>
      <vt:lpstr>Trebuchet MS</vt:lpstr>
      <vt:lpstr>Organic</vt:lpstr>
      <vt:lpstr>On Earth as it is in Heaven </vt:lpstr>
      <vt:lpstr>The Pleasures of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Queen Nzinga of the Kingdom of Kongo </vt:lpstr>
      <vt:lpstr>PowerPoint Presentation</vt:lpstr>
      <vt:lpstr>PowerPoint Presentation</vt:lpstr>
      <vt:lpstr>PowerPoint Presentation</vt:lpstr>
      <vt:lpstr>Slave Trade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Lewis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HELPING HELPS</dc:title>
  <dc:creator>Trask, Dr. Jeffrey T.</dc:creator>
  <cp:lastModifiedBy>Trask, Jeffrey T</cp:lastModifiedBy>
  <cp:revision>405</cp:revision>
  <cp:lastPrinted>2024-02-18T19:21:48Z</cp:lastPrinted>
  <dcterms:created xsi:type="dcterms:W3CDTF">2016-05-13T13:48:14Z</dcterms:created>
  <dcterms:modified xsi:type="dcterms:W3CDTF">2025-12-13T19:24:37Z</dcterms:modified>
</cp:coreProperties>
</file>