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notesMasterIdLst>
    <p:notesMasterId r:id="rId33"/>
  </p:notesMasterIdLst>
  <p:sldIdLst>
    <p:sldId id="670" r:id="rId2"/>
    <p:sldId id="716" r:id="rId3"/>
    <p:sldId id="719" r:id="rId4"/>
    <p:sldId id="718" r:id="rId5"/>
    <p:sldId id="721" r:id="rId6"/>
    <p:sldId id="715" r:id="rId7"/>
    <p:sldId id="628" r:id="rId8"/>
    <p:sldId id="728" r:id="rId9"/>
    <p:sldId id="624" r:id="rId10"/>
    <p:sldId id="685" r:id="rId11"/>
    <p:sldId id="714" r:id="rId12"/>
    <p:sldId id="717" r:id="rId13"/>
    <p:sldId id="705" r:id="rId14"/>
    <p:sldId id="704" r:id="rId15"/>
    <p:sldId id="726" r:id="rId16"/>
    <p:sldId id="703" r:id="rId17"/>
    <p:sldId id="730" r:id="rId18"/>
    <p:sldId id="722" r:id="rId19"/>
    <p:sldId id="724" r:id="rId20"/>
    <p:sldId id="725" r:id="rId21"/>
    <p:sldId id="723" r:id="rId22"/>
    <p:sldId id="702" r:id="rId23"/>
    <p:sldId id="701" r:id="rId24"/>
    <p:sldId id="729" r:id="rId25"/>
    <p:sldId id="700" r:id="rId26"/>
    <p:sldId id="699" r:id="rId27"/>
    <p:sldId id="677" r:id="rId28"/>
    <p:sldId id="689" r:id="rId29"/>
    <p:sldId id="632" r:id="rId30"/>
    <p:sldId id="682" r:id="rId31"/>
    <p:sldId id="731" r:id="rId3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rey Trask" initials="JT" lastIdx="8" clrIdx="0">
    <p:extLst>
      <p:ext uri="{19B8F6BF-5375-455C-9EA6-DF929625EA0E}">
        <p15:presenceInfo xmlns:p15="http://schemas.microsoft.com/office/powerpoint/2012/main" userId="f21af94da9129c8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701" autoAdjust="0"/>
    <p:restoredTop sz="57755" autoAdjust="0"/>
  </p:normalViewPr>
  <p:slideViewPr>
    <p:cSldViewPr snapToGrid="0">
      <p:cViewPr varScale="1">
        <p:scale>
          <a:sx n="71" d="100"/>
          <a:sy n="71" d="100"/>
        </p:scale>
        <p:origin x="1304" y="168"/>
      </p:cViewPr>
      <p:guideLst/>
    </p:cSldViewPr>
  </p:slideViewPr>
  <p:notesTextViewPr>
    <p:cViewPr>
      <p:scale>
        <a:sx n="1" d="1"/>
        <a:sy n="1" d="1"/>
      </p:scale>
      <p:origin x="0" y="0"/>
    </p:cViewPr>
  </p:notesTextViewPr>
  <p:notesViewPr>
    <p:cSldViewPr snapToGrid="0">
      <p:cViewPr varScale="1">
        <p:scale>
          <a:sx n="42" d="100"/>
          <a:sy n="42" d="100"/>
        </p:scale>
        <p:origin x="2646" y="4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5"/>
          </a:xfrm>
          <a:prstGeom prst="rect">
            <a:avLst/>
          </a:prstGeom>
        </p:spPr>
        <p:txBody>
          <a:bodyPr vert="horz" lIns="93156" tIns="46578" rIns="93156" bIns="46578" rtlCol="0"/>
          <a:lstStyle>
            <a:lvl1pPr algn="l">
              <a:defRPr sz="1200"/>
            </a:lvl1pPr>
          </a:lstStyle>
          <a:p>
            <a:endParaRPr lang="en-US" dirty="0"/>
          </a:p>
        </p:txBody>
      </p:sp>
      <p:sp>
        <p:nvSpPr>
          <p:cNvPr id="3" name="Date Placeholder 2"/>
          <p:cNvSpPr>
            <a:spLocks noGrp="1"/>
          </p:cNvSpPr>
          <p:nvPr>
            <p:ph type="dt" idx="1"/>
          </p:nvPr>
        </p:nvSpPr>
        <p:spPr>
          <a:xfrm>
            <a:off x="3970940" y="0"/>
            <a:ext cx="3037840" cy="466435"/>
          </a:xfrm>
          <a:prstGeom prst="rect">
            <a:avLst/>
          </a:prstGeom>
        </p:spPr>
        <p:txBody>
          <a:bodyPr vert="horz" lIns="93156" tIns="46578" rIns="93156" bIns="46578" rtlCol="0"/>
          <a:lstStyle>
            <a:lvl1pPr algn="r">
              <a:defRPr sz="1200"/>
            </a:lvl1pPr>
          </a:lstStyle>
          <a:p>
            <a:fld id="{A56EE534-B2DF-4659-89CA-B4A70BA27638}" type="datetimeFigureOut">
              <a:rPr lang="en-US" smtClean="0"/>
              <a:t>2/5/26</a:t>
            </a:fld>
            <a:endParaRPr lang="en-US" dirty="0"/>
          </a:p>
        </p:txBody>
      </p:sp>
      <p:sp>
        <p:nvSpPr>
          <p:cNvPr id="4" name="Slide Image Placeholder 3"/>
          <p:cNvSpPr>
            <a:spLocks noGrp="1" noRot="1" noChangeAspect="1"/>
          </p:cNvSpPr>
          <p:nvPr>
            <p:ph type="sldImg" idx="2"/>
          </p:nvPr>
        </p:nvSpPr>
        <p:spPr>
          <a:xfrm>
            <a:off x="1412875" y="1162050"/>
            <a:ext cx="4184650" cy="3138488"/>
          </a:xfrm>
          <a:prstGeom prst="rect">
            <a:avLst/>
          </a:prstGeom>
          <a:noFill/>
          <a:ln w="12700">
            <a:solidFill>
              <a:prstClr val="black"/>
            </a:solidFill>
          </a:ln>
        </p:spPr>
        <p:txBody>
          <a:bodyPr vert="horz" lIns="93156" tIns="46578" rIns="93156" bIns="46578"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56" tIns="46578" rIns="93156" bIns="4657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9"/>
            <a:ext cx="3037840" cy="466434"/>
          </a:xfrm>
          <a:prstGeom prst="rect">
            <a:avLst/>
          </a:prstGeom>
        </p:spPr>
        <p:txBody>
          <a:bodyPr vert="horz" lIns="93156" tIns="46578" rIns="93156" bIns="4657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0" y="8829969"/>
            <a:ext cx="3037840" cy="466434"/>
          </a:xfrm>
          <a:prstGeom prst="rect">
            <a:avLst/>
          </a:prstGeom>
        </p:spPr>
        <p:txBody>
          <a:bodyPr vert="horz" lIns="93156" tIns="46578" rIns="93156" bIns="46578" rtlCol="0" anchor="b"/>
          <a:lstStyle>
            <a:lvl1pPr algn="r">
              <a:defRPr sz="1200"/>
            </a:lvl1pPr>
          </a:lstStyle>
          <a:p>
            <a:fld id="{FA0DC3DB-0B10-4F5D-8078-2DEAC5D24F75}" type="slidenum">
              <a:rPr lang="en-US" smtClean="0"/>
              <a:t>‹#›</a:t>
            </a:fld>
            <a:endParaRPr lang="en-US" dirty="0"/>
          </a:p>
        </p:txBody>
      </p:sp>
    </p:spTree>
    <p:extLst>
      <p:ext uri="{BB962C8B-B14F-4D97-AF65-F5344CB8AC3E}">
        <p14:creationId xmlns:p14="http://schemas.microsoft.com/office/powerpoint/2010/main" val="1056461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Grandkids at a church ready to learn </a:t>
            </a:r>
          </a:p>
          <a:p>
            <a:endParaRPr lang="en-US" dirty="0"/>
          </a:p>
          <a:p>
            <a:r>
              <a:rPr lang="en-US" dirty="0"/>
              <a:t>Ground ourselves and pray. Need to start with prayer/meditation</a:t>
            </a:r>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a:t>
            </a:fld>
            <a:endParaRPr lang="en-US" dirty="0"/>
          </a:p>
        </p:txBody>
      </p:sp>
    </p:spTree>
    <p:extLst>
      <p:ext uri="{BB962C8B-B14F-4D97-AF65-F5344CB8AC3E}">
        <p14:creationId xmlns:p14="http://schemas.microsoft.com/office/powerpoint/2010/main" val="2171958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VAST ARMY COMING</a:t>
            </a:r>
          </a:p>
          <a:p>
            <a:endParaRPr lang="en-US" dirty="0"/>
          </a:p>
          <a:p>
            <a:r>
              <a:rPr lang="en-US" dirty="0"/>
              <a:t>ICE </a:t>
            </a:r>
          </a:p>
          <a:p>
            <a:r>
              <a:rPr lang="en-US" dirty="0"/>
              <a:t>National Guard – targeted 3 cities with black mayors</a:t>
            </a:r>
          </a:p>
          <a:p>
            <a:r>
              <a:rPr lang="en-US" dirty="0"/>
              <a:t>Dept of Justice</a:t>
            </a:r>
          </a:p>
          <a:p>
            <a:r>
              <a:rPr lang="en-US" dirty="0"/>
              <a:t>DOGE</a:t>
            </a:r>
          </a:p>
          <a:p>
            <a:r>
              <a:rPr lang="en-US" dirty="0"/>
              <a:t>Jan 6</a:t>
            </a:r>
            <a:r>
              <a:rPr lang="en-US" baseline="30000" dirty="0"/>
              <a:t>th</a:t>
            </a:r>
            <a:r>
              <a:rPr lang="en-US" dirty="0"/>
              <a:t> Rioters</a:t>
            </a:r>
          </a:p>
          <a:p>
            <a:r>
              <a:rPr lang="en-US" dirty="0"/>
              <a:t>Supreme Court – President cannot commit a crime ruling</a:t>
            </a:r>
          </a:p>
          <a:p>
            <a:r>
              <a:rPr lang="en-US" dirty="0"/>
              <a:t>Epstein Files</a:t>
            </a:r>
          </a:p>
          <a:p>
            <a:r>
              <a:rPr lang="en-US" dirty="0"/>
              <a:t>Venezuela</a:t>
            </a:r>
          </a:p>
          <a:p>
            <a:r>
              <a:rPr lang="en-US" dirty="0"/>
              <a:t>Greenland</a:t>
            </a:r>
          </a:p>
          <a:p>
            <a:endParaRPr lang="en-US" dirty="0"/>
          </a:p>
          <a:p>
            <a:r>
              <a:rPr lang="en-US" dirty="0"/>
              <a:t>Economic Injustice, healthcare disparities, mass incarceration, community divestment stemming from redlining, wealth gap, higher unemployment, unaffordable housing, food scarcity, etc. TODAY</a:t>
            </a:r>
          </a:p>
          <a:p>
            <a:endParaRPr lang="en-US" dirty="0"/>
          </a:p>
          <a:p>
            <a:r>
              <a:rPr lang="en-US" dirty="0"/>
              <a:t>HISTORICAL LIST is too long to discuss in this teaching</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10</a:t>
            </a:fld>
            <a:endParaRPr lang="en-US" dirty="0"/>
          </a:p>
        </p:txBody>
      </p:sp>
    </p:spTree>
    <p:extLst>
      <p:ext uri="{BB962C8B-B14F-4D97-AF65-F5344CB8AC3E}">
        <p14:creationId xmlns:p14="http://schemas.microsoft.com/office/powerpoint/2010/main" val="2037562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There has been a struggle between these people for a long time. A long history.</a:t>
            </a:r>
          </a:p>
          <a:p>
            <a:r>
              <a:rPr lang="en-US" dirty="0"/>
              <a:t>I think of it as those that fight for justice as the Israelites and those who oppose justice as the Moabites </a:t>
            </a:r>
          </a:p>
          <a:p>
            <a:r>
              <a:rPr lang="en-US" dirty="0"/>
              <a:t>It’s been like this epic Star Wars battle: The Force VS. The Darkside</a:t>
            </a:r>
          </a:p>
          <a:p>
            <a:endParaRPr lang="en-US" dirty="0"/>
          </a:p>
          <a:p>
            <a:r>
              <a:rPr lang="en-US" dirty="0"/>
              <a:t>All people come from the same source. Homo Sapiens all came out of Africa. Same DNA although Homo Sapiens that migrated interacted with Neanderthals where as 1-2% of Neanderthal DNA is still found in Homo Sapiens that did not stay in Africa. </a:t>
            </a:r>
          </a:p>
          <a:p>
            <a:endParaRPr lang="en-US" dirty="0"/>
          </a:p>
          <a:p>
            <a:r>
              <a:rPr lang="en-US" dirty="0"/>
              <a:t>A tiny % of DNA (far less than .1%) dictates skin color. Differences stem from adaptation, not genetics. </a:t>
            </a:r>
          </a:p>
          <a:p>
            <a:endParaRPr lang="en-US" dirty="0"/>
          </a:p>
          <a:p>
            <a:r>
              <a:rPr lang="en-US" dirty="0"/>
              <a:t>Found and continue to find ways to be divisive due to underlying issues. For this context, greed, ignorance, fear, hate, and the need to dominate. </a:t>
            </a:r>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11</a:t>
            </a:fld>
            <a:endParaRPr lang="en-US" dirty="0"/>
          </a:p>
        </p:txBody>
      </p:sp>
    </p:spTree>
    <p:extLst>
      <p:ext uri="{BB962C8B-B14F-4D97-AF65-F5344CB8AC3E}">
        <p14:creationId xmlns:p14="http://schemas.microsoft.com/office/powerpoint/2010/main" val="3727015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And yet, race divides us today</a:t>
            </a:r>
          </a:p>
          <a:p>
            <a:endParaRPr lang="en-US" dirty="0"/>
          </a:p>
          <a:p>
            <a:r>
              <a:rPr lang="en-US" dirty="0"/>
              <a:t>Side note: Do not pay any attention to the narrative of black people (particularly men) that did not support Harris being a cause for the outcome of the election</a:t>
            </a:r>
          </a:p>
          <a:p>
            <a:r>
              <a:rPr lang="en-US" dirty="0"/>
              <a:t>Black voters – 86% Harris, 13% Trump (whole CNN story about black men that did not vote for Harris; Pres Obama scolding black men for not supporting a black woman even) (Black Men 77% Harris, 21% Trump … approx. 6% of the population in total – 77% of them voted Harris)</a:t>
            </a:r>
          </a:p>
          <a:p>
            <a:endParaRPr lang="en-US" dirty="0"/>
          </a:p>
          <a:p>
            <a:r>
              <a:rPr lang="en-US" dirty="0"/>
              <a:t>Latin X – 51% Harris, 46% Trump</a:t>
            </a:r>
          </a:p>
          <a:p>
            <a:endParaRPr lang="en-US" dirty="0"/>
          </a:p>
          <a:p>
            <a:r>
              <a:rPr lang="en-US" dirty="0"/>
              <a:t>Asian – 55% Harris, 40% Trump</a:t>
            </a:r>
          </a:p>
          <a:p>
            <a:endParaRPr lang="en-US" dirty="0"/>
          </a:p>
          <a:p>
            <a:r>
              <a:rPr lang="en-US" dirty="0"/>
              <a:t>White 57% Trump, 42% Harris (60% Trump/38% Harris White Men)(53% Trump/46% Harris White Women)</a:t>
            </a:r>
          </a:p>
          <a:p>
            <a:endParaRPr lang="en-US" dirty="0"/>
          </a:p>
          <a:p>
            <a:r>
              <a:rPr lang="en-US" dirty="0"/>
              <a:t>WHAT DOES THIS INDICATE REGARDING RACIAL VOTING BEHAVIOR???</a:t>
            </a:r>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12</a:t>
            </a:fld>
            <a:endParaRPr lang="en-US" dirty="0"/>
          </a:p>
        </p:txBody>
      </p:sp>
    </p:spTree>
    <p:extLst>
      <p:ext uri="{BB962C8B-B14F-4D97-AF65-F5344CB8AC3E}">
        <p14:creationId xmlns:p14="http://schemas.microsoft.com/office/powerpoint/2010/main" val="2336076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must remember WHO WE ARE and WHO WE SHOULD BE</a:t>
            </a:r>
          </a:p>
          <a:p>
            <a:endParaRPr lang="en-US" dirty="0"/>
          </a:p>
          <a:p>
            <a:r>
              <a:rPr lang="en-US" dirty="0"/>
              <a:t>I find it so fascinating that the biggest sources of resistance to justice like reparations, comes from certain branches of the church.</a:t>
            </a:r>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13</a:t>
            </a:fld>
            <a:endParaRPr lang="en-US" dirty="0"/>
          </a:p>
        </p:txBody>
      </p:sp>
    </p:spTree>
    <p:extLst>
      <p:ext uri="{BB962C8B-B14F-4D97-AF65-F5344CB8AC3E}">
        <p14:creationId xmlns:p14="http://schemas.microsoft.com/office/powerpoint/2010/main" val="476955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tempting to check out. I get it</a:t>
            </a:r>
          </a:p>
          <a:p>
            <a:endParaRPr lang="en-US" dirty="0"/>
          </a:p>
          <a:p>
            <a:r>
              <a:rPr lang="en-US"/>
              <a:t>BUT WE DO HAVE MORE POWER THAN WE CAN IMAGINE – WE JUST HAVE TO SHIFT OUR FOCUS</a:t>
            </a:r>
            <a:endParaRPr lang="en-US" dirty="0"/>
          </a:p>
          <a:p>
            <a:endParaRPr lang="en-US" dirty="0"/>
          </a:p>
          <a:p>
            <a:r>
              <a:rPr lang="en-US" dirty="0"/>
              <a:t>Today is the Super Bowl… the ultimate checking out sports event </a:t>
            </a:r>
          </a:p>
          <a:p>
            <a:r>
              <a:rPr lang="en-US" dirty="0"/>
              <a:t>BTW, $20 Billion spent for one game/day. Tickets, Advertisements, Food, Legal Gambling, etc. </a:t>
            </a:r>
          </a:p>
          <a:p>
            <a:endParaRPr lang="en-US" dirty="0"/>
          </a:p>
          <a:p>
            <a:r>
              <a:rPr lang="en-US" dirty="0"/>
              <a:t>This could pay for 133,333 homes (OUTRIGHT OWN) for the homeless, $1.67 million students could have a full ride at the average public college, </a:t>
            </a:r>
          </a:p>
          <a:p>
            <a:endParaRPr lang="en-US" dirty="0"/>
          </a:p>
          <a:p>
            <a:r>
              <a:rPr lang="en-US" dirty="0"/>
              <a:t>For the approximate 771,000 houseless people, $20 billion would provide enough meals for each to eat free for 4.7 years.</a:t>
            </a:r>
          </a:p>
          <a:p>
            <a:endParaRPr lang="en-US" dirty="0"/>
          </a:p>
          <a:p>
            <a:r>
              <a:rPr lang="en-US" dirty="0"/>
              <a:t>I could go on but you get the point. Just want to point out that checking out can be quite costly and the detriment for others</a:t>
            </a:r>
          </a:p>
        </p:txBody>
      </p:sp>
      <p:sp>
        <p:nvSpPr>
          <p:cNvPr id="4" name="Slide Number Placeholder 3"/>
          <p:cNvSpPr>
            <a:spLocks noGrp="1"/>
          </p:cNvSpPr>
          <p:nvPr>
            <p:ph type="sldNum" sz="quarter" idx="5"/>
          </p:nvPr>
        </p:nvSpPr>
        <p:spPr/>
        <p:txBody>
          <a:bodyPr/>
          <a:lstStyle/>
          <a:p>
            <a:fld id="{FA0DC3DB-0B10-4F5D-8078-2DEAC5D24F75}" type="slidenum">
              <a:rPr lang="en-US" smtClean="0"/>
              <a:t>14</a:t>
            </a:fld>
            <a:endParaRPr lang="en-US" dirty="0"/>
          </a:p>
        </p:txBody>
      </p:sp>
    </p:spTree>
    <p:extLst>
      <p:ext uri="{BB962C8B-B14F-4D97-AF65-F5344CB8AC3E}">
        <p14:creationId xmlns:p14="http://schemas.microsoft.com/office/powerpoint/2010/main" val="1996684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not be afraid or even discouraged!!!  Gut Check = Faith Check</a:t>
            </a:r>
          </a:p>
          <a:p>
            <a:endParaRPr lang="en-US" dirty="0"/>
          </a:p>
          <a:p>
            <a:r>
              <a:rPr lang="en-US" dirty="0"/>
              <a:t>Take up your positions and stand firm</a:t>
            </a:r>
          </a:p>
          <a:p>
            <a:endParaRPr lang="en-US" dirty="0"/>
          </a:p>
          <a:p>
            <a:r>
              <a:rPr lang="en-US" dirty="0"/>
              <a:t>My mom recently expressed concern for my safety given the work that I am doing (which I get).</a:t>
            </a:r>
          </a:p>
          <a:p>
            <a:endParaRPr lang="en-US" dirty="0"/>
          </a:p>
          <a:p>
            <a:r>
              <a:rPr lang="en-US" dirty="0"/>
              <a:t>But I think about those that came before me… so so so so so so so so many people dealing with so so so so so so so so much. It inspires me and reminds me how important the work is because it is bigger than any individual any one church any one community. </a:t>
            </a:r>
          </a:p>
        </p:txBody>
      </p:sp>
      <p:sp>
        <p:nvSpPr>
          <p:cNvPr id="4" name="Slide Number Placeholder 3"/>
          <p:cNvSpPr>
            <a:spLocks noGrp="1"/>
          </p:cNvSpPr>
          <p:nvPr>
            <p:ph type="sldNum" sz="quarter" idx="5"/>
          </p:nvPr>
        </p:nvSpPr>
        <p:spPr/>
        <p:txBody>
          <a:bodyPr/>
          <a:lstStyle/>
          <a:p>
            <a:fld id="{FA0DC3DB-0B10-4F5D-8078-2DEAC5D24F75}" type="slidenum">
              <a:rPr lang="en-US" smtClean="0"/>
              <a:t>16</a:t>
            </a:fld>
            <a:endParaRPr lang="en-US" dirty="0"/>
          </a:p>
        </p:txBody>
      </p:sp>
    </p:spTree>
    <p:extLst>
      <p:ext uri="{BB962C8B-B14F-4D97-AF65-F5344CB8AC3E}">
        <p14:creationId xmlns:p14="http://schemas.microsoft.com/office/powerpoint/2010/main" val="35116112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Taught enslaved people to read</a:t>
            </a:r>
          </a:p>
          <a:p>
            <a:r>
              <a:rPr lang="en-US" dirty="0"/>
              <a:t>Employed free Blacks in preference to Whites (“because I knew that they were often unjustly refused and neglected). Effective Affirmative Action</a:t>
            </a:r>
          </a:p>
          <a:p>
            <a:r>
              <a:rPr lang="en-US" dirty="0"/>
              <a:t>Employment allowed employees to buy their enslaved relatives</a:t>
            </a:r>
          </a:p>
          <a:p>
            <a:r>
              <a:rPr lang="en-US" dirty="0"/>
              <a:t>Opened a warehouse that sold goods made exclusively by free (non-enslaved) labor</a:t>
            </a:r>
          </a:p>
          <a:p>
            <a:r>
              <a:rPr lang="en-US" dirty="0"/>
              <a:t>Established an orphanage for African American children</a:t>
            </a:r>
          </a:p>
          <a:p>
            <a:r>
              <a:rPr lang="en-US" dirty="0"/>
              <a:t>Assisted with collection of food for distribution to formerly enslaved in the North</a:t>
            </a:r>
          </a:p>
          <a:p>
            <a:r>
              <a:rPr lang="en-US" dirty="0"/>
              <a:t>Post war, helped recently freed people to get educated and establish their own businesses</a:t>
            </a:r>
          </a:p>
          <a:p>
            <a:r>
              <a:rPr lang="en-US" dirty="0"/>
              <a:t>Lobbied the federal government to create the Freedman’s Bureau and raised funds for the Western Freedman’s Aid Society (created hundreds of schools for </a:t>
            </a:r>
            <a:r>
              <a:rPr lang="en-US" dirty="0" err="1"/>
              <a:t>freedpeople</a:t>
            </a:r>
            <a:r>
              <a:rPr lang="en-US" dirty="0"/>
              <a:t> in the South)</a:t>
            </a:r>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17</a:t>
            </a:fld>
            <a:endParaRPr lang="en-US" dirty="0"/>
          </a:p>
        </p:txBody>
      </p:sp>
    </p:spTree>
    <p:extLst>
      <p:ext uri="{BB962C8B-B14F-4D97-AF65-F5344CB8AC3E}">
        <p14:creationId xmlns:p14="http://schemas.microsoft.com/office/powerpoint/2010/main" val="778667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 at the Urbana courthouse march Fri, Jan 30</a:t>
            </a:r>
            <a:r>
              <a:rPr lang="en-US" baseline="30000" dirty="0"/>
              <a:t>th</a:t>
            </a:r>
            <a:r>
              <a:rPr lang="en-US" dirty="0"/>
              <a:t> (same day as the student walk out)</a:t>
            </a:r>
          </a:p>
        </p:txBody>
      </p:sp>
      <p:sp>
        <p:nvSpPr>
          <p:cNvPr id="4" name="Slide Number Placeholder 3"/>
          <p:cNvSpPr>
            <a:spLocks noGrp="1"/>
          </p:cNvSpPr>
          <p:nvPr>
            <p:ph type="sldNum" sz="quarter" idx="5"/>
          </p:nvPr>
        </p:nvSpPr>
        <p:spPr/>
        <p:txBody>
          <a:bodyPr/>
          <a:lstStyle/>
          <a:p>
            <a:fld id="{FA0DC3DB-0B10-4F5D-8078-2DEAC5D24F75}" type="slidenum">
              <a:rPr lang="en-US" smtClean="0"/>
              <a:t>20</a:t>
            </a:fld>
            <a:endParaRPr lang="en-US" dirty="0"/>
          </a:p>
        </p:txBody>
      </p:sp>
    </p:spTree>
    <p:extLst>
      <p:ext uri="{BB962C8B-B14F-4D97-AF65-F5344CB8AC3E}">
        <p14:creationId xmlns:p14="http://schemas.microsoft.com/office/powerpoint/2010/main" val="22206092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21</a:t>
            </a:fld>
            <a:endParaRPr lang="en-US" dirty="0"/>
          </a:p>
        </p:txBody>
      </p:sp>
    </p:spTree>
    <p:extLst>
      <p:ext uri="{BB962C8B-B14F-4D97-AF65-F5344CB8AC3E}">
        <p14:creationId xmlns:p14="http://schemas.microsoft.com/office/powerpoint/2010/main" val="42228962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WORSHIP – I say all the time, worship goes beyond the praise in a building. Worship is building God’s kingdom by any means necessary </a:t>
            </a:r>
            <a:r>
              <a:rPr lang="en-US" dirty="0">
                <a:sym typeface="Wingdings" pitchFamily="2" charset="2"/>
              </a:rPr>
              <a:t></a:t>
            </a:r>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22</a:t>
            </a:fld>
            <a:endParaRPr lang="en-US" dirty="0"/>
          </a:p>
        </p:txBody>
      </p:sp>
    </p:spTree>
    <p:extLst>
      <p:ext uri="{BB962C8B-B14F-4D97-AF65-F5344CB8AC3E}">
        <p14:creationId xmlns:p14="http://schemas.microsoft.com/office/powerpoint/2010/main" val="3027247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CCCHC 1401 S State, Champaign location is officially paid off!!!</a:t>
            </a:r>
          </a:p>
          <a:p>
            <a:endParaRPr lang="en-US" dirty="0"/>
          </a:p>
          <a:p>
            <a:r>
              <a:rPr lang="en-US" dirty="0"/>
              <a:t>We have a building in perpetuity. No more moves (Salt and Light, CUPHD, CUPHD again, Dental Circle, OSF, 1st Methodist in Urbana, multiple satellites, NOW PERMANENTLY OURS – I do not have to move any more dental chairs!!!</a:t>
            </a:r>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2</a:t>
            </a:fld>
            <a:endParaRPr lang="en-US" dirty="0"/>
          </a:p>
        </p:txBody>
      </p:sp>
    </p:spTree>
    <p:extLst>
      <p:ext uri="{BB962C8B-B14F-4D97-AF65-F5344CB8AC3E}">
        <p14:creationId xmlns:p14="http://schemas.microsoft.com/office/powerpoint/2010/main" val="23869501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find it fascinating that the passage says, AS THEY BEGAN to sing and praise, the armies destroyed each other.</a:t>
            </a:r>
          </a:p>
          <a:p>
            <a:endParaRPr lang="en-US" dirty="0"/>
          </a:p>
          <a:p>
            <a:r>
              <a:rPr lang="en-US" dirty="0"/>
              <a:t>AS THEY BEGAN – as if the praise was the actual weapon taking out the armies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23</a:t>
            </a:fld>
            <a:endParaRPr lang="en-US" dirty="0"/>
          </a:p>
        </p:txBody>
      </p:sp>
    </p:spTree>
    <p:extLst>
      <p:ext uri="{BB962C8B-B14F-4D97-AF65-F5344CB8AC3E}">
        <p14:creationId xmlns:p14="http://schemas.microsoft.com/office/powerpoint/2010/main" val="32983450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James 5: 7-8</a:t>
            </a:r>
          </a:p>
          <a:p>
            <a:endParaRPr lang="en-US" dirty="0"/>
          </a:p>
          <a:p>
            <a:r>
              <a:rPr lang="en-US" b="1" baseline="30000" dirty="0">
                <a:effectLst/>
                <a:latin typeface="system-ui"/>
              </a:rPr>
              <a:t>7 </a:t>
            </a:r>
            <a:r>
              <a:rPr lang="en-US" dirty="0"/>
              <a:t>Be patient, then, brothers and sisters, until the Lord’s coming. See how the farmer waits for the land to yield its valuable crop, patiently waiting for the autumn and spring rains. </a:t>
            </a:r>
            <a:r>
              <a:rPr lang="en-US" b="1" baseline="30000" dirty="0">
                <a:effectLst/>
                <a:latin typeface="system-ui"/>
              </a:rPr>
              <a:t>8 </a:t>
            </a:r>
            <a:r>
              <a:rPr lang="en-US" dirty="0"/>
              <a:t>You too, be patient and stand firm, because the Lord’s coming is near. </a:t>
            </a:r>
          </a:p>
          <a:p>
            <a:endParaRPr lang="en-US" dirty="0"/>
          </a:p>
          <a:p>
            <a:r>
              <a:rPr lang="en-US" dirty="0"/>
              <a:t>Our plunder in our current time may look like a growing movement in this country to address its white supremacy as many believed it no longer existed in mass</a:t>
            </a:r>
          </a:p>
        </p:txBody>
      </p:sp>
      <p:sp>
        <p:nvSpPr>
          <p:cNvPr id="4" name="Slide Number Placeholder 3"/>
          <p:cNvSpPr>
            <a:spLocks noGrp="1"/>
          </p:cNvSpPr>
          <p:nvPr>
            <p:ph type="sldNum" sz="quarter" idx="5"/>
          </p:nvPr>
        </p:nvSpPr>
        <p:spPr/>
        <p:txBody>
          <a:bodyPr/>
          <a:lstStyle/>
          <a:p>
            <a:fld id="{FA0DC3DB-0B10-4F5D-8078-2DEAC5D24F75}" type="slidenum">
              <a:rPr lang="en-US" smtClean="0"/>
              <a:t>25</a:t>
            </a:fld>
            <a:endParaRPr lang="en-US" dirty="0"/>
          </a:p>
        </p:txBody>
      </p:sp>
    </p:spTree>
    <p:extLst>
      <p:ext uri="{BB962C8B-B14F-4D97-AF65-F5344CB8AC3E}">
        <p14:creationId xmlns:p14="http://schemas.microsoft.com/office/powerpoint/2010/main" val="16894807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Praise God before, during, and after</a:t>
            </a:r>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26</a:t>
            </a:fld>
            <a:endParaRPr lang="en-US" dirty="0"/>
          </a:p>
        </p:txBody>
      </p:sp>
    </p:spTree>
    <p:extLst>
      <p:ext uri="{BB962C8B-B14F-4D97-AF65-F5344CB8AC3E}">
        <p14:creationId xmlns:p14="http://schemas.microsoft.com/office/powerpoint/2010/main" val="26133176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kingdom (world) at peace and rest on every side</a:t>
            </a:r>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27</a:t>
            </a:fld>
            <a:endParaRPr lang="en-US" dirty="0"/>
          </a:p>
        </p:txBody>
      </p:sp>
    </p:spTree>
    <p:extLst>
      <p:ext uri="{BB962C8B-B14F-4D97-AF65-F5344CB8AC3E}">
        <p14:creationId xmlns:p14="http://schemas.microsoft.com/office/powerpoint/2010/main" val="41189053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28</a:t>
            </a:fld>
            <a:endParaRPr lang="en-US" dirty="0"/>
          </a:p>
        </p:txBody>
      </p:sp>
    </p:spTree>
    <p:extLst>
      <p:ext uri="{BB962C8B-B14F-4D97-AF65-F5344CB8AC3E}">
        <p14:creationId xmlns:p14="http://schemas.microsoft.com/office/powerpoint/2010/main" val="28716191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 Louis Aquarium</a:t>
            </a:r>
          </a:p>
          <a:p>
            <a:endParaRPr lang="en-US" dirty="0"/>
          </a:p>
          <a:p>
            <a:r>
              <a:rPr lang="en-US" dirty="0"/>
              <a:t>Let’s allow ourselves to discover new ways of being, new ways of thinking, explore the possibilities, and be in wonder with how God can redeem</a:t>
            </a:r>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29</a:t>
            </a:fld>
            <a:endParaRPr lang="en-US" dirty="0"/>
          </a:p>
        </p:txBody>
      </p:sp>
    </p:spTree>
    <p:extLst>
      <p:ext uri="{BB962C8B-B14F-4D97-AF65-F5344CB8AC3E}">
        <p14:creationId xmlns:p14="http://schemas.microsoft.com/office/powerpoint/2010/main" val="35310989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I don’t know what heaven is like, but I can imagine this is the kind of joy that exists there. While we may never perfectly get there in this world, it can be very fun and exciting trying to make that happen</a:t>
            </a:r>
          </a:p>
          <a:p>
            <a:endParaRPr lang="en-US" dirty="0"/>
          </a:p>
          <a:p>
            <a:r>
              <a:rPr lang="en-US" dirty="0"/>
              <a:t>So that we can ultimately celebrate resembling God’s will being done on Earth as it is in Heaven</a:t>
            </a:r>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30</a:t>
            </a:fld>
            <a:endParaRPr lang="en-US" dirty="0"/>
          </a:p>
        </p:txBody>
      </p:sp>
    </p:spTree>
    <p:extLst>
      <p:ext uri="{BB962C8B-B14F-4D97-AF65-F5344CB8AC3E}">
        <p14:creationId xmlns:p14="http://schemas.microsoft.com/office/powerpoint/2010/main" val="25965703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That’s what Jesus died for after all</a:t>
            </a:r>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31</a:t>
            </a:fld>
            <a:endParaRPr lang="en-US" dirty="0"/>
          </a:p>
        </p:txBody>
      </p:sp>
    </p:spTree>
    <p:extLst>
      <p:ext uri="{BB962C8B-B14F-4D97-AF65-F5344CB8AC3E}">
        <p14:creationId xmlns:p14="http://schemas.microsoft.com/office/powerpoint/2010/main" val="4055688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Plans for a 2</a:t>
            </a:r>
            <a:r>
              <a:rPr lang="en-US" baseline="30000" dirty="0"/>
              <a:t>nd</a:t>
            </a:r>
            <a:r>
              <a:rPr lang="en-US" dirty="0"/>
              <a:t> location at 1711 S Philo Urbana</a:t>
            </a:r>
          </a:p>
          <a:p>
            <a:endParaRPr lang="en-US" dirty="0"/>
          </a:p>
          <a:p>
            <a:r>
              <a:rPr lang="en-US" dirty="0"/>
              <a:t>Currently, it’s a parking lot in between McDonalds and a closed Walgreens</a:t>
            </a:r>
          </a:p>
          <a:p>
            <a:endParaRPr lang="en-US" dirty="0"/>
          </a:p>
          <a:p>
            <a:r>
              <a:rPr lang="en-US" dirty="0"/>
              <a:t>Hope to revitalize this area with a beacon of hope through providing preventative and primary healthcare to highest need populations</a:t>
            </a:r>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3</a:t>
            </a:fld>
            <a:endParaRPr lang="en-US" dirty="0"/>
          </a:p>
        </p:txBody>
      </p:sp>
    </p:spTree>
    <p:extLst>
      <p:ext uri="{BB962C8B-B14F-4D97-AF65-F5344CB8AC3E}">
        <p14:creationId xmlns:p14="http://schemas.microsoft.com/office/powerpoint/2010/main" val="2672244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This is my dream building</a:t>
            </a:r>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4</a:t>
            </a:fld>
            <a:endParaRPr lang="en-US" dirty="0"/>
          </a:p>
        </p:txBody>
      </p:sp>
    </p:spTree>
    <p:extLst>
      <p:ext uri="{BB962C8B-B14F-4D97-AF65-F5344CB8AC3E}">
        <p14:creationId xmlns:p14="http://schemas.microsoft.com/office/powerpoint/2010/main" val="3553299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was awarded a Humanitarian Award from the MLK Advocacy for Justice Committee</a:t>
            </a:r>
          </a:p>
          <a:p>
            <a:endParaRPr lang="en-US" dirty="0"/>
          </a:p>
          <a:p>
            <a:r>
              <a:rPr lang="en-US" dirty="0"/>
              <a:t>Highlight was others hearing about the clinic and reparations work in town</a:t>
            </a:r>
          </a:p>
        </p:txBody>
      </p:sp>
      <p:sp>
        <p:nvSpPr>
          <p:cNvPr id="4" name="Slide Number Placeholder 3"/>
          <p:cNvSpPr>
            <a:spLocks noGrp="1"/>
          </p:cNvSpPr>
          <p:nvPr>
            <p:ph type="sldNum" sz="quarter" idx="5"/>
          </p:nvPr>
        </p:nvSpPr>
        <p:spPr/>
        <p:txBody>
          <a:bodyPr/>
          <a:lstStyle/>
          <a:p>
            <a:fld id="{FA0DC3DB-0B10-4F5D-8078-2DEAC5D24F75}" type="slidenum">
              <a:rPr lang="en-US" smtClean="0"/>
              <a:t>5</a:t>
            </a:fld>
            <a:endParaRPr lang="en-US" dirty="0"/>
          </a:p>
        </p:txBody>
      </p:sp>
    </p:spTree>
    <p:extLst>
      <p:ext uri="{BB962C8B-B14F-4D97-AF65-F5344CB8AC3E}">
        <p14:creationId xmlns:p14="http://schemas.microsoft.com/office/powerpoint/2010/main" val="1393359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Happy African American History Month</a:t>
            </a:r>
          </a:p>
          <a:p>
            <a:endParaRPr lang="en-US" dirty="0"/>
          </a:p>
          <a:p>
            <a:r>
              <a:rPr lang="en-US" dirty="0"/>
              <a:t>Why do we need a specific month? Because so much history was not acknowledged, lost, not taught, misunderstood, and ignored in the schools and other sources of historical information.</a:t>
            </a:r>
          </a:p>
          <a:p>
            <a:endParaRPr lang="en-US" dirty="0"/>
          </a:p>
          <a:p>
            <a:r>
              <a:rPr lang="en-US" dirty="0"/>
              <a:t>African American History Museum – An amazing museum that I believe EVERYONE should go visit</a:t>
            </a:r>
          </a:p>
          <a:p>
            <a:r>
              <a:rPr lang="en-US" dirty="0"/>
              <a:t>From basement (slavery) to top floor (Pres Obama)</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6</a:t>
            </a:fld>
            <a:endParaRPr lang="en-US" dirty="0"/>
          </a:p>
        </p:txBody>
      </p:sp>
    </p:spTree>
    <p:extLst>
      <p:ext uri="{BB962C8B-B14F-4D97-AF65-F5344CB8AC3E}">
        <p14:creationId xmlns:p14="http://schemas.microsoft.com/office/powerpoint/2010/main" val="3363113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7</a:t>
            </a:fld>
            <a:endParaRPr lang="en-US" dirty="0"/>
          </a:p>
        </p:txBody>
      </p:sp>
    </p:spTree>
    <p:extLst>
      <p:ext uri="{BB962C8B-B14F-4D97-AF65-F5344CB8AC3E}">
        <p14:creationId xmlns:p14="http://schemas.microsoft.com/office/powerpoint/2010/main" val="19083902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0DC3DB-0B10-4F5D-8078-2DEAC5D24F75}" type="slidenum">
              <a:rPr lang="en-US" smtClean="0"/>
              <a:t>8</a:t>
            </a:fld>
            <a:endParaRPr lang="en-US" dirty="0"/>
          </a:p>
        </p:txBody>
      </p:sp>
    </p:spTree>
    <p:extLst>
      <p:ext uri="{BB962C8B-B14F-4D97-AF65-F5344CB8AC3E}">
        <p14:creationId xmlns:p14="http://schemas.microsoft.com/office/powerpoint/2010/main" val="3532921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Historical context</a:t>
            </a:r>
          </a:p>
          <a:p>
            <a:endParaRPr lang="en-US" dirty="0"/>
          </a:p>
          <a:p>
            <a:r>
              <a:rPr lang="en-US" dirty="0"/>
              <a:t>Peoples allowed to stay when Joshua and Israelites left Egypt into the promised land</a:t>
            </a:r>
          </a:p>
          <a:p>
            <a:endParaRPr lang="en-US" dirty="0"/>
          </a:p>
          <a:p>
            <a:r>
              <a:rPr lang="en-US" dirty="0"/>
              <a:t>Moabites shared ancestry with people of Israel and Judah. Moab was the son of Lot, who was Abraham’s nephew. The Ammonites from another son of Lot (Ben-Ammi). </a:t>
            </a:r>
            <a:r>
              <a:rPr lang="en-US" dirty="0" err="1"/>
              <a:t>Meunites</a:t>
            </a:r>
            <a:r>
              <a:rPr lang="en-US" dirty="0"/>
              <a:t> more of an obscure group from Edom territory (first to be wiped out in the internal battle)</a:t>
            </a:r>
          </a:p>
          <a:p>
            <a:endParaRPr lang="en-US" dirty="0"/>
          </a:p>
          <a:p>
            <a:r>
              <a:rPr lang="en-US" dirty="0"/>
              <a:t>History as a people was from the 14th century to 582 BC</a:t>
            </a:r>
          </a:p>
          <a:p>
            <a:r>
              <a:rPr lang="en-US" dirty="0"/>
              <a:t>Conflict started in the 13</a:t>
            </a:r>
            <a:r>
              <a:rPr lang="en-US" baseline="30000" dirty="0"/>
              <a:t>th</a:t>
            </a:r>
            <a:r>
              <a:rPr lang="en-US" dirty="0"/>
              <a:t> century </a:t>
            </a:r>
          </a:p>
          <a:p>
            <a:r>
              <a:rPr lang="en-US" dirty="0"/>
              <a:t>King Saul battled the Moabites in the 11</a:t>
            </a:r>
            <a:r>
              <a:rPr lang="en-US" baseline="30000" dirty="0"/>
              <a:t>th</a:t>
            </a:r>
            <a:r>
              <a:rPr lang="en-US" dirty="0"/>
              <a:t> century</a:t>
            </a:r>
          </a:p>
          <a:p>
            <a:r>
              <a:rPr lang="en-US" dirty="0"/>
              <a:t>King David got asylum from the Moabites when avoiding Saul; David later also fought the Moabites</a:t>
            </a:r>
          </a:p>
          <a:p>
            <a:r>
              <a:rPr lang="en-US" dirty="0"/>
              <a:t>Ruth, David’s great grandmother was a Moabite</a:t>
            </a:r>
          </a:p>
          <a:p>
            <a:r>
              <a:rPr lang="en-US" dirty="0"/>
              <a:t>Moabites regained independence after Solomon’s death and the splitting of the kingdom between Israel and Judah in 922 BC</a:t>
            </a:r>
          </a:p>
          <a:p>
            <a:r>
              <a:rPr lang="en-US" dirty="0"/>
              <a:t>King </a:t>
            </a:r>
            <a:r>
              <a:rPr lang="en-US" dirty="0" err="1"/>
              <a:t>Omri</a:t>
            </a:r>
            <a:r>
              <a:rPr lang="en-US" dirty="0"/>
              <a:t>, during his reign (884-872) reconquered Moabite lands</a:t>
            </a:r>
          </a:p>
          <a:p>
            <a:r>
              <a:rPr lang="en-US" dirty="0"/>
              <a:t>Moabites had a successful rebellion under King Ahab’s reign who died in 853 BC</a:t>
            </a:r>
          </a:p>
          <a:p>
            <a:r>
              <a:rPr lang="en-US" dirty="0"/>
              <a:t>This rebellion led to this moment with King Jehoshaphat, of Judah, faced with this combined force to take them out</a:t>
            </a:r>
          </a:p>
          <a:p>
            <a:endParaRPr lang="en-US" dirty="0"/>
          </a:p>
          <a:p>
            <a:r>
              <a:rPr lang="en-US" dirty="0"/>
              <a:t>There has been a struggle between these people for a long time. A long history.</a:t>
            </a:r>
          </a:p>
          <a:p>
            <a:r>
              <a:rPr lang="en-US" dirty="0"/>
              <a:t>I think of it as those that fight for justice as the Israelites and those who oppose justice as the Moabites </a:t>
            </a:r>
          </a:p>
          <a:p>
            <a:endParaRPr lang="en-US" dirty="0"/>
          </a:p>
          <a:p>
            <a:r>
              <a:rPr lang="en-US" dirty="0"/>
              <a:t>All people come from the same source. Same DNA. Found and continue to find ways to be divisive due to underlying issues. For this context, greed, ignorance, fear, hate, and the need to dominate. </a:t>
            </a:r>
          </a:p>
        </p:txBody>
      </p:sp>
      <p:sp>
        <p:nvSpPr>
          <p:cNvPr id="4" name="Slide Number Placeholder 3"/>
          <p:cNvSpPr>
            <a:spLocks noGrp="1"/>
          </p:cNvSpPr>
          <p:nvPr>
            <p:ph type="sldNum" sz="quarter" idx="5"/>
          </p:nvPr>
        </p:nvSpPr>
        <p:spPr/>
        <p:txBody>
          <a:bodyPr/>
          <a:lstStyle/>
          <a:p>
            <a:fld id="{FA0DC3DB-0B10-4F5D-8078-2DEAC5D24F75}" type="slidenum">
              <a:rPr lang="en-US" smtClean="0"/>
              <a:t>9</a:t>
            </a:fld>
            <a:endParaRPr lang="en-US" dirty="0"/>
          </a:p>
        </p:txBody>
      </p:sp>
    </p:spTree>
    <p:extLst>
      <p:ext uri="{BB962C8B-B14F-4D97-AF65-F5344CB8AC3E}">
        <p14:creationId xmlns:p14="http://schemas.microsoft.com/office/powerpoint/2010/main" val="3683471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S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fld id="{1EF7995E-1408-4D66-AAD8-A833F2784BFC}" type="datetimeFigureOut">
              <a:rPr lang="en-US" smtClean="0"/>
              <a:t>2/5/26</a:t>
            </a:fld>
            <a:endParaRPr lang="en-US" dirty="0"/>
          </a:p>
        </p:txBody>
      </p:sp>
      <p:sp>
        <p:nvSpPr>
          <p:cNvPr id="5" name="Footer Placeholder 4"/>
          <p:cNvSpPr>
            <a:spLocks noGrp="1"/>
          </p:cNvSpPr>
          <p:nvPr>
            <p:ph type="ftr" sz="quarter" idx="11"/>
          </p:nvPr>
        </p:nvSpPr>
        <p:spPr>
          <a:xfrm>
            <a:off x="1921934" y="5054602"/>
            <a:ext cx="4064860" cy="279400"/>
          </a:xfrm>
        </p:spPr>
        <p:txBody>
          <a:bodyPr/>
          <a:lstStyle/>
          <a:p>
            <a:endParaRPr lang="en-US" dirty="0"/>
          </a:p>
        </p:txBody>
      </p:sp>
      <p:sp>
        <p:nvSpPr>
          <p:cNvPr id="6" name="Slide Number Placeholder 5"/>
          <p:cNvSpPr>
            <a:spLocks noGrp="1"/>
          </p:cNvSpPr>
          <p:nvPr>
            <p:ph type="sldNum" sz="quarter" idx="12"/>
          </p:nvPr>
        </p:nvSpPr>
        <p:spPr>
          <a:xfrm>
            <a:off x="6817317" y="5054602"/>
            <a:ext cx="413483" cy="279400"/>
          </a:xfrm>
        </p:spPr>
        <p:txBody>
          <a:bodyPr/>
          <a:lstStyle/>
          <a:p>
            <a:fld id="{6CC5F581-0382-4344-9A36-DBD7E805ECE0}" type="slidenum">
              <a:rPr lang="en-US" smtClean="0"/>
              <a:t>‹#›</a:t>
            </a:fld>
            <a:endParaRPr lang="en-US" dirty="0"/>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6403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F7995E-1408-4D66-AAD8-A833F2784BFC}" type="datetimeFigureOut">
              <a:rPr lang="en-US" smtClean="0"/>
              <a:t>2/5/26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2914778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2/5/26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8290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2/5/26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22683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2/5/26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3326761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2/5/26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4549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2/5/26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6701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7995E-1408-4D66-AAD8-A833F2784BFC}" type="datetimeFigureOut">
              <a:rPr lang="en-US" smtClean="0"/>
              <a:t>2/5/26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9297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7995E-1408-4D66-AAD8-A833F2784BFC}" type="datetimeFigureOut">
              <a:rPr lang="en-US" smtClean="0"/>
              <a:t>2/5/26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774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6" y="2354670"/>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EF7995E-1408-4D66-AAD8-A833F2784BFC}" type="datetimeFigureOut">
              <a:rPr lang="en-US" smtClean="0"/>
              <a:t>2/5/26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3704025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EF7995E-1408-4D66-AAD8-A833F2784BFC}" type="datetimeFigureOut">
              <a:rPr lang="en-US" smtClean="0"/>
              <a:t>2/5/26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C5F581-0382-4344-9A36-DBD7E805ECE0}" type="slidenum">
              <a:rPr lang="en-US" smtClean="0"/>
              <a:t>‹#›</a:t>
            </a:fld>
            <a:endParaRPr lang="en-US" dirty="0"/>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174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79576"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EF7995E-1408-4D66-AAD8-A833F2784BFC}" type="datetimeFigureOut">
              <a:rPr lang="en-US" smtClean="0"/>
              <a:t>2/5/26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1984978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76868" y="3243262"/>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32" y="3243262"/>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EF7995E-1408-4D66-AAD8-A833F2784BFC}" type="datetimeFigureOut">
              <a:rPr lang="en-US" smtClean="0"/>
              <a:t>2/5/26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CC5F581-0382-4344-9A36-DBD7E805ECE0}" type="slidenum">
              <a:rPr lang="en-US" smtClean="0"/>
              <a:t>‹#›</a:t>
            </a:fld>
            <a:endParaRPr lang="en-US" dirty="0"/>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4570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EF7995E-1408-4D66-AAD8-A833F2784BFC}" type="datetimeFigureOut">
              <a:rPr lang="en-US" smtClean="0"/>
              <a:t>2/5/26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CC5F581-0382-4344-9A36-DBD7E805ECE0}" type="slidenum">
              <a:rPr lang="en-US" smtClean="0"/>
              <a:t>‹#›</a:t>
            </a:fld>
            <a:endParaRPr lang="en-US" dirty="0"/>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7438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995E-1408-4D66-AAD8-A833F2784BFC}" type="datetimeFigureOut">
              <a:rPr lang="en-US" smtClean="0"/>
              <a:t>2/5/26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230632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F7995E-1408-4D66-AAD8-A833F2784BFC}" type="datetimeFigureOut">
              <a:rPr lang="en-US" smtClean="0"/>
              <a:t>2/5/26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3165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EF7995E-1408-4D66-AAD8-A833F2784BFC}" type="datetimeFigureOut">
              <a:rPr lang="en-US" smtClean="0"/>
              <a:t>2/5/26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C5F581-0382-4344-9A36-DBD7E805ECE0}" type="slidenum">
              <a:rPr lang="en-US" smtClean="0"/>
              <a:t>‹#›</a:t>
            </a:fld>
            <a:endParaRPr lang="en-US" dirty="0"/>
          </a:p>
        </p:txBody>
      </p:sp>
    </p:spTree>
    <p:extLst>
      <p:ext uri="{BB962C8B-B14F-4D97-AF65-F5344CB8AC3E}">
        <p14:creationId xmlns:p14="http://schemas.microsoft.com/office/powerpoint/2010/main" val="2610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S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EF7995E-1408-4D66-AAD8-A833F2784BFC}" type="datetimeFigureOut">
              <a:rPr lang="en-US" smtClean="0"/>
              <a:t>2/5/26</a:t>
            </a:fld>
            <a:endParaRPr lang="en-US" dirty="0"/>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CC5F581-0382-4344-9A36-DBD7E805ECE0}" type="slidenum">
              <a:rPr lang="en-US" smtClean="0"/>
              <a:t>‹#›</a:t>
            </a:fld>
            <a:endParaRPr lang="en-US" dirty="0"/>
          </a:p>
        </p:txBody>
      </p:sp>
    </p:spTree>
    <p:extLst>
      <p:ext uri="{BB962C8B-B14F-4D97-AF65-F5344CB8AC3E}">
        <p14:creationId xmlns:p14="http://schemas.microsoft.com/office/powerpoint/2010/main" val="356415001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hyperlink" Target="https://www.biblegateway.com/passage/?search=2%20Chronicles%2020&amp;version=NIV#fen-NIV-11589a"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biblegateway.com/passage/?search=2%20Chronicles%2020&amp;version=NIV#fen-NIV-11590b"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video" Target="https://www.youtube.com/embed/ZNl62mCbMik?feature=oembed"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biblegateway.com/passage/?search=2%20Chronicles%2020&amp;version=NIV#fen-NIV-11609c"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s://www.biblegateway.com/passage/?search=2%20Chronicles%2020&amp;version=NIV#fen-NIV-11613d"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www.biblegateway.com/passage/?search=2%20Chronicles%2020&amp;version=NIV#fen-NIV-11614e"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7.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hyperlink" Target="https://bytheirstrangefruit.blogspot.com/2014/04/"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7.jp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101" name="Group 100">
            <a:extLst>
              <a:ext uri="{FF2B5EF4-FFF2-40B4-BE49-F238E27FC236}">
                <a16:creationId xmlns:a16="http://schemas.microsoft.com/office/drawing/2014/main" id="{5066F8AE-A5C7-4B3E-B1DA-D0B624059B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102" name="Picture 101">
              <a:extLst>
                <a:ext uri="{FF2B5EF4-FFF2-40B4-BE49-F238E27FC236}">
                  <a16:creationId xmlns:a16="http://schemas.microsoft.com/office/drawing/2014/main" id="{F78E901E-6697-44E3-9533-1457FA4F04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3" name="Rectangle 102">
              <a:extLst>
                <a:ext uri="{FF2B5EF4-FFF2-40B4-BE49-F238E27FC236}">
                  <a16:creationId xmlns:a16="http://schemas.microsoft.com/office/drawing/2014/main" id="{C515452A-514A-4763-9932-37302A8D6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4" name="Picture 103">
              <a:extLst>
                <a:ext uri="{FF2B5EF4-FFF2-40B4-BE49-F238E27FC236}">
                  <a16:creationId xmlns:a16="http://schemas.microsoft.com/office/drawing/2014/main" id="{D0EC146D-CF08-4B34-ADEB-2F0296F98A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05" name="Picture 104">
              <a:extLst>
                <a:ext uri="{FF2B5EF4-FFF2-40B4-BE49-F238E27FC236}">
                  <a16:creationId xmlns:a16="http://schemas.microsoft.com/office/drawing/2014/main" id="{E1FBA240-87AB-400A-9292-7DC6F3E5521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107" name="Rectangle 106">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wo children sitting on a wood floor&#10;&#10;Description automatically generated">
            <a:extLst>
              <a:ext uri="{FF2B5EF4-FFF2-40B4-BE49-F238E27FC236}">
                <a16:creationId xmlns:a16="http://schemas.microsoft.com/office/drawing/2014/main" id="{60D0A4FF-17D6-839B-048A-BFF5986FC71A}"/>
              </a:ext>
            </a:extLst>
          </p:cNvPr>
          <p:cNvPicPr>
            <a:picLocks noChangeAspect="1"/>
          </p:cNvPicPr>
          <p:nvPr/>
        </p:nvPicPr>
        <p:blipFill>
          <a:blip r:embed="rId6">
            <a:extLst>
              <a:ext uri="{28A0092B-C50C-407E-A947-70E740481C1C}">
                <a14:useLocalDpi xmlns:a14="http://schemas.microsoft.com/office/drawing/2010/main" val="0"/>
              </a:ext>
            </a:extLst>
          </a:blip>
          <a:srcRect l="22160" r="21590"/>
          <a:stretch>
            <a:fillRect/>
          </a:stretch>
        </p:blipFill>
        <p:spPr>
          <a:xfrm rot="5400000">
            <a:off x="1143000" y="-1143000"/>
            <a:ext cx="6858000" cy="9144000"/>
          </a:xfrm>
          <a:prstGeom prst="rect">
            <a:avLst/>
          </a:prstGeom>
        </p:spPr>
      </p:pic>
    </p:spTree>
    <p:extLst>
      <p:ext uri="{BB962C8B-B14F-4D97-AF65-F5344CB8AC3E}">
        <p14:creationId xmlns:p14="http://schemas.microsoft.com/office/powerpoint/2010/main" val="3650938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0D2BD-569B-22AC-2F7C-64BD79612E45}"/>
              </a:ext>
            </a:extLst>
          </p:cNvPr>
          <p:cNvSpPr>
            <a:spLocks noGrp="1"/>
          </p:cNvSpPr>
          <p:nvPr>
            <p:ph type="title"/>
          </p:nvPr>
        </p:nvSpPr>
        <p:spPr/>
        <p:txBody>
          <a:bodyPr>
            <a:normAutofit fontScale="90000"/>
          </a:bodyPr>
          <a:lstStyle/>
          <a:p>
            <a:r>
              <a:rPr lang="en-US" dirty="0"/>
              <a:t>II Chronicles 20: 1-30</a:t>
            </a:r>
            <a:br>
              <a:rPr lang="en-US" dirty="0"/>
            </a:br>
            <a:r>
              <a:rPr lang="en-US" dirty="0"/>
              <a:t>King Jehoshaphat’s Faith</a:t>
            </a:r>
          </a:p>
        </p:txBody>
      </p:sp>
      <p:sp>
        <p:nvSpPr>
          <p:cNvPr id="3" name="Content Placeholder 2">
            <a:extLst>
              <a:ext uri="{FF2B5EF4-FFF2-40B4-BE49-F238E27FC236}">
                <a16:creationId xmlns:a16="http://schemas.microsoft.com/office/drawing/2014/main" id="{13BC2BC3-FBE8-E382-B408-142DEFB782B9}"/>
              </a:ext>
            </a:extLst>
          </p:cNvPr>
          <p:cNvSpPr>
            <a:spLocks noGrp="1"/>
          </p:cNvSpPr>
          <p:nvPr>
            <p:ph idx="1"/>
          </p:nvPr>
        </p:nvSpPr>
        <p:spPr/>
        <p:txBody>
          <a:bodyPr>
            <a:normAutofit fontScale="77500" lnSpcReduction="20000"/>
          </a:bodyPr>
          <a:lstStyle/>
          <a:p>
            <a:r>
              <a:rPr lang="en-US" b="1" dirty="0">
                <a:solidFill>
                  <a:srgbClr val="000000"/>
                </a:solidFill>
                <a:effectLst/>
                <a:latin typeface="system-ui"/>
              </a:rPr>
              <a:t>Jehoshaphat Defeats Moab and Ammon</a:t>
            </a:r>
          </a:p>
          <a:p>
            <a:r>
              <a:rPr lang="en-US" b="1" dirty="0">
                <a:effectLst/>
                <a:latin typeface="system-ui"/>
              </a:rPr>
              <a:t>20 </a:t>
            </a:r>
            <a:r>
              <a:rPr lang="en-US" dirty="0">
                <a:effectLst/>
                <a:latin typeface="system-ui"/>
              </a:rPr>
              <a:t>After this, the Moabites and Ammonites with some of the </a:t>
            </a:r>
            <a:r>
              <a:rPr lang="en-US" dirty="0" err="1">
                <a:effectLst/>
                <a:latin typeface="system-ui"/>
              </a:rPr>
              <a:t>Meunites</a:t>
            </a:r>
            <a:r>
              <a:rPr lang="en-US" baseline="30000" dirty="0">
                <a:effectLst/>
                <a:latin typeface="system-ui"/>
              </a:rPr>
              <a:t>[</a:t>
            </a:r>
            <a:r>
              <a:rPr lang="en-US" baseline="30000" dirty="0">
                <a:solidFill>
                  <a:srgbClr val="517E90"/>
                </a:solidFill>
                <a:effectLst/>
                <a:latin typeface="system-ui"/>
                <a:hlinkClick r:id="rId3" tooltip="See footnote a"/>
              </a:rPr>
              <a:t>a</a:t>
            </a:r>
            <a:r>
              <a:rPr lang="en-US" baseline="30000" dirty="0">
                <a:effectLst/>
                <a:latin typeface="system-ui"/>
              </a:rPr>
              <a:t>]</a:t>
            </a:r>
            <a:r>
              <a:rPr lang="en-US" dirty="0">
                <a:effectLst/>
                <a:latin typeface="system-ui"/>
              </a:rPr>
              <a:t>came to wage war against Jehoshaphat.</a:t>
            </a:r>
          </a:p>
          <a:p>
            <a:r>
              <a:rPr lang="en-US" b="1" baseline="30000" dirty="0">
                <a:effectLst/>
                <a:latin typeface="system-ui"/>
              </a:rPr>
              <a:t>2 </a:t>
            </a:r>
            <a:r>
              <a:rPr lang="en-US" dirty="0">
                <a:effectLst/>
                <a:latin typeface="system-ui"/>
              </a:rPr>
              <a:t>Some people came and told Jehoshaphat, </a:t>
            </a:r>
            <a:r>
              <a:rPr lang="en-US" b="1" dirty="0">
                <a:effectLst/>
                <a:latin typeface="system-ui"/>
              </a:rPr>
              <a:t>“A vast army is coming against you from Edom,</a:t>
            </a:r>
            <a:r>
              <a:rPr lang="en-US" b="1" baseline="30000" dirty="0">
                <a:effectLst/>
                <a:latin typeface="system-ui"/>
              </a:rPr>
              <a:t>[</a:t>
            </a:r>
            <a:r>
              <a:rPr lang="en-US" b="1" baseline="30000" dirty="0">
                <a:solidFill>
                  <a:srgbClr val="517E90"/>
                </a:solidFill>
                <a:effectLst/>
                <a:latin typeface="system-ui"/>
                <a:hlinkClick r:id="rId4" tooltip="See footnote b"/>
              </a:rPr>
              <a:t>b</a:t>
            </a:r>
            <a:r>
              <a:rPr lang="en-US" b="1" baseline="30000" dirty="0">
                <a:effectLst/>
                <a:latin typeface="system-ui"/>
              </a:rPr>
              <a:t>]</a:t>
            </a:r>
            <a:r>
              <a:rPr lang="en-US" b="1" dirty="0">
                <a:effectLst/>
                <a:latin typeface="system-ui"/>
              </a:rPr>
              <a:t> from the other side of the Dead Sea. It is already in </a:t>
            </a:r>
            <a:r>
              <a:rPr lang="en-US" b="1" dirty="0" err="1">
                <a:effectLst/>
                <a:latin typeface="system-ui"/>
              </a:rPr>
              <a:t>Hazezon</a:t>
            </a:r>
            <a:r>
              <a:rPr lang="en-US" b="1" dirty="0">
                <a:effectLst/>
                <a:latin typeface="system-ui"/>
              </a:rPr>
              <a:t> Tamar” (that is, </a:t>
            </a:r>
            <a:r>
              <a:rPr lang="en-US" b="1" dirty="0" err="1">
                <a:effectLst/>
                <a:latin typeface="system-ui"/>
              </a:rPr>
              <a:t>En</a:t>
            </a:r>
            <a:r>
              <a:rPr lang="en-US" b="1" dirty="0">
                <a:effectLst/>
                <a:latin typeface="system-ui"/>
              </a:rPr>
              <a:t> Gedi).</a:t>
            </a:r>
            <a:r>
              <a:rPr lang="en-US" dirty="0">
                <a:effectLst/>
                <a:latin typeface="system-ui"/>
              </a:rPr>
              <a:t> </a:t>
            </a:r>
            <a:r>
              <a:rPr lang="en-US" b="1" baseline="30000" dirty="0">
                <a:effectLst/>
                <a:latin typeface="system-ui"/>
              </a:rPr>
              <a:t>3 </a:t>
            </a:r>
            <a:r>
              <a:rPr lang="en-US" dirty="0">
                <a:effectLst/>
                <a:latin typeface="system-ui"/>
              </a:rPr>
              <a:t>Alarmed, Jehoshaphat resolved to inquire of the Lord, and he proclaimed a fast for all Judah.</a:t>
            </a:r>
            <a:r>
              <a:rPr lang="en-US" b="1" baseline="30000" dirty="0">
                <a:effectLst/>
                <a:latin typeface="system-ui"/>
              </a:rPr>
              <a:t>4 </a:t>
            </a:r>
            <a:r>
              <a:rPr lang="en-US" dirty="0">
                <a:effectLst/>
                <a:latin typeface="system-ui"/>
              </a:rPr>
              <a:t>The people of Judah came together to seek help from the Lord; indeed, they came from every town in Judah to seek him.</a:t>
            </a:r>
            <a:r>
              <a:rPr lang="en-US" b="1" baseline="30000" dirty="0">
                <a:effectLst/>
                <a:latin typeface="system-ui"/>
              </a:rPr>
              <a:t>5 </a:t>
            </a:r>
            <a:r>
              <a:rPr lang="en-US" dirty="0">
                <a:effectLst/>
                <a:latin typeface="system-ui"/>
              </a:rPr>
              <a:t>Then Jehoshaphat stood up in the assembly of Judah and Jerusalem at the temple of the Lord in the front of the new courtyard </a:t>
            </a:r>
            <a:r>
              <a:rPr lang="en-US" b="1" baseline="30000" dirty="0">
                <a:effectLst/>
                <a:latin typeface="system-ui"/>
              </a:rPr>
              <a:t>6 </a:t>
            </a:r>
            <a:r>
              <a:rPr lang="en-US" dirty="0">
                <a:effectLst/>
                <a:latin typeface="system-ui"/>
              </a:rPr>
              <a:t>and said:</a:t>
            </a:r>
          </a:p>
        </p:txBody>
      </p:sp>
    </p:spTree>
    <p:extLst>
      <p:ext uri="{BB962C8B-B14F-4D97-AF65-F5344CB8AC3E}">
        <p14:creationId xmlns:p14="http://schemas.microsoft.com/office/powerpoint/2010/main" val="97254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C54A5E-EA7B-39C6-0D31-440346B963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00636" y="-1102660"/>
            <a:ext cx="7942730" cy="9144002"/>
          </a:xfrm>
          <a:prstGeom prst="rect">
            <a:avLst/>
          </a:prstGeom>
        </p:spPr>
      </p:pic>
    </p:spTree>
    <p:extLst>
      <p:ext uri="{BB962C8B-B14F-4D97-AF65-F5344CB8AC3E}">
        <p14:creationId xmlns:p14="http://schemas.microsoft.com/office/powerpoint/2010/main" val="29938626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7">
            <a:extLst>
              <a:ext uri="{FF2B5EF4-FFF2-40B4-BE49-F238E27FC236}">
                <a16:creationId xmlns:a16="http://schemas.microsoft.com/office/drawing/2014/main" id="{38181A50-C8BE-4392-983D-C06579080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diagram of different colored lines&#10;&#10;Description automatically generated">
            <a:extLst>
              <a:ext uri="{FF2B5EF4-FFF2-40B4-BE49-F238E27FC236}">
                <a16:creationId xmlns:a16="http://schemas.microsoft.com/office/drawing/2014/main" id="{67DB6711-EAE9-2BE6-57C6-0C3EEF903ABE}"/>
              </a:ext>
            </a:extLst>
          </p:cNvPr>
          <p:cNvPicPr>
            <a:picLocks noChangeAspect="1"/>
          </p:cNvPicPr>
          <p:nvPr/>
        </p:nvPicPr>
        <p:blipFill rotWithShape="1">
          <a:blip r:embed="rId3">
            <a:extLst>
              <a:ext uri="{28A0092B-C50C-407E-A947-70E740481C1C}">
                <a14:useLocalDpi xmlns:a14="http://schemas.microsoft.com/office/drawing/2010/main" val="0"/>
              </a:ext>
            </a:extLst>
          </a:blip>
          <a:srcRect l="1831" t="25094" r="677" b="32322"/>
          <a:stretch/>
        </p:blipFill>
        <p:spPr>
          <a:xfrm>
            <a:off x="1039906" y="-8464"/>
            <a:ext cx="7153835" cy="6756395"/>
          </a:xfrm>
          <a:prstGeom prst="rect">
            <a:avLst/>
          </a:prstGeom>
        </p:spPr>
      </p:pic>
    </p:spTree>
    <p:extLst>
      <p:ext uri="{BB962C8B-B14F-4D97-AF65-F5344CB8AC3E}">
        <p14:creationId xmlns:p14="http://schemas.microsoft.com/office/powerpoint/2010/main" val="1154687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0D2BD-569B-22AC-2F7C-64BD79612E45}"/>
              </a:ext>
            </a:extLst>
          </p:cNvPr>
          <p:cNvSpPr>
            <a:spLocks noGrp="1"/>
          </p:cNvSpPr>
          <p:nvPr>
            <p:ph type="title"/>
          </p:nvPr>
        </p:nvSpPr>
        <p:spPr/>
        <p:txBody>
          <a:bodyPr>
            <a:normAutofit fontScale="90000"/>
          </a:bodyPr>
          <a:lstStyle/>
          <a:p>
            <a:r>
              <a:rPr lang="en-US" dirty="0"/>
              <a:t>II Chronicles 20: 1-30</a:t>
            </a:r>
            <a:br>
              <a:rPr lang="en-US" dirty="0"/>
            </a:br>
            <a:r>
              <a:rPr lang="en-US" dirty="0"/>
              <a:t>King Jehoshaphat’s Faith</a:t>
            </a:r>
          </a:p>
        </p:txBody>
      </p:sp>
      <p:sp>
        <p:nvSpPr>
          <p:cNvPr id="3" name="Content Placeholder 2">
            <a:extLst>
              <a:ext uri="{FF2B5EF4-FFF2-40B4-BE49-F238E27FC236}">
                <a16:creationId xmlns:a16="http://schemas.microsoft.com/office/drawing/2014/main" id="{13BC2BC3-FBE8-E382-B408-142DEFB782B9}"/>
              </a:ext>
            </a:extLst>
          </p:cNvPr>
          <p:cNvSpPr>
            <a:spLocks noGrp="1"/>
          </p:cNvSpPr>
          <p:nvPr>
            <p:ph idx="1"/>
          </p:nvPr>
        </p:nvSpPr>
        <p:spPr/>
        <p:txBody>
          <a:bodyPr>
            <a:normAutofit fontScale="85000" lnSpcReduction="20000"/>
          </a:bodyPr>
          <a:lstStyle/>
          <a:p>
            <a:r>
              <a:rPr lang="en-US" b="1" dirty="0">
                <a:solidFill>
                  <a:srgbClr val="000000"/>
                </a:solidFill>
                <a:effectLst/>
                <a:latin typeface="system-ui"/>
              </a:rPr>
              <a:t>Jehoshaphat Defeats Moab and Ammon</a:t>
            </a:r>
          </a:p>
          <a:p>
            <a:r>
              <a:rPr lang="en-US" dirty="0">
                <a:effectLst/>
                <a:latin typeface="system-ui"/>
              </a:rPr>
              <a:t>“Lord, the God of our ancestors, are you not the God who is in heaven? You rule over all the kingdoms of the nations. Power and might are in your hand, and no one can withstand you. </a:t>
            </a:r>
            <a:r>
              <a:rPr lang="en-US" b="1" baseline="30000" dirty="0">
                <a:effectLst/>
                <a:latin typeface="system-ui"/>
              </a:rPr>
              <a:t>7 </a:t>
            </a:r>
            <a:r>
              <a:rPr lang="en-US" dirty="0">
                <a:effectLst/>
                <a:latin typeface="system-ui"/>
              </a:rPr>
              <a:t>Our God, did you not drive out the inhabitants of this land before your people Israel and give it forever to the descendants of Abraham your friend? </a:t>
            </a:r>
            <a:r>
              <a:rPr lang="en-US" b="1" baseline="30000" dirty="0">
                <a:effectLst/>
                <a:latin typeface="system-ui"/>
              </a:rPr>
              <a:t>8 </a:t>
            </a:r>
            <a:r>
              <a:rPr lang="en-US" dirty="0">
                <a:effectLst/>
                <a:latin typeface="system-ui"/>
              </a:rPr>
              <a:t>They have lived in it and have built in it a sanctuary for your Name, saying, </a:t>
            </a:r>
            <a:r>
              <a:rPr lang="en-US" b="1" baseline="30000" dirty="0">
                <a:effectLst/>
                <a:latin typeface="system-ui"/>
              </a:rPr>
              <a:t>9 </a:t>
            </a:r>
            <a:r>
              <a:rPr lang="en-US" dirty="0">
                <a:effectLst/>
                <a:latin typeface="system-ui"/>
              </a:rPr>
              <a:t>‘If calamity comes upon us, whether the sword of judgment, or plague or famine, </a:t>
            </a:r>
            <a:r>
              <a:rPr lang="en-US" b="1" u="sng" dirty="0">
                <a:effectLst/>
                <a:latin typeface="system-ui"/>
              </a:rPr>
              <a:t>we will stand in your presence before this temple that bears your Name and will cry out to you in our distress, and you will hear us and save us.</a:t>
            </a:r>
          </a:p>
        </p:txBody>
      </p:sp>
    </p:spTree>
    <p:extLst>
      <p:ext uri="{BB962C8B-B14F-4D97-AF65-F5344CB8AC3E}">
        <p14:creationId xmlns:p14="http://schemas.microsoft.com/office/powerpoint/2010/main" val="651381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0D2BD-569B-22AC-2F7C-64BD79612E45}"/>
              </a:ext>
            </a:extLst>
          </p:cNvPr>
          <p:cNvSpPr>
            <a:spLocks noGrp="1"/>
          </p:cNvSpPr>
          <p:nvPr>
            <p:ph type="title"/>
          </p:nvPr>
        </p:nvSpPr>
        <p:spPr/>
        <p:txBody>
          <a:bodyPr>
            <a:normAutofit fontScale="90000"/>
          </a:bodyPr>
          <a:lstStyle/>
          <a:p>
            <a:r>
              <a:rPr lang="en-US" dirty="0"/>
              <a:t>II Chronicles 20: 1-30</a:t>
            </a:r>
            <a:br>
              <a:rPr lang="en-US" dirty="0"/>
            </a:br>
            <a:r>
              <a:rPr lang="en-US" dirty="0"/>
              <a:t>King Jehoshaphat’s Faith</a:t>
            </a:r>
          </a:p>
        </p:txBody>
      </p:sp>
      <p:sp>
        <p:nvSpPr>
          <p:cNvPr id="3" name="Content Placeholder 2">
            <a:extLst>
              <a:ext uri="{FF2B5EF4-FFF2-40B4-BE49-F238E27FC236}">
                <a16:creationId xmlns:a16="http://schemas.microsoft.com/office/drawing/2014/main" id="{13BC2BC3-FBE8-E382-B408-142DEFB782B9}"/>
              </a:ext>
            </a:extLst>
          </p:cNvPr>
          <p:cNvSpPr>
            <a:spLocks noGrp="1"/>
          </p:cNvSpPr>
          <p:nvPr>
            <p:ph idx="1"/>
          </p:nvPr>
        </p:nvSpPr>
        <p:spPr/>
        <p:txBody>
          <a:bodyPr>
            <a:normAutofit fontScale="92500" lnSpcReduction="10000"/>
          </a:bodyPr>
          <a:lstStyle/>
          <a:p>
            <a:r>
              <a:rPr lang="en-US" b="1" dirty="0">
                <a:solidFill>
                  <a:srgbClr val="000000"/>
                </a:solidFill>
                <a:effectLst/>
                <a:latin typeface="system-ui"/>
              </a:rPr>
              <a:t>Jehoshaphat Defeats Moab and Ammon</a:t>
            </a:r>
          </a:p>
          <a:p>
            <a:r>
              <a:rPr lang="en-US" dirty="0">
                <a:effectLst/>
                <a:latin typeface="system-ui"/>
              </a:rPr>
              <a:t>’</a:t>
            </a:r>
            <a:r>
              <a:rPr lang="en-US" b="1" baseline="30000" dirty="0">
                <a:effectLst/>
                <a:latin typeface="system-ui"/>
              </a:rPr>
              <a:t>10 </a:t>
            </a:r>
            <a:r>
              <a:rPr lang="en-US" dirty="0">
                <a:effectLst/>
                <a:latin typeface="system-ui"/>
              </a:rPr>
              <a:t>“But now here are men from Ammon, Moab and Mount Seir, whose territory you would not allow Israel to invade when they came from Egypt; so they turned away from them and did not destroy them. </a:t>
            </a:r>
            <a:r>
              <a:rPr lang="en-US" b="1" baseline="30000" dirty="0">
                <a:effectLst/>
                <a:latin typeface="system-ui"/>
              </a:rPr>
              <a:t>11 </a:t>
            </a:r>
            <a:r>
              <a:rPr lang="en-US" dirty="0">
                <a:effectLst/>
                <a:latin typeface="system-ui"/>
              </a:rPr>
              <a:t>See how they are repaying us by coming to drive us out of the possession you gave us as an inheritance. </a:t>
            </a:r>
            <a:r>
              <a:rPr lang="en-US" b="1" baseline="30000" dirty="0">
                <a:effectLst/>
                <a:latin typeface="system-ui"/>
              </a:rPr>
              <a:t>12 </a:t>
            </a:r>
            <a:r>
              <a:rPr lang="en-US" dirty="0">
                <a:effectLst/>
                <a:latin typeface="system-ui"/>
              </a:rPr>
              <a:t>Our God, will you not judge them? </a:t>
            </a:r>
            <a:r>
              <a:rPr lang="en-US" b="1" u="sng" dirty="0">
                <a:effectLst/>
                <a:latin typeface="system-ui"/>
              </a:rPr>
              <a:t>For we have no power to face this vast army that is attacking us. We do not know what to do, but our eyes are on you.”</a:t>
            </a:r>
          </a:p>
        </p:txBody>
      </p:sp>
    </p:spTree>
    <p:extLst>
      <p:ext uri="{BB962C8B-B14F-4D97-AF65-F5344CB8AC3E}">
        <p14:creationId xmlns:p14="http://schemas.microsoft.com/office/powerpoint/2010/main" val="3722656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C3FA8-8812-5F83-9F7F-7A65E9565D4A}"/>
              </a:ext>
            </a:extLst>
          </p:cNvPr>
          <p:cNvSpPr>
            <a:spLocks noGrp="1"/>
          </p:cNvSpPr>
          <p:nvPr>
            <p:ph type="title"/>
          </p:nvPr>
        </p:nvSpPr>
        <p:spPr>
          <a:xfrm>
            <a:off x="1172632" y="2582773"/>
            <a:ext cx="6798735" cy="1303867"/>
          </a:xfrm>
        </p:spPr>
        <p:txBody>
          <a:bodyPr/>
          <a:lstStyle/>
          <a:p>
            <a:r>
              <a:rPr lang="en-US" b="1" dirty="0">
                <a:latin typeface="Copperplate" panose="02000504000000020004" pitchFamily="2" charset="77"/>
                <a:ea typeface="ADLaM Display" panose="020F0502020204030204" pitchFamily="34" charset="0"/>
                <a:cs typeface="Baghdad" pitchFamily="2" charset="-78"/>
              </a:rPr>
              <a:t>RESISTANCE</a:t>
            </a:r>
          </a:p>
        </p:txBody>
      </p:sp>
    </p:spTree>
    <p:extLst>
      <p:ext uri="{BB962C8B-B14F-4D97-AF65-F5344CB8AC3E}">
        <p14:creationId xmlns:p14="http://schemas.microsoft.com/office/powerpoint/2010/main" val="8419799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0D2BD-569B-22AC-2F7C-64BD79612E45}"/>
              </a:ext>
            </a:extLst>
          </p:cNvPr>
          <p:cNvSpPr>
            <a:spLocks noGrp="1"/>
          </p:cNvSpPr>
          <p:nvPr>
            <p:ph type="title"/>
          </p:nvPr>
        </p:nvSpPr>
        <p:spPr/>
        <p:txBody>
          <a:bodyPr>
            <a:normAutofit fontScale="90000"/>
          </a:bodyPr>
          <a:lstStyle/>
          <a:p>
            <a:r>
              <a:rPr lang="en-US" dirty="0"/>
              <a:t>II Chronicles 20: 1-30</a:t>
            </a:r>
            <a:br>
              <a:rPr lang="en-US" dirty="0"/>
            </a:br>
            <a:r>
              <a:rPr lang="en-US" dirty="0"/>
              <a:t>King Jehoshaphat’s Faith</a:t>
            </a:r>
          </a:p>
        </p:txBody>
      </p:sp>
      <p:sp>
        <p:nvSpPr>
          <p:cNvPr id="3" name="Content Placeholder 2">
            <a:extLst>
              <a:ext uri="{FF2B5EF4-FFF2-40B4-BE49-F238E27FC236}">
                <a16:creationId xmlns:a16="http://schemas.microsoft.com/office/drawing/2014/main" id="{13BC2BC3-FBE8-E382-B408-142DEFB782B9}"/>
              </a:ext>
            </a:extLst>
          </p:cNvPr>
          <p:cNvSpPr>
            <a:spLocks noGrp="1"/>
          </p:cNvSpPr>
          <p:nvPr>
            <p:ph idx="1"/>
          </p:nvPr>
        </p:nvSpPr>
        <p:spPr/>
        <p:txBody>
          <a:bodyPr>
            <a:normAutofit fontScale="62500" lnSpcReduction="20000"/>
          </a:bodyPr>
          <a:lstStyle/>
          <a:p>
            <a:r>
              <a:rPr lang="en-US" b="1" dirty="0">
                <a:solidFill>
                  <a:srgbClr val="000000"/>
                </a:solidFill>
                <a:effectLst/>
                <a:latin typeface="system-ui"/>
              </a:rPr>
              <a:t>Jehoshaphat Defeats Moab and Ammon</a:t>
            </a:r>
          </a:p>
          <a:p>
            <a:r>
              <a:rPr lang="en-US" b="1" baseline="30000" dirty="0">
                <a:effectLst/>
                <a:latin typeface="system-ui"/>
              </a:rPr>
              <a:t>13 </a:t>
            </a:r>
            <a:r>
              <a:rPr lang="en-US" dirty="0">
                <a:effectLst/>
                <a:latin typeface="system-ui"/>
              </a:rPr>
              <a:t>All the men of Judah, with their wives and children and little ones, stood there before the Lord.</a:t>
            </a:r>
          </a:p>
          <a:p>
            <a:r>
              <a:rPr lang="en-US" b="1" baseline="30000" dirty="0">
                <a:effectLst/>
                <a:latin typeface="system-ui"/>
              </a:rPr>
              <a:t>14 </a:t>
            </a:r>
            <a:r>
              <a:rPr lang="en-US" dirty="0">
                <a:effectLst/>
                <a:latin typeface="system-ui"/>
              </a:rPr>
              <a:t>Then the Spirit of the Lord came on </a:t>
            </a:r>
            <a:r>
              <a:rPr lang="en-US" dirty="0" err="1">
                <a:effectLst/>
                <a:latin typeface="system-ui"/>
              </a:rPr>
              <a:t>Jahaziel</a:t>
            </a:r>
            <a:r>
              <a:rPr lang="en-US" dirty="0">
                <a:effectLst/>
                <a:latin typeface="system-ui"/>
              </a:rPr>
              <a:t> son of Zechariah, the son of </a:t>
            </a:r>
            <a:r>
              <a:rPr lang="en-US" dirty="0" err="1">
                <a:effectLst/>
                <a:latin typeface="system-ui"/>
              </a:rPr>
              <a:t>Benaiah</a:t>
            </a:r>
            <a:r>
              <a:rPr lang="en-US" dirty="0">
                <a:effectLst/>
                <a:latin typeface="system-ui"/>
              </a:rPr>
              <a:t>, the son of </a:t>
            </a:r>
            <a:r>
              <a:rPr lang="en-US" dirty="0" err="1">
                <a:effectLst/>
                <a:latin typeface="system-ui"/>
              </a:rPr>
              <a:t>Jeiel</a:t>
            </a:r>
            <a:r>
              <a:rPr lang="en-US" dirty="0">
                <a:effectLst/>
                <a:latin typeface="system-ui"/>
              </a:rPr>
              <a:t>, the son of </a:t>
            </a:r>
            <a:r>
              <a:rPr lang="en-US" dirty="0" err="1">
                <a:effectLst/>
                <a:latin typeface="system-ui"/>
              </a:rPr>
              <a:t>Mattaniah</a:t>
            </a:r>
            <a:r>
              <a:rPr lang="en-US" dirty="0">
                <a:effectLst/>
                <a:latin typeface="system-ui"/>
              </a:rPr>
              <a:t>, a Levite and descendant of Asaph, as he stood in the assembly.</a:t>
            </a:r>
          </a:p>
          <a:p>
            <a:r>
              <a:rPr lang="en-US" b="1" baseline="30000" dirty="0">
                <a:effectLst/>
                <a:latin typeface="system-ui"/>
              </a:rPr>
              <a:t>15 </a:t>
            </a:r>
            <a:r>
              <a:rPr lang="en-US" dirty="0">
                <a:effectLst/>
                <a:latin typeface="system-ui"/>
              </a:rPr>
              <a:t>He said: “Listen, King Jehoshaphat and all who live in Judah and Jerusalem! This is what the Lord says to you: </a:t>
            </a:r>
            <a:r>
              <a:rPr lang="en-US" b="1" u="sng" dirty="0">
                <a:effectLst/>
                <a:latin typeface="system-ui"/>
              </a:rPr>
              <a:t>‘Do not be afraid or discouraged because of this vast army. For the battle is not yours, but God’s</a:t>
            </a:r>
            <a:r>
              <a:rPr lang="en-US" dirty="0">
                <a:effectLst/>
                <a:latin typeface="system-ui"/>
              </a:rPr>
              <a:t>. </a:t>
            </a:r>
            <a:r>
              <a:rPr lang="en-US" b="1" baseline="30000" dirty="0">
                <a:effectLst/>
                <a:latin typeface="system-ui"/>
              </a:rPr>
              <a:t>16 </a:t>
            </a:r>
            <a:r>
              <a:rPr lang="en-US" dirty="0">
                <a:effectLst/>
                <a:latin typeface="system-ui"/>
              </a:rPr>
              <a:t>Tomorrow </a:t>
            </a:r>
            <a:r>
              <a:rPr lang="en-US" b="1" u="sng" dirty="0">
                <a:effectLst/>
                <a:latin typeface="system-ui"/>
              </a:rPr>
              <a:t>march</a:t>
            </a:r>
            <a:r>
              <a:rPr lang="en-US" dirty="0">
                <a:effectLst/>
                <a:latin typeface="system-ui"/>
              </a:rPr>
              <a:t> down against them. They will be climbing up by the Pass of </a:t>
            </a:r>
            <a:r>
              <a:rPr lang="en-US" dirty="0" err="1">
                <a:effectLst/>
                <a:latin typeface="system-ui"/>
              </a:rPr>
              <a:t>Ziz</a:t>
            </a:r>
            <a:r>
              <a:rPr lang="en-US" dirty="0">
                <a:effectLst/>
                <a:latin typeface="system-ui"/>
              </a:rPr>
              <a:t>, and you will find them at the end of the gorge in the Desert of </a:t>
            </a:r>
            <a:r>
              <a:rPr lang="en-US" dirty="0" err="1">
                <a:effectLst/>
                <a:latin typeface="system-ui"/>
              </a:rPr>
              <a:t>Jeruel</a:t>
            </a:r>
            <a:r>
              <a:rPr lang="en-US" dirty="0">
                <a:effectLst/>
                <a:latin typeface="system-ui"/>
              </a:rPr>
              <a:t>. </a:t>
            </a:r>
            <a:r>
              <a:rPr lang="en-US" b="1" baseline="30000" dirty="0">
                <a:effectLst/>
                <a:latin typeface="system-ui"/>
              </a:rPr>
              <a:t>17 </a:t>
            </a:r>
            <a:r>
              <a:rPr lang="en-US" dirty="0">
                <a:effectLst/>
                <a:latin typeface="system-ui"/>
              </a:rPr>
              <a:t>You will not have to fight this battle</a:t>
            </a:r>
            <a:r>
              <a:rPr lang="en-US" b="1" u="sng" dirty="0">
                <a:effectLst/>
                <a:latin typeface="system-ui"/>
              </a:rPr>
              <a:t>. Take up your positions; stand firm </a:t>
            </a:r>
            <a:r>
              <a:rPr lang="en-US" dirty="0">
                <a:effectLst/>
                <a:latin typeface="system-ui"/>
              </a:rPr>
              <a:t>and see the deliverance the Lord will give you, Judah and Jerusalem. Do not be afraid; do not be discouraged. Go out to face them tomorrow, and the Lord will be with you.’”</a:t>
            </a:r>
          </a:p>
        </p:txBody>
      </p:sp>
    </p:spTree>
    <p:extLst>
      <p:ext uri="{BB962C8B-B14F-4D97-AF65-F5344CB8AC3E}">
        <p14:creationId xmlns:p14="http://schemas.microsoft.com/office/powerpoint/2010/main" val="24705584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4105" name="Rectangle 4104">
            <a:extLst>
              <a:ext uri="{FF2B5EF4-FFF2-40B4-BE49-F238E27FC236}">
                <a16:creationId xmlns:a16="http://schemas.microsoft.com/office/drawing/2014/main" id="{2024F6EB-04DC-4C6D-8485-FCD53A4A95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7" name="Picture 4106">
            <a:extLst>
              <a:ext uri="{FF2B5EF4-FFF2-40B4-BE49-F238E27FC236}">
                <a16:creationId xmlns:a16="http://schemas.microsoft.com/office/drawing/2014/main" id="{7A795FBE-101B-4063-A5FC-8C0624B3534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sp>
        <p:nvSpPr>
          <p:cNvPr id="2" name="Title 1">
            <a:extLst>
              <a:ext uri="{FF2B5EF4-FFF2-40B4-BE49-F238E27FC236}">
                <a16:creationId xmlns:a16="http://schemas.microsoft.com/office/drawing/2014/main" id="{B58ED7C3-E6D7-5BF6-E75D-DA2509528E31}"/>
              </a:ext>
            </a:extLst>
          </p:cNvPr>
          <p:cNvSpPr>
            <a:spLocks noGrp="1"/>
          </p:cNvSpPr>
          <p:nvPr>
            <p:ph type="title"/>
          </p:nvPr>
        </p:nvSpPr>
        <p:spPr>
          <a:xfrm>
            <a:off x="5651868" y="982132"/>
            <a:ext cx="2520579" cy="1303867"/>
          </a:xfrm>
        </p:spPr>
        <p:txBody>
          <a:bodyPr>
            <a:normAutofit/>
          </a:bodyPr>
          <a:lstStyle/>
          <a:p>
            <a:pPr>
              <a:lnSpc>
                <a:spcPct val="90000"/>
              </a:lnSpc>
            </a:pPr>
            <a:r>
              <a:rPr lang="en-US" sz="2800"/>
              <a:t>What Apathy Does NOT Look Like</a:t>
            </a:r>
          </a:p>
        </p:txBody>
      </p:sp>
      <p:sp>
        <p:nvSpPr>
          <p:cNvPr id="4109" name="Rectangle 4108">
            <a:extLst>
              <a:ext uri="{FF2B5EF4-FFF2-40B4-BE49-F238E27FC236}">
                <a16:creationId xmlns:a16="http://schemas.microsoft.com/office/drawing/2014/main" id="{8881F853-6081-4216-9876-4D863309A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9482" y="1092200"/>
            <a:ext cx="4457015"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Levi Coffin (U.S. National Park Service)">
            <a:extLst>
              <a:ext uri="{FF2B5EF4-FFF2-40B4-BE49-F238E27FC236}">
                <a16:creationId xmlns:a16="http://schemas.microsoft.com/office/drawing/2014/main" id="{FBC69DA5-5644-81FD-E9F8-C24B57CD06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3" b="20145"/>
          <a:stretch>
            <a:fillRect/>
          </a:stretch>
        </p:blipFill>
        <p:spPr bwMode="auto">
          <a:xfrm>
            <a:off x="1059512" y="1410208"/>
            <a:ext cx="3959083" cy="3858780"/>
          </a:xfrm>
          <a:prstGeom prst="rect">
            <a:avLst/>
          </a:prstGeom>
          <a:noFill/>
          <a:extLst>
            <a:ext uri="{909E8E84-426E-40DD-AFC4-6F175D3DCCD1}">
              <a14:hiddenFill xmlns:a14="http://schemas.microsoft.com/office/drawing/2010/main">
                <a:solidFill>
                  <a:srgbClr val="FFFFFF"/>
                </a:solidFill>
              </a14:hiddenFill>
            </a:ext>
          </a:extLst>
        </p:spPr>
      </p:pic>
      <p:cxnSp>
        <p:nvCxnSpPr>
          <p:cNvPr id="4111" name="Straight Connector 4110">
            <a:extLst>
              <a:ext uri="{FF2B5EF4-FFF2-40B4-BE49-F238E27FC236}">
                <a16:creationId xmlns:a16="http://schemas.microsoft.com/office/drawing/2014/main" id="{68EF61C2-EE68-43FF-A497-F2E60EA532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40066" y="2400639"/>
            <a:ext cx="2532381" cy="0"/>
          </a:xfrm>
          <a:prstGeom prst="line">
            <a:avLst/>
          </a:prstGeom>
        </p:spPr>
        <p:style>
          <a:lnRef idx="2">
            <a:schemeClr val="accent1"/>
          </a:lnRef>
          <a:fillRef idx="0">
            <a:schemeClr val="accent1"/>
          </a:fillRef>
          <a:effectRef idx="1">
            <a:schemeClr val="accent1"/>
          </a:effectRef>
          <a:fontRef idx="minor">
            <a:schemeClr val="tx1"/>
          </a:fontRef>
        </p:style>
      </p:cxnSp>
      <p:sp>
        <p:nvSpPr>
          <p:cNvPr id="4102" name="Content Placeholder 4101">
            <a:extLst>
              <a:ext uri="{FF2B5EF4-FFF2-40B4-BE49-F238E27FC236}">
                <a16:creationId xmlns:a16="http://schemas.microsoft.com/office/drawing/2014/main" id="{9986EBED-8E5D-4BEF-864F-8A1E19978ED3}"/>
              </a:ext>
            </a:extLst>
          </p:cNvPr>
          <p:cNvSpPr>
            <a:spLocks noGrp="1"/>
          </p:cNvSpPr>
          <p:nvPr>
            <p:ph idx="1"/>
          </p:nvPr>
        </p:nvSpPr>
        <p:spPr>
          <a:xfrm>
            <a:off x="5651868" y="2556932"/>
            <a:ext cx="2520578" cy="3318936"/>
          </a:xfrm>
        </p:spPr>
        <p:txBody>
          <a:bodyPr>
            <a:normAutofit/>
          </a:bodyPr>
          <a:lstStyle/>
          <a:p>
            <a:r>
              <a:rPr lang="en-US" dirty="0"/>
              <a:t>“Grand Central Station” of the Underground Railroad</a:t>
            </a:r>
          </a:p>
          <a:p>
            <a:r>
              <a:rPr lang="en-US" dirty="0"/>
              <a:t>Average of 100 “fugitives” a year</a:t>
            </a:r>
          </a:p>
        </p:txBody>
      </p:sp>
    </p:spTree>
    <p:extLst>
      <p:ext uri="{BB962C8B-B14F-4D97-AF65-F5344CB8AC3E}">
        <p14:creationId xmlns:p14="http://schemas.microsoft.com/office/powerpoint/2010/main" val="4175395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F8AED-3A3C-01E9-C712-804DAA729DA6}"/>
              </a:ext>
            </a:extLst>
          </p:cNvPr>
          <p:cNvSpPr>
            <a:spLocks noGrp="1"/>
          </p:cNvSpPr>
          <p:nvPr>
            <p:ph type="title"/>
          </p:nvPr>
        </p:nvSpPr>
        <p:spPr/>
        <p:txBody>
          <a:bodyPr/>
          <a:lstStyle/>
          <a:p>
            <a:r>
              <a:rPr lang="en-US" dirty="0"/>
              <a:t>Meeting the Armies</a:t>
            </a:r>
          </a:p>
        </p:txBody>
      </p:sp>
      <p:sp>
        <p:nvSpPr>
          <p:cNvPr id="3" name="Content Placeholder 2">
            <a:extLst>
              <a:ext uri="{FF2B5EF4-FFF2-40B4-BE49-F238E27FC236}">
                <a16:creationId xmlns:a16="http://schemas.microsoft.com/office/drawing/2014/main" id="{E0A7D099-DE78-7781-3EEC-743EE680144C}"/>
              </a:ext>
            </a:extLst>
          </p:cNvPr>
          <p:cNvSpPr>
            <a:spLocks noGrp="1"/>
          </p:cNvSpPr>
          <p:nvPr>
            <p:ph idx="1"/>
          </p:nvPr>
        </p:nvSpPr>
        <p:spPr/>
        <p:txBody>
          <a:bodyPr/>
          <a:lstStyle/>
          <a:p>
            <a:r>
              <a:rPr lang="en-US" dirty="0"/>
              <a:t>https://</a:t>
            </a:r>
            <a:r>
              <a:rPr lang="en-US" dirty="0" err="1"/>
              <a:t>youtube.com</a:t>
            </a:r>
            <a:r>
              <a:rPr lang="en-US" dirty="0"/>
              <a:t>/clip/Ugkx_kZasT7NdGU7KJQj7rDIF0BczPm2dCKC?si=</a:t>
            </a:r>
            <a:r>
              <a:rPr lang="en-US" dirty="0" err="1"/>
              <a:t>YQ_EWwmjnBTBCdvr</a:t>
            </a:r>
            <a:endParaRPr lang="en-US" dirty="0"/>
          </a:p>
        </p:txBody>
      </p:sp>
    </p:spTree>
    <p:extLst>
      <p:ext uri="{BB962C8B-B14F-4D97-AF65-F5344CB8AC3E}">
        <p14:creationId xmlns:p14="http://schemas.microsoft.com/office/powerpoint/2010/main" val="3832014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Malcolm X (1992) - Marching to the Hospital Scene (3/10) | Movieclips">
            <a:hlinkClick r:id="" action="ppaction://media"/>
            <a:extLst>
              <a:ext uri="{FF2B5EF4-FFF2-40B4-BE49-F238E27FC236}">
                <a16:creationId xmlns:a16="http://schemas.microsoft.com/office/drawing/2014/main" id="{C7CC0999-35D0-FA99-2C16-916C5C7BC6DE}"/>
              </a:ext>
            </a:extLst>
          </p:cNvPr>
          <p:cNvPicPr>
            <a:picLocks noRot="1" noChangeAspect="1"/>
          </p:cNvPicPr>
          <p:nvPr>
            <a:videoFile r:link="rId1"/>
          </p:nvPr>
        </p:nvPicPr>
        <p:blipFill>
          <a:blip r:embed="rId3"/>
          <a:stretch>
            <a:fillRect/>
          </a:stretch>
        </p:blipFill>
        <p:spPr>
          <a:xfrm>
            <a:off x="850335" y="1358311"/>
            <a:ext cx="7429146" cy="4197467"/>
          </a:xfrm>
          <a:prstGeom prst="rect">
            <a:avLst/>
          </a:prstGeom>
        </p:spPr>
      </p:pic>
    </p:spTree>
    <p:extLst>
      <p:ext uri="{BB962C8B-B14F-4D97-AF65-F5344CB8AC3E}">
        <p14:creationId xmlns:p14="http://schemas.microsoft.com/office/powerpoint/2010/main" val="287185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uilding with glass windows&#10;&#10;Description automatically generated">
            <a:extLst>
              <a:ext uri="{FF2B5EF4-FFF2-40B4-BE49-F238E27FC236}">
                <a16:creationId xmlns:a16="http://schemas.microsoft.com/office/drawing/2014/main" id="{AFC78324-9CE8-E9F6-D3A4-F21270ED03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0" y="10"/>
            <a:ext cx="9143980" cy="6857990"/>
          </a:xfrm>
          <a:prstGeom prst="rect">
            <a:avLst/>
          </a:prstGeom>
        </p:spPr>
      </p:pic>
    </p:spTree>
    <p:extLst>
      <p:ext uri="{BB962C8B-B14F-4D97-AF65-F5344CB8AC3E}">
        <p14:creationId xmlns:p14="http://schemas.microsoft.com/office/powerpoint/2010/main" val="460819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Thousands of people fill the intersection of Green Street and First Street.">
            <a:extLst>
              <a:ext uri="{FF2B5EF4-FFF2-40B4-BE49-F238E27FC236}">
                <a16:creationId xmlns:a16="http://schemas.microsoft.com/office/drawing/2014/main" id="{EE5A44BE-9DD0-D4DD-9491-C5EE1E4746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726" r="4274"/>
          <a:stretch>
            <a:fill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863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C24D5-2C1D-4757-4798-F14E7C793F60}"/>
              </a:ext>
            </a:extLst>
          </p:cNvPr>
          <p:cNvSpPr>
            <a:spLocks noGrp="1"/>
          </p:cNvSpPr>
          <p:nvPr>
            <p:ph type="title"/>
          </p:nvPr>
        </p:nvSpPr>
        <p:spPr/>
        <p:txBody>
          <a:bodyPr/>
          <a:lstStyle/>
          <a:p>
            <a:r>
              <a:rPr lang="en-US" dirty="0"/>
              <a:t>Meeting the Armies</a:t>
            </a:r>
          </a:p>
        </p:txBody>
      </p:sp>
      <p:sp>
        <p:nvSpPr>
          <p:cNvPr id="3" name="Content Placeholder 2">
            <a:extLst>
              <a:ext uri="{FF2B5EF4-FFF2-40B4-BE49-F238E27FC236}">
                <a16:creationId xmlns:a16="http://schemas.microsoft.com/office/drawing/2014/main" id="{EB594B86-6D64-C5EA-8FEC-6284E09AF494}"/>
              </a:ext>
            </a:extLst>
          </p:cNvPr>
          <p:cNvSpPr>
            <a:spLocks noGrp="1"/>
          </p:cNvSpPr>
          <p:nvPr>
            <p:ph idx="1"/>
          </p:nvPr>
        </p:nvSpPr>
        <p:spPr/>
        <p:txBody>
          <a:bodyPr>
            <a:normAutofit/>
          </a:bodyPr>
          <a:lstStyle/>
          <a:p>
            <a:r>
              <a:rPr lang="en-US" dirty="0"/>
              <a:t>Justice is PASSIONATE</a:t>
            </a:r>
          </a:p>
          <a:p>
            <a:r>
              <a:rPr lang="en-US" dirty="0"/>
              <a:t>Justice is ACTIVE</a:t>
            </a:r>
          </a:p>
          <a:p>
            <a:r>
              <a:rPr lang="en-US" dirty="0"/>
              <a:t>Justice is willing to fight for FAIRNESS</a:t>
            </a:r>
          </a:p>
          <a:p>
            <a:r>
              <a:rPr lang="en-US" dirty="0"/>
              <a:t>Justice FACES ADVERSITY (despite fear)</a:t>
            </a:r>
          </a:p>
          <a:p>
            <a:r>
              <a:rPr lang="en-US" dirty="0"/>
              <a:t>Justice LOOKS AFTER those treated unjustly (like the Samaritan)</a:t>
            </a:r>
          </a:p>
          <a:p>
            <a:endParaRPr lang="en-US" dirty="0"/>
          </a:p>
        </p:txBody>
      </p:sp>
    </p:spTree>
    <p:extLst>
      <p:ext uri="{BB962C8B-B14F-4D97-AF65-F5344CB8AC3E}">
        <p14:creationId xmlns:p14="http://schemas.microsoft.com/office/powerpoint/2010/main" val="8542607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0D2BD-569B-22AC-2F7C-64BD79612E45}"/>
              </a:ext>
            </a:extLst>
          </p:cNvPr>
          <p:cNvSpPr>
            <a:spLocks noGrp="1"/>
          </p:cNvSpPr>
          <p:nvPr>
            <p:ph type="title"/>
          </p:nvPr>
        </p:nvSpPr>
        <p:spPr/>
        <p:txBody>
          <a:bodyPr>
            <a:normAutofit fontScale="90000"/>
          </a:bodyPr>
          <a:lstStyle/>
          <a:p>
            <a:r>
              <a:rPr lang="en-US" dirty="0"/>
              <a:t>II Chronicles 20: 1-30</a:t>
            </a:r>
            <a:br>
              <a:rPr lang="en-US" dirty="0"/>
            </a:br>
            <a:r>
              <a:rPr lang="en-US" dirty="0"/>
              <a:t>King Jehoshaphat’s Faith</a:t>
            </a:r>
          </a:p>
        </p:txBody>
      </p:sp>
      <p:sp>
        <p:nvSpPr>
          <p:cNvPr id="3" name="Content Placeholder 2">
            <a:extLst>
              <a:ext uri="{FF2B5EF4-FFF2-40B4-BE49-F238E27FC236}">
                <a16:creationId xmlns:a16="http://schemas.microsoft.com/office/drawing/2014/main" id="{13BC2BC3-FBE8-E382-B408-142DEFB782B9}"/>
              </a:ext>
            </a:extLst>
          </p:cNvPr>
          <p:cNvSpPr>
            <a:spLocks noGrp="1"/>
          </p:cNvSpPr>
          <p:nvPr>
            <p:ph idx="1"/>
          </p:nvPr>
        </p:nvSpPr>
        <p:spPr/>
        <p:txBody>
          <a:bodyPr>
            <a:normAutofit fontScale="70000" lnSpcReduction="20000"/>
          </a:bodyPr>
          <a:lstStyle/>
          <a:p>
            <a:r>
              <a:rPr lang="en-US" b="1" dirty="0">
                <a:solidFill>
                  <a:srgbClr val="000000"/>
                </a:solidFill>
                <a:effectLst/>
                <a:latin typeface="system-ui"/>
              </a:rPr>
              <a:t>Jehoshaphat Defeats Moab and Ammon</a:t>
            </a:r>
          </a:p>
          <a:p>
            <a:r>
              <a:rPr lang="en-US" b="1" baseline="30000" dirty="0">
                <a:effectLst/>
                <a:latin typeface="system-ui"/>
              </a:rPr>
              <a:t>18 </a:t>
            </a:r>
            <a:r>
              <a:rPr lang="en-US" dirty="0">
                <a:effectLst/>
                <a:latin typeface="system-ui"/>
              </a:rPr>
              <a:t>Jehoshaphat bowed down with his face to the ground, and all the people of Judah and Jerusalem </a:t>
            </a:r>
            <a:r>
              <a:rPr lang="en-US" b="1" u="sng" dirty="0">
                <a:effectLst/>
                <a:latin typeface="system-ui"/>
              </a:rPr>
              <a:t>fell down in worship </a:t>
            </a:r>
            <a:r>
              <a:rPr lang="en-US" dirty="0">
                <a:effectLst/>
                <a:latin typeface="system-ui"/>
              </a:rPr>
              <a:t>before the Lord.</a:t>
            </a:r>
            <a:r>
              <a:rPr lang="en-US" b="1" baseline="30000" dirty="0">
                <a:effectLst/>
                <a:latin typeface="system-ui"/>
              </a:rPr>
              <a:t>19 </a:t>
            </a:r>
            <a:r>
              <a:rPr lang="en-US" dirty="0">
                <a:effectLst/>
                <a:latin typeface="system-ui"/>
              </a:rPr>
              <a:t>Then some Levites from the Kohathites and </a:t>
            </a:r>
            <a:r>
              <a:rPr lang="en-US" dirty="0" err="1">
                <a:effectLst/>
                <a:latin typeface="system-ui"/>
              </a:rPr>
              <a:t>Korahites</a:t>
            </a:r>
            <a:r>
              <a:rPr lang="en-US" dirty="0">
                <a:effectLst/>
                <a:latin typeface="system-ui"/>
              </a:rPr>
              <a:t> stood up and praised the Lord, the God of Israel, with a very loud voice.</a:t>
            </a:r>
          </a:p>
          <a:p>
            <a:r>
              <a:rPr lang="en-US" b="1" baseline="30000" dirty="0">
                <a:effectLst/>
                <a:latin typeface="system-ui"/>
              </a:rPr>
              <a:t>20 </a:t>
            </a:r>
            <a:r>
              <a:rPr lang="en-US" dirty="0">
                <a:effectLst/>
                <a:latin typeface="system-ui"/>
              </a:rPr>
              <a:t>Early in the morning they left for the Desert of Tekoa. As they set out, Jehoshaphat stood and said, “Listen to me, Judah and people of Jerusalem! </a:t>
            </a:r>
            <a:r>
              <a:rPr lang="en-US" b="1" u="sng" dirty="0">
                <a:effectLst/>
                <a:latin typeface="system-ui"/>
              </a:rPr>
              <a:t>Have faith in the Lord your God and you will be upheld</a:t>
            </a:r>
            <a:r>
              <a:rPr lang="en-US" dirty="0">
                <a:effectLst/>
                <a:latin typeface="system-ui"/>
              </a:rPr>
              <a:t>; have faith in his prophets and you will be successful.” </a:t>
            </a:r>
            <a:r>
              <a:rPr lang="en-US" b="1" baseline="30000" dirty="0">
                <a:effectLst/>
                <a:latin typeface="system-ui"/>
              </a:rPr>
              <a:t>21 </a:t>
            </a:r>
            <a:r>
              <a:rPr lang="en-US" dirty="0">
                <a:effectLst/>
                <a:latin typeface="system-ui"/>
              </a:rPr>
              <a:t>After consulting the people, Jehoshaphat </a:t>
            </a:r>
            <a:r>
              <a:rPr lang="en-US" b="1" u="sng" dirty="0">
                <a:effectLst/>
                <a:latin typeface="system-ui"/>
              </a:rPr>
              <a:t>appointed men to sing to the Lord and to praise him </a:t>
            </a:r>
            <a:r>
              <a:rPr lang="en-US" dirty="0">
                <a:effectLst/>
                <a:latin typeface="system-ui"/>
              </a:rPr>
              <a:t>for the splendor of his</a:t>
            </a:r>
            <a:r>
              <a:rPr lang="en-US" baseline="30000" dirty="0">
                <a:effectLst/>
                <a:latin typeface="system-ui"/>
              </a:rPr>
              <a:t>[</a:t>
            </a:r>
            <a:r>
              <a:rPr lang="en-US" baseline="30000" dirty="0">
                <a:solidFill>
                  <a:srgbClr val="517E90"/>
                </a:solidFill>
                <a:effectLst/>
                <a:latin typeface="system-ui"/>
                <a:hlinkClick r:id="rId3" tooltip="See footnote c"/>
              </a:rPr>
              <a:t>c</a:t>
            </a:r>
            <a:r>
              <a:rPr lang="en-US" baseline="30000" dirty="0">
                <a:effectLst/>
                <a:latin typeface="system-ui"/>
              </a:rPr>
              <a:t>]</a:t>
            </a:r>
            <a:r>
              <a:rPr lang="en-US" dirty="0">
                <a:effectLst/>
                <a:latin typeface="system-ui"/>
              </a:rPr>
              <a:t> holiness as they went out at the head of the army, saying:</a:t>
            </a:r>
          </a:p>
        </p:txBody>
      </p:sp>
    </p:spTree>
    <p:extLst>
      <p:ext uri="{BB962C8B-B14F-4D97-AF65-F5344CB8AC3E}">
        <p14:creationId xmlns:p14="http://schemas.microsoft.com/office/powerpoint/2010/main" val="33442262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0D2BD-569B-22AC-2F7C-64BD79612E45}"/>
              </a:ext>
            </a:extLst>
          </p:cNvPr>
          <p:cNvSpPr>
            <a:spLocks noGrp="1"/>
          </p:cNvSpPr>
          <p:nvPr>
            <p:ph type="title"/>
          </p:nvPr>
        </p:nvSpPr>
        <p:spPr/>
        <p:txBody>
          <a:bodyPr>
            <a:normAutofit fontScale="90000"/>
          </a:bodyPr>
          <a:lstStyle/>
          <a:p>
            <a:r>
              <a:rPr lang="en-US" dirty="0"/>
              <a:t>II Chronicles 20: 1-30</a:t>
            </a:r>
            <a:br>
              <a:rPr lang="en-US" dirty="0"/>
            </a:br>
            <a:r>
              <a:rPr lang="en-US" dirty="0"/>
              <a:t>King Jehoshaphat’s Faith</a:t>
            </a:r>
          </a:p>
        </p:txBody>
      </p:sp>
      <p:sp>
        <p:nvSpPr>
          <p:cNvPr id="3" name="Content Placeholder 2">
            <a:extLst>
              <a:ext uri="{FF2B5EF4-FFF2-40B4-BE49-F238E27FC236}">
                <a16:creationId xmlns:a16="http://schemas.microsoft.com/office/drawing/2014/main" id="{13BC2BC3-FBE8-E382-B408-142DEFB782B9}"/>
              </a:ext>
            </a:extLst>
          </p:cNvPr>
          <p:cNvSpPr>
            <a:spLocks noGrp="1"/>
          </p:cNvSpPr>
          <p:nvPr>
            <p:ph idx="1"/>
          </p:nvPr>
        </p:nvSpPr>
        <p:spPr/>
        <p:txBody>
          <a:bodyPr>
            <a:normAutofit fontScale="85000" lnSpcReduction="20000"/>
          </a:bodyPr>
          <a:lstStyle/>
          <a:p>
            <a:r>
              <a:rPr lang="en-US" b="1" dirty="0">
                <a:solidFill>
                  <a:srgbClr val="000000"/>
                </a:solidFill>
                <a:effectLst/>
                <a:latin typeface="system-ui"/>
              </a:rPr>
              <a:t>Jehoshaphat Defeats Moab and Ammon</a:t>
            </a:r>
          </a:p>
          <a:p>
            <a:r>
              <a:rPr lang="en-US" b="1" u="sng" dirty="0">
                <a:effectLst/>
                <a:latin typeface="system-ui"/>
              </a:rPr>
              <a:t>“Give thanks to the Lord,</a:t>
            </a:r>
            <a:r>
              <a:rPr lang="en-US" b="1" u="sng" dirty="0">
                <a:latin typeface="system-ui"/>
              </a:rPr>
              <a:t> </a:t>
            </a:r>
            <a:r>
              <a:rPr lang="en-US" b="1" u="sng" dirty="0">
                <a:effectLst/>
                <a:latin typeface="system-ui"/>
              </a:rPr>
              <a:t>for his love endures forever</a:t>
            </a:r>
            <a:r>
              <a:rPr lang="en-US" dirty="0">
                <a:effectLst/>
                <a:latin typeface="system-ui"/>
              </a:rPr>
              <a:t>.”</a:t>
            </a:r>
            <a:r>
              <a:rPr lang="en-US" b="1" baseline="30000" dirty="0">
                <a:effectLst/>
                <a:latin typeface="system-ui"/>
              </a:rPr>
              <a:t>22 </a:t>
            </a:r>
            <a:r>
              <a:rPr lang="en-US" i="1" u="sng" dirty="0">
                <a:effectLst/>
                <a:latin typeface="system-ui"/>
              </a:rPr>
              <a:t>A</a:t>
            </a:r>
            <a:r>
              <a:rPr lang="en-US" b="1" i="1" u="sng" dirty="0">
                <a:effectLst/>
                <a:latin typeface="system-ui"/>
              </a:rPr>
              <a:t>s they began </a:t>
            </a:r>
            <a:r>
              <a:rPr lang="en-US" b="1" dirty="0">
                <a:effectLst/>
                <a:latin typeface="system-ui"/>
              </a:rPr>
              <a:t>to sing and praise, the Lord set ambushes against the men of Ammon and Moab and Mount Seir who were invading Judah, and they were defeated</a:t>
            </a:r>
            <a:r>
              <a:rPr lang="en-US" dirty="0">
                <a:effectLst/>
                <a:latin typeface="system-ui"/>
              </a:rPr>
              <a:t>. </a:t>
            </a:r>
            <a:r>
              <a:rPr lang="en-US" b="1" baseline="30000" dirty="0">
                <a:effectLst/>
                <a:latin typeface="system-ui"/>
              </a:rPr>
              <a:t>23 </a:t>
            </a:r>
            <a:r>
              <a:rPr lang="en-US" dirty="0">
                <a:effectLst/>
                <a:latin typeface="system-ui"/>
              </a:rPr>
              <a:t>The Ammonites and Moabites rose up against the men from Mount Seir to destroy and annihilate them. After they finished slaughtering the men from Seir, they helped to destroy one another.</a:t>
            </a:r>
            <a:r>
              <a:rPr lang="en-US" b="1" baseline="30000" dirty="0">
                <a:effectLst/>
                <a:latin typeface="system-ui"/>
              </a:rPr>
              <a:t>24 </a:t>
            </a:r>
            <a:r>
              <a:rPr lang="en-US" dirty="0">
                <a:effectLst/>
                <a:latin typeface="system-ui"/>
              </a:rPr>
              <a:t>When the men of Judah came to the place that overlooks the desert and looked toward the vast army, they saw only dead bodies lying on the ground; no one had escaped.</a:t>
            </a:r>
          </a:p>
        </p:txBody>
      </p:sp>
    </p:spTree>
    <p:extLst>
      <p:ext uri="{BB962C8B-B14F-4D97-AF65-F5344CB8AC3E}">
        <p14:creationId xmlns:p14="http://schemas.microsoft.com/office/powerpoint/2010/main" val="4715059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C3FA8-8812-5F83-9F7F-7A65E9565D4A}"/>
              </a:ext>
            </a:extLst>
          </p:cNvPr>
          <p:cNvSpPr>
            <a:spLocks noGrp="1"/>
          </p:cNvSpPr>
          <p:nvPr>
            <p:ph type="title"/>
          </p:nvPr>
        </p:nvSpPr>
        <p:spPr>
          <a:xfrm>
            <a:off x="1172632" y="2582773"/>
            <a:ext cx="6798735" cy="1303867"/>
          </a:xfrm>
        </p:spPr>
        <p:txBody>
          <a:bodyPr/>
          <a:lstStyle/>
          <a:p>
            <a:r>
              <a:rPr lang="en-US" b="1" dirty="0">
                <a:latin typeface="Copperplate" panose="02000504000000020004" pitchFamily="2" charset="77"/>
                <a:ea typeface="ADLaM Display" panose="020F0502020204030204" pitchFamily="34" charset="0"/>
                <a:cs typeface="Baghdad" pitchFamily="2" charset="-78"/>
              </a:rPr>
              <a:t>REPAIR</a:t>
            </a:r>
          </a:p>
        </p:txBody>
      </p:sp>
    </p:spTree>
    <p:extLst>
      <p:ext uri="{BB962C8B-B14F-4D97-AF65-F5344CB8AC3E}">
        <p14:creationId xmlns:p14="http://schemas.microsoft.com/office/powerpoint/2010/main" val="34858098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0D2BD-569B-22AC-2F7C-64BD79612E45}"/>
              </a:ext>
            </a:extLst>
          </p:cNvPr>
          <p:cNvSpPr>
            <a:spLocks noGrp="1"/>
          </p:cNvSpPr>
          <p:nvPr>
            <p:ph type="title"/>
          </p:nvPr>
        </p:nvSpPr>
        <p:spPr/>
        <p:txBody>
          <a:bodyPr>
            <a:normAutofit fontScale="90000"/>
          </a:bodyPr>
          <a:lstStyle/>
          <a:p>
            <a:r>
              <a:rPr lang="en-US" dirty="0"/>
              <a:t>II Chronicles 20: 1-30</a:t>
            </a:r>
            <a:br>
              <a:rPr lang="en-US" dirty="0"/>
            </a:br>
            <a:r>
              <a:rPr lang="en-US" dirty="0"/>
              <a:t>King Jehoshaphat’s Faith</a:t>
            </a:r>
          </a:p>
        </p:txBody>
      </p:sp>
      <p:sp>
        <p:nvSpPr>
          <p:cNvPr id="3" name="Content Placeholder 2">
            <a:extLst>
              <a:ext uri="{FF2B5EF4-FFF2-40B4-BE49-F238E27FC236}">
                <a16:creationId xmlns:a16="http://schemas.microsoft.com/office/drawing/2014/main" id="{13BC2BC3-FBE8-E382-B408-142DEFB782B9}"/>
              </a:ext>
            </a:extLst>
          </p:cNvPr>
          <p:cNvSpPr>
            <a:spLocks noGrp="1"/>
          </p:cNvSpPr>
          <p:nvPr>
            <p:ph idx="1"/>
          </p:nvPr>
        </p:nvSpPr>
        <p:spPr/>
        <p:txBody>
          <a:bodyPr>
            <a:normAutofit fontScale="92500"/>
          </a:bodyPr>
          <a:lstStyle/>
          <a:p>
            <a:r>
              <a:rPr lang="en-US" b="1" dirty="0">
                <a:solidFill>
                  <a:srgbClr val="000000"/>
                </a:solidFill>
                <a:effectLst/>
                <a:latin typeface="system-ui"/>
              </a:rPr>
              <a:t>Jehoshaphat Defeats Moab and Ammon</a:t>
            </a:r>
          </a:p>
          <a:p>
            <a:r>
              <a:rPr lang="en-US" b="1" baseline="30000" dirty="0">
                <a:effectLst/>
                <a:latin typeface="system-ui"/>
              </a:rPr>
              <a:t>25 </a:t>
            </a:r>
            <a:r>
              <a:rPr lang="en-US" dirty="0">
                <a:effectLst/>
                <a:latin typeface="system-ui"/>
              </a:rPr>
              <a:t>So Jehoshaphat and his men went to carry off their plunder, and they found among them a great amount of equipment and clothing</a:t>
            </a:r>
            <a:r>
              <a:rPr lang="en-US" baseline="30000" dirty="0">
                <a:effectLst/>
                <a:latin typeface="system-ui"/>
              </a:rPr>
              <a:t>[</a:t>
            </a:r>
            <a:r>
              <a:rPr lang="en-US" baseline="30000" dirty="0">
                <a:solidFill>
                  <a:srgbClr val="517E90"/>
                </a:solidFill>
                <a:effectLst/>
                <a:latin typeface="system-ui"/>
                <a:hlinkClick r:id="rId3" tooltip="See footnote d"/>
              </a:rPr>
              <a:t>d</a:t>
            </a:r>
            <a:r>
              <a:rPr lang="en-US" baseline="30000" dirty="0">
                <a:effectLst/>
                <a:latin typeface="system-ui"/>
              </a:rPr>
              <a:t>]</a:t>
            </a:r>
            <a:r>
              <a:rPr lang="en-US" dirty="0">
                <a:effectLst/>
                <a:latin typeface="system-ui"/>
              </a:rPr>
              <a:t> and also articles of value—more than they could take away. </a:t>
            </a:r>
            <a:r>
              <a:rPr lang="en-US" b="1" u="sng" dirty="0">
                <a:effectLst/>
                <a:latin typeface="system-ui"/>
              </a:rPr>
              <a:t>There was so much plunder that it took three days to collect i</a:t>
            </a:r>
            <a:r>
              <a:rPr lang="en-US" dirty="0">
                <a:effectLst/>
                <a:latin typeface="system-ui"/>
              </a:rPr>
              <a:t>t.</a:t>
            </a:r>
            <a:r>
              <a:rPr lang="en-US" b="1" baseline="30000" dirty="0">
                <a:effectLst/>
                <a:latin typeface="system-ui"/>
              </a:rPr>
              <a:t>26 </a:t>
            </a:r>
            <a:r>
              <a:rPr lang="en-US" dirty="0">
                <a:effectLst/>
                <a:latin typeface="system-ui"/>
              </a:rPr>
              <a:t>On the fourth day they assembled in the Valley of Berakah, where they praised the Lord. This is why it is called the Valley of Berakah</a:t>
            </a:r>
            <a:r>
              <a:rPr lang="en-US" baseline="30000" dirty="0">
                <a:effectLst/>
                <a:latin typeface="system-ui"/>
              </a:rPr>
              <a:t>[</a:t>
            </a:r>
            <a:r>
              <a:rPr lang="en-US" baseline="30000" dirty="0">
                <a:solidFill>
                  <a:srgbClr val="517E90"/>
                </a:solidFill>
                <a:effectLst/>
                <a:latin typeface="system-ui"/>
                <a:hlinkClick r:id="rId4" tooltip="See footnote e"/>
              </a:rPr>
              <a:t>e</a:t>
            </a:r>
            <a:r>
              <a:rPr lang="en-US" baseline="30000" dirty="0">
                <a:effectLst/>
                <a:latin typeface="system-ui"/>
              </a:rPr>
              <a:t>]</a:t>
            </a:r>
            <a:r>
              <a:rPr lang="en-US" dirty="0">
                <a:effectLst/>
                <a:latin typeface="system-ui"/>
              </a:rPr>
              <a:t> to this day.</a:t>
            </a:r>
          </a:p>
        </p:txBody>
      </p:sp>
    </p:spTree>
    <p:extLst>
      <p:ext uri="{BB962C8B-B14F-4D97-AF65-F5344CB8AC3E}">
        <p14:creationId xmlns:p14="http://schemas.microsoft.com/office/powerpoint/2010/main" val="22570291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0D2BD-569B-22AC-2F7C-64BD79612E45}"/>
              </a:ext>
            </a:extLst>
          </p:cNvPr>
          <p:cNvSpPr>
            <a:spLocks noGrp="1"/>
          </p:cNvSpPr>
          <p:nvPr>
            <p:ph type="title"/>
          </p:nvPr>
        </p:nvSpPr>
        <p:spPr/>
        <p:txBody>
          <a:bodyPr>
            <a:normAutofit fontScale="90000"/>
          </a:bodyPr>
          <a:lstStyle/>
          <a:p>
            <a:r>
              <a:rPr lang="en-US" dirty="0"/>
              <a:t>II Chronicles 20: 1-30</a:t>
            </a:r>
            <a:br>
              <a:rPr lang="en-US" dirty="0"/>
            </a:br>
            <a:r>
              <a:rPr lang="en-US" dirty="0"/>
              <a:t>King Jehoshaphat’s Faith</a:t>
            </a:r>
          </a:p>
        </p:txBody>
      </p:sp>
      <p:sp>
        <p:nvSpPr>
          <p:cNvPr id="3" name="Content Placeholder 2">
            <a:extLst>
              <a:ext uri="{FF2B5EF4-FFF2-40B4-BE49-F238E27FC236}">
                <a16:creationId xmlns:a16="http://schemas.microsoft.com/office/drawing/2014/main" id="{13BC2BC3-FBE8-E382-B408-142DEFB782B9}"/>
              </a:ext>
            </a:extLst>
          </p:cNvPr>
          <p:cNvSpPr>
            <a:spLocks noGrp="1"/>
          </p:cNvSpPr>
          <p:nvPr>
            <p:ph idx="1"/>
          </p:nvPr>
        </p:nvSpPr>
        <p:spPr/>
        <p:txBody>
          <a:bodyPr>
            <a:normAutofit fontScale="92500" lnSpcReduction="20000"/>
          </a:bodyPr>
          <a:lstStyle/>
          <a:p>
            <a:r>
              <a:rPr lang="en-US" b="1" dirty="0">
                <a:solidFill>
                  <a:srgbClr val="000000"/>
                </a:solidFill>
                <a:effectLst/>
                <a:latin typeface="system-ui"/>
              </a:rPr>
              <a:t>Jehoshaphat Defeats Moab and Ammon</a:t>
            </a:r>
          </a:p>
          <a:p>
            <a:r>
              <a:rPr lang="en-US" b="1" baseline="30000" dirty="0">
                <a:effectLst/>
                <a:latin typeface="system-ui"/>
              </a:rPr>
              <a:t>27 </a:t>
            </a:r>
            <a:r>
              <a:rPr lang="en-US" dirty="0">
                <a:effectLst/>
                <a:latin typeface="system-ui"/>
              </a:rPr>
              <a:t>Then, led by Jehoshaphat, all the men of Judah and Jerusalem returned joyfully to Jerusalem, for the Lord had given them cause to rejoice over their enemies. </a:t>
            </a:r>
            <a:r>
              <a:rPr lang="en-US" b="1" u="sng" baseline="30000" dirty="0">
                <a:effectLst/>
                <a:latin typeface="system-ui"/>
              </a:rPr>
              <a:t>28 </a:t>
            </a:r>
            <a:r>
              <a:rPr lang="en-US" b="1" u="sng" dirty="0">
                <a:effectLst/>
                <a:latin typeface="system-ui"/>
              </a:rPr>
              <a:t>They entered Jerusalem and went to the temple of the Lord with harps and lyres and trumpets</a:t>
            </a:r>
            <a:r>
              <a:rPr lang="en-US" dirty="0">
                <a:effectLst/>
                <a:latin typeface="system-ui"/>
              </a:rPr>
              <a:t>.</a:t>
            </a:r>
          </a:p>
          <a:p>
            <a:r>
              <a:rPr lang="en-US" b="1" baseline="30000" dirty="0">
                <a:effectLst/>
                <a:latin typeface="system-ui"/>
              </a:rPr>
              <a:t>29 </a:t>
            </a:r>
            <a:r>
              <a:rPr lang="en-US" dirty="0">
                <a:effectLst/>
                <a:latin typeface="system-ui"/>
              </a:rPr>
              <a:t>The fear of God came on all the surrounding kingdoms when they heard how the Lord had fought against the enemies of Israel. </a:t>
            </a:r>
            <a:r>
              <a:rPr lang="en-US" b="1" u="sng" baseline="30000" dirty="0">
                <a:effectLst/>
                <a:latin typeface="system-ui"/>
              </a:rPr>
              <a:t>30 </a:t>
            </a:r>
            <a:r>
              <a:rPr lang="en-US" b="1" u="sng" dirty="0">
                <a:effectLst/>
                <a:latin typeface="system-ui"/>
              </a:rPr>
              <a:t>And the kingdom of Jehoshaphat was at peace, for his God had given him rest on every side.</a:t>
            </a:r>
          </a:p>
        </p:txBody>
      </p:sp>
    </p:spTree>
    <p:extLst>
      <p:ext uri="{BB962C8B-B14F-4D97-AF65-F5344CB8AC3E}">
        <p14:creationId xmlns:p14="http://schemas.microsoft.com/office/powerpoint/2010/main" val="7125236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sitting at a table&#10;&#10;Description automatically generated">
            <a:extLst>
              <a:ext uri="{FF2B5EF4-FFF2-40B4-BE49-F238E27FC236}">
                <a16:creationId xmlns:a16="http://schemas.microsoft.com/office/drawing/2014/main" id="{67C7F22F-3417-75C7-D050-64C7E044667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0" y="10"/>
            <a:ext cx="9143980" cy="6857990"/>
          </a:xfrm>
          <a:prstGeom prst="rect">
            <a:avLst/>
          </a:prstGeom>
        </p:spPr>
      </p:pic>
    </p:spTree>
    <p:extLst>
      <p:ext uri="{BB962C8B-B14F-4D97-AF65-F5344CB8AC3E}">
        <p14:creationId xmlns:p14="http://schemas.microsoft.com/office/powerpoint/2010/main" val="11917570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12E96-04E0-1A55-5EF4-11D6631D8999}"/>
              </a:ext>
            </a:extLst>
          </p:cNvPr>
          <p:cNvSpPr>
            <a:spLocks noGrp="1"/>
          </p:cNvSpPr>
          <p:nvPr>
            <p:ph type="title"/>
          </p:nvPr>
        </p:nvSpPr>
        <p:spPr/>
        <p:txBody>
          <a:bodyPr/>
          <a:lstStyle/>
          <a:p>
            <a:r>
              <a:rPr lang="en-US" dirty="0"/>
              <a:t>IT’S FOR ALL OF US</a:t>
            </a:r>
          </a:p>
        </p:txBody>
      </p:sp>
      <p:sp>
        <p:nvSpPr>
          <p:cNvPr id="3" name="Content Placeholder 2">
            <a:extLst>
              <a:ext uri="{FF2B5EF4-FFF2-40B4-BE49-F238E27FC236}">
                <a16:creationId xmlns:a16="http://schemas.microsoft.com/office/drawing/2014/main" id="{8588168A-99E8-BAF4-42FD-A7A1A0FD8DE9}"/>
              </a:ext>
            </a:extLst>
          </p:cNvPr>
          <p:cNvSpPr>
            <a:spLocks noGrp="1"/>
          </p:cNvSpPr>
          <p:nvPr>
            <p:ph idx="1"/>
          </p:nvPr>
        </p:nvSpPr>
        <p:spPr/>
        <p:txBody>
          <a:bodyPr/>
          <a:lstStyle/>
          <a:p>
            <a:r>
              <a:rPr lang="en-US" dirty="0"/>
              <a:t>“Tell them that reparations is ultimately redeeming for everyone, both those who give and those who receive; it is an opportunity for all of us to finally be healed.”</a:t>
            </a:r>
          </a:p>
          <a:p>
            <a:pPr lvl="1"/>
            <a:r>
              <a:rPr lang="en-US" dirty="0"/>
              <a:t>Justin Merrick, Reparations Advocate (Memphis, TN)</a:t>
            </a:r>
          </a:p>
          <a:p>
            <a:endParaRPr lang="en-US" dirty="0"/>
          </a:p>
        </p:txBody>
      </p:sp>
    </p:spTree>
    <p:extLst>
      <p:ext uri="{BB962C8B-B14F-4D97-AF65-F5344CB8AC3E}">
        <p14:creationId xmlns:p14="http://schemas.microsoft.com/office/powerpoint/2010/main" val="2616212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ild standing in a tank&#10;&#10;Description automatically generated">
            <a:extLst>
              <a:ext uri="{FF2B5EF4-FFF2-40B4-BE49-F238E27FC236}">
                <a16:creationId xmlns:a16="http://schemas.microsoft.com/office/drawing/2014/main" id="{75942FFA-4C50-C524-1935-C80CC16335F2}"/>
              </a:ext>
            </a:extLst>
          </p:cNvPr>
          <p:cNvPicPr>
            <a:picLocks noChangeAspect="1"/>
          </p:cNvPicPr>
          <p:nvPr/>
        </p:nvPicPr>
        <p:blipFill>
          <a:blip r:embed="rId3">
            <a:extLst>
              <a:ext uri="{28A0092B-C50C-407E-A947-70E740481C1C}">
                <a14:useLocalDpi xmlns:a14="http://schemas.microsoft.com/office/drawing/2010/main" val="0"/>
              </a:ext>
            </a:extLst>
          </a:blip>
          <a:srcRect l="15830" r="27920"/>
          <a:stretch>
            <a:fillRect/>
          </a:stretch>
        </p:blipFill>
        <p:spPr>
          <a:xfrm rot="5400000">
            <a:off x="1143000" y="-1143000"/>
            <a:ext cx="6858000" cy="9144000"/>
          </a:xfrm>
          <a:prstGeom prst="rect">
            <a:avLst/>
          </a:prstGeom>
        </p:spPr>
      </p:pic>
    </p:spTree>
    <p:extLst>
      <p:ext uri="{BB962C8B-B14F-4D97-AF65-F5344CB8AC3E}">
        <p14:creationId xmlns:p14="http://schemas.microsoft.com/office/powerpoint/2010/main" val="2199216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house with stone pillars&#10;&#10;Description automatically generated">
            <a:extLst>
              <a:ext uri="{FF2B5EF4-FFF2-40B4-BE49-F238E27FC236}">
                <a16:creationId xmlns:a16="http://schemas.microsoft.com/office/drawing/2014/main" id="{C8FA224D-1215-AF35-F5D4-66738C104549}"/>
              </a:ext>
            </a:extLst>
          </p:cNvPr>
          <p:cNvPicPr>
            <a:picLocks noChangeAspect="1"/>
          </p:cNvPicPr>
          <p:nvPr/>
        </p:nvPicPr>
        <p:blipFill>
          <a:blip r:embed="rId4">
            <a:extLst>
              <a:ext uri="{28A0092B-C50C-407E-A947-70E740481C1C}">
                <a14:useLocalDpi xmlns:a14="http://schemas.microsoft.com/office/drawing/2010/main" val="0"/>
              </a:ext>
            </a:extLst>
          </a:blip>
          <a:srcRect l="444" r="10890"/>
          <a:stretch>
            <a:fillRect/>
          </a:stretch>
        </p:blipFill>
        <p:spPr>
          <a:xfrm>
            <a:off x="20" y="10"/>
            <a:ext cx="9143980" cy="6857990"/>
          </a:xfrm>
          <a:prstGeom prst="rect">
            <a:avLst/>
          </a:prstGeom>
        </p:spPr>
      </p:pic>
    </p:spTree>
    <p:extLst>
      <p:ext uri="{BB962C8B-B14F-4D97-AF65-F5344CB8AC3E}">
        <p14:creationId xmlns:p14="http://schemas.microsoft.com/office/powerpoint/2010/main" val="22051088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5066F8AE-A5C7-4B3E-B1DA-D0B624059B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20" name="Picture 19">
              <a:extLst>
                <a:ext uri="{FF2B5EF4-FFF2-40B4-BE49-F238E27FC236}">
                  <a16:creationId xmlns:a16="http://schemas.microsoft.com/office/drawing/2014/main" id="{F78E901E-6697-44E3-9533-1457FA4F048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1" name="Rectangle 20">
              <a:extLst>
                <a:ext uri="{FF2B5EF4-FFF2-40B4-BE49-F238E27FC236}">
                  <a16:creationId xmlns:a16="http://schemas.microsoft.com/office/drawing/2014/main" id="{C515452A-514A-4763-9932-37302A8D6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2" name="Picture 21">
              <a:extLst>
                <a:ext uri="{FF2B5EF4-FFF2-40B4-BE49-F238E27FC236}">
                  <a16:creationId xmlns:a16="http://schemas.microsoft.com/office/drawing/2014/main" id="{D0EC146D-CF08-4B34-ADEB-2F0296F98A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3" name="Picture 22">
              <a:extLst>
                <a:ext uri="{FF2B5EF4-FFF2-40B4-BE49-F238E27FC236}">
                  <a16:creationId xmlns:a16="http://schemas.microsoft.com/office/drawing/2014/main" id="{E1FBA240-87AB-400A-9292-7DC6F3E5521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25" name="Rectangle 24">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wo children sitting on a leather couch&#10;&#10;Description automatically generated">
            <a:extLst>
              <a:ext uri="{FF2B5EF4-FFF2-40B4-BE49-F238E27FC236}">
                <a16:creationId xmlns:a16="http://schemas.microsoft.com/office/drawing/2014/main" id="{A02E6D23-7055-0DBF-2C38-917D8C0CEF4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20" y="10"/>
            <a:ext cx="9143980" cy="6857990"/>
          </a:xfrm>
          <a:prstGeom prst="rect">
            <a:avLst/>
          </a:prstGeom>
        </p:spPr>
      </p:pic>
    </p:spTree>
    <p:extLst>
      <p:ext uri="{BB962C8B-B14F-4D97-AF65-F5344CB8AC3E}">
        <p14:creationId xmlns:p14="http://schemas.microsoft.com/office/powerpoint/2010/main" val="16242562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grpSp>
        <p:nvGrpSpPr>
          <p:cNvPr id="41" name="Group 24">
            <a:extLst>
              <a:ext uri="{FF2B5EF4-FFF2-40B4-BE49-F238E27FC236}">
                <a16:creationId xmlns:a16="http://schemas.microsoft.com/office/drawing/2014/main" id="{B77576E5-E7DB-46C7-B0D9-A0AB187873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02" y="0"/>
            <a:ext cx="9172471" cy="6856214"/>
            <a:chOff x="-15736" y="0"/>
            <a:chExt cx="12229962" cy="6856214"/>
          </a:xfrm>
        </p:grpSpPr>
        <p:pic>
          <p:nvPicPr>
            <p:cNvPr id="26" name="Picture 25">
              <a:extLst>
                <a:ext uri="{FF2B5EF4-FFF2-40B4-BE49-F238E27FC236}">
                  <a16:creationId xmlns:a16="http://schemas.microsoft.com/office/drawing/2014/main" id="{A2C244BC-AB19-460B-9A7B-5BAFE9DEAB0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2" name="Rectangle 26">
              <a:extLst>
                <a:ext uri="{FF2B5EF4-FFF2-40B4-BE49-F238E27FC236}">
                  <a16:creationId xmlns:a16="http://schemas.microsoft.com/office/drawing/2014/main" id="{C2D7728D-2CB0-4ADE-B6BF-4BA8ED772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8" name="Picture 27">
              <a:extLst>
                <a:ext uri="{FF2B5EF4-FFF2-40B4-BE49-F238E27FC236}">
                  <a16:creationId xmlns:a16="http://schemas.microsoft.com/office/drawing/2014/main" id="{A3E0EDB8-8162-4D16-9521-52415777B0B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9" name="Picture 28">
              <a:extLst>
                <a:ext uri="{FF2B5EF4-FFF2-40B4-BE49-F238E27FC236}">
                  <a16:creationId xmlns:a16="http://schemas.microsoft.com/office/drawing/2014/main" id="{27060CB3-C139-4548-A73F-74689C9292D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43" name="Rectangle 30">
            <a:extLst>
              <a:ext uri="{FF2B5EF4-FFF2-40B4-BE49-F238E27FC236}">
                <a16:creationId xmlns:a16="http://schemas.microsoft.com/office/drawing/2014/main" id="{E6B80853-775B-47C1-A508-0AAD6FCE5A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32">
            <a:extLst>
              <a:ext uri="{FF2B5EF4-FFF2-40B4-BE49-F238E27FC236}">
                <a16:creationId xmlns:a16="http://schemas.microsoft.com/office/drawing/2014/main" id="{9BF62520-0403-497A-958B-FD6E8037E8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3" y="471792"/>
            <a:ext cx="8448473" cy="59144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with a crown of thorns&#10;&#10;Description automatically generated">
            <a:extLst>
              <a:ext uri="{FF2B5EF4-FFF2-40B4-BE49-F238E27FC236}">
                <a16:creationId xmlns:a16="http://schemas.microsoft.com/office/drawing/2014/main" id="{4A4597EA-FB0A-5E08-33B5-B0BAF189930E}"/>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205319" y="736119"/>
            <a:ext cx="4616072" cy="5252305"/>
          </a:xfrm>
          <a:prstGeom prst="rect">
            <a:avLst/>
          </a:prstGeom>
        </p:spPr>
      </p:pic>
      <p:sp>
        <p:nvSpPr>
          <p:cNvPr id="45" name="Rectangle 34">
            <a:extLst>
              <a:ext uri="{FF2B5EF4-FFF2-40B4-BE49-F238E27FC236}">
                <a16:creationId xmlns:a16="http://schemas.microsoft.com/office/drawing/2014/main" id="{BB3A422A-21ED-464B-B2EF-EE5B061BED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058" y="635508"/>
            <a:ext cx="8215884" cy="5586984"/>
          </a:xfrm>
          <a:prstGeom prst="rect">
            <a:avLst/>
          </a:prstGeom>
          <a:noFill/>
          <a:ln w="22225" cap="flat">
            <a:solidFill>
              <a:schemeClr val="accent1"/>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62880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uilding with a sign on the front&#10;&#10;Description automatically generated">
            <a:extLst>
              <a:ext uri="{FF2B5EF4-FFF2-40B4-BE49-F238E27FC236}">
                <a16:creationId xmlns:a16="http://schemas.microsoft.com/office/drawing/2014/main" id="{BF83E6F1-8365-4A2D-22C6-9B30C3602CDD}"/>
              </a:ext>
            </a:extLst>
          </p:cNvPr>
          <p:cNvPicPr>
            <a:picLocks noChangeAspect="1"/>
          </p:cNvPicPr>
          <p:nvPr/>
        </p:nvPicPr>
        <p:blipFill>
          <a:blip r:embed="rId4">
            <a:extLst>
              <a:ext uri="{28A0092B-C50C-407E-A947-70E740481C1C}">
                <a14:useLocalDpi xmlns:a14="http://schemas.microsoft.com/office/drawing/2010/main" val="0"/>
              </a:ext>
            </a:extLst>
          </a:blip>
          <a:srcRect r="10999" b="-1"/>
          <a:stretch>
            <a:fillRect/>
          </a:stretch>
        </p:blipFill>
        <p:spPr>
          <a:xfrm>
            <a:off x="20" y="10"/>
            <a:ext cx="9143980" cy="6857990"/>
          </a:xfrm>
          <a:prstGeom prst="rect">
            <a:avLst/>
          </a:prstGeom>
        </p:spPr>
      </p:pic>
    </p:spTree>
    <p:extLst>
      <p:ext uri="{BB962C8B-B14F-4D97-AF65-F5344CB8AC3E}">
        <p14:creationId xmlns:p14="http://schemas.microsoft.com/office/powerpoint/2010/main" val="372400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B8B58-93F0-ABB1-7C3B-FAB4DDE13BAF}"/>
              </a:ext>
            </a:extLst>
          </p:cNvPr>
          <p:cNvSpPr>
            <a:spLocks noGrp="1"/>
          </p:cNvSpPr>
          <p:nvPr>
            <p:ph type="title"/>
          </p:nvPr>
        </p:nvSpPr>
        <p:spPr/>
        <p:txBody>
          <a:bodyPr>
            <a:normAutofit/>
          </a:bodyPr>
          <a:lstStyle/>
          <a:p>
            <a:r>
              <a:rPr lang="en-US" sz="4000" dirty="0"/>
              <a:t>MLK Champions</a:t>
            </a:r>
          </a:p>
        </p:txBody>
      </p:sp>
      <p:sp>
        <p:nvSpPr>
          <p:cNvPr id="4" name="Text Placeholder 3">
            <a:extLst>
              <a:ext uri="{FF2B5EF4-FFF2-40B4-BE49-F238E27FC236}">
                <a16:creationId xmlns:a16="http://schemas.microsoft.com/office/drawing/2014/main" id="{1DC538C6-A470-AE27-80EB-035E066D7A31}"/>
              </a:ext>
            </a:extLst>
          </p:cNvPr>
          <p:cNvSpPr>
            <a:spLocks noGrp="1"/>
          </p:cNvSpPr>
          <p:nvPr>
            <p:ph type="body" sz="half" idx="2"/>
          </p:nvPr>
        </p:nvSpPr>
        <p:spPr/>
        <p:txBody>
          <a:bodyPr>
            <a:normAutofit/>
          </a:bodyPr>
          <a:lstStyle/>
          <a:p>
            <a:r>
              <a:rPr lang="en-US" sz="2800" dirty="0"/>
              <a:t>Rep Justin Pearson </a:t>
            </a:r>
          </a:p>
          <a:p>
            <a:r>
              <a:rPr lang="en-US" sz="2800" dirty="0"/>
              <a:t>keynote speaker</a:t>
            </a:r>
          </a:p>
        </p:txBody>
      </p:sp>
      <p:pic>
        <p:nvPicPr>
          <p:cNvPr id="5" name="Content Placeholder 4">
            <a:extLst>
              <a:ext uri="{FF2B5EF4-FFF2-40B4-BE49-F238E27FC236}">
                <a16:creationId xmlns:a16="http://schemas.microsoft.com/office/drawing/2014/main" id="{D58A9038-2C17-9757-7686-A8E0BEA6917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4611" t="-4611" r="13698" b="38351"/>
          <a:stretch/>
        </p:blipFill>
        <p:spPr>
          <a:xfrm>
            <a:off x="4119563" y="1122934"/>
            <a:ext cx="3856037" cy="4612132"/>
          </a:xfrm>
          <a:prstGeom prst="rect">
            <a:avLst/>
          </a:prstGeom>
        </p:spPr>
      </p:pic>
    </p:spTree>
    <p:extLst>
      <p:ext uri="{BB962C8B-B14F-4D97-AF65-F5344CB8AC3E}">
        <p14:creationId xmlns:p14="http://schemas.microsoft.com/office/powerpoint/2010/main" val="536510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F733538D-5433-42E7-AA08-DC5FDEDA4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National Museum of African American History and Culture Photograph by Richard Karchmer">
            <a:extLst>
              <a:ext uri="{FF2B5EF4-FFF2-40B4-BE49-F238E27FC236}">
                <a16:creationId xmlns:a16="http://schemas.microsoft.com/office/drawing/2014/main" id="{F17AD315-7EC2-A68D-E06E-42B197DF27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5000"/>
          <a:stretch>
            <a:fill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4431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pic>
        <p:nvPicPr>
          <p:cNvPr id="1069" name="Picture 1057">
            <a:extLst>
              <a:ext uri="{FF2B5EF4-FFF2-40B4-BE49-F238E27FC236}">
                <a16:creationId xmlns:a16="http://schemas.microsoft.com/office/drawing/2014/main" id="{D5E3CF8B-6090-4FFC-B9BE-6FF60AEE4B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9141618" cy="6856214"/>
          </a:xfrm>
          <a:prstGeom prst="rect">
            <a:avLst/>
          </a:prstGeom>
        </p:spPr>
      </p:pic>
      <p:cxnSp>
        <p:nvCxnSpPr>
          <p:cNvPr id="1071" name="Straight Connector 1059">
            <a:extLst>
              <a:ext uri="{FF2B5EF4-FFF2-40B4-BE49-F238E27FC236}">
                <a16:creationId xmlns:a16="http://schemas.microsoft.com/office/drawing/2014/main" id="{F444405B-FBD8-46A8-84D6-CE72780146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pic>
        <p:nvPicPr>
          <p:cNvPr id="1026" name="Picture 2">
            <a:extLst>
              <a:ext uri="{FF2B5EF4-FFF2-40B4-BE49-F238E27FC236}">
                <a16:creationId xmlns:a16="http://schemas.microsoft.com/office/drawing/2014/main" id="{025AD3FA-64FA-884D-9847-ABFD899E01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0707" r="1" b="31106"/>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1072" name="Group 1061">
            <a:extLst>
              <a:ext uri="{FF2B5EF4-FFF2-40B4-BE49-F238E27FC236}">
                <a16:creationId xmlns:a16="http://schemas.microsoft.com/office/drawing/2014/main" id="{EF41A68A-8CD1-4105-B4EC-A56286CB0F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51962" y="1411015"/>
            <a:ext cx="5856119" cy="4103960"/>
            <a:chOff x="2202616" y="1411015"/>
            <a:chExt cx="7808159" cy="4103960"/>
          </a:xfrm>
        </p:grpSpPr>
        <p:sp>
          <p:nvSpPr>
            <p:cNvPr id="1063" name="Freeform 16">
              <a:extLst>
                <a:ext uri="{FF2B5EF4-FFF2-40B4-BE49-F238E27FC236}">
                  <a16:creationId xmlns:a16="http://schemas.microsoft.com/office/drawing/2014/main" id="{7B955F46-02E4-4A82-96F5-CBAFDD4A74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02616" y="1411015"/>
              <a:ext cx="7808159" cy="4103960"/>
            </a:xfrm>
            <a:custGeom>
              <a:avLst/>
              <a:gdLst>
                <a:gd name="connsiteX0" fmla="*/ 7589084 w 7808159"/>
                <a:gd name="connsiteY0" fmla="*/ 3803605 h 4103960"/>
                <a:gd name="connsiteX1" fmla="*/ 7512884 w 7808159"/>
                <a:gd name="connsiteY1" fmla="*/ 3879805 h 4103960"/>
                <a:gd name="connsiteX2" fmla="*/ 7589084 w 7808159"/>
                <a:gd name="connsiteY2" fmla="*/ 3956005 h 4103960"/>
                <a:gd name="connsiteX3" fmla="*/ 7665284 w 7808159"/>
                <a:gd name="connsiteY3" fmla="*/ 3879805 h 4103960"/>
                <a:gd name="connsiteX4" fmla="*/ 7589084 w 7808159"/>
                <a:gd name="connsiteY4" fmla="*/ 3803605 h 4103960"/>
                <a:gd name="connsiteX5" fmla="*/ 197684 w 7808159"/>
                <a:gd name="connsiteY5" fmla="*/ 3803605 h 4103960"/>
                <a:gd name="connsiteX6" fmla="*/ 121484 w 7808159"/>
                <a:gd name="connsiteY6" fmla="*/ 3879805 h 4103960"/>
                <a:gd name="connsiteX7" fmla="*/ 197684 w 7808159"/>
                <a:gd name="connsiteY7" fmla="*/ 3956005 h 4103960"/>
                <a:gd name="connsiteX8" fmla="*/ 273884 w 7808159"/>
                <a:gd name="connsiteY8" fmla="*/ 3879805 h 4103960"/>
                <a:gd name="connsiteX9" fmla="*/ 197684 w 7808159"/>
                <a:gd name="connsiteY9" fmla="*/ 3803605 h 4103960"/>
                <a:gd name="connsiteX10" fmla="*/ 7604324 w 7808159"/>
                <a:gd name="connsiteY10" fmla="*/ 130765 h 4103960"/>
                <a:gd name="connsiteX11" fmla="*/ 7528124 w 7808159"/>
                <a:gd name="connsiteY11" fmla="*/ 206965 h 4103960"/>
                <a:gd name="connsiteX12" fmla="*/ 7604324 w 7808159"/>
                <a:gd name="connsiteY12" fmla="*/ 283165 h 4103960"/>
                <a:gd name="connsiteX13" fmla="*/ 7680524 w 7808159"/>
                <a:gd name="connsiteY13" fmla="*/ 206965 h 4103960"/>
                <a:gd name="connsiteX14" fmla="*/ 7604324 w 7808159"/>
                <a:gd name="connsiteY14" fmla="*/ 130765 h 4103960"/>
                <a:gd name="connsiteX15" fmla="*/ 197684 w 7808159"/>
                <a:gd name="connsiteY15" fmla="*/ 130765 h 4103960"/>
                <a:gd name="connsiteX16" fmla="*/ 121484 w 7808159"/>
                <a:gd name="connsiteY16" fmla="*/ 206965 h 4103960"/>
                <a:gd name="connsiteX17" fmla="*/ 197684 w 7808159"/>
                <a:gd name="connsiteY17" fmla="*/ 283165 h 4103960"/>
                <a:gd name="connsiteX18" fmla="*/ 273884 w 7808159"/>
                <a:gd name="connsiteY18" fmla="*/ 206965 h 4103960"/>
                <a:gd name="connsiteX19" fmla="*/ 197684 w 7808159"/>
                <a:gd name="connsiteY19" fmla="*/ 130765 h 4103960"/>
                <a:gd name="connsiteX20" fmla="*/ 0 w 7808159"/>
                <a:gd name="connsiteY20" fmla="*/ 0 h 4103960"/>
                <a:gd name="connsiteX21" fmla="*/ 7808159 w 7808159"/>
                <a:gd name="connsiteY21" fmla="*/ 0 h 4103960"/>
                <a:gd name="connsiteX22" fmla="*/ 7808159 w 7808159"/>
                <a:gd name="connsiteY22" fmla="*/ 4103960 h 4103960"/>
                <a:gd name="connsiteX23" fmla="*/ 0 w 7808159"/>
                <a:gd name="connsiteY23" fmla="*/ 4103960 h 410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08159" h="4103960">
                  <a:moveTo>
                    <a:pt x="7589084" y="3803605"/>
                  </a:moveTo>
                  <a:cubicBezTo>
                    <a:pt x="7547000" y="3803605"/>
                    <a:pt x="7512884" y="3837721"/>
                    <a:pt x="7512884" y="3879805"/>
                  </a:cubicBezTo>
                  <a:cubicBezTo>
                    <a:pt x="7512884" y="3921889"/>
                    <a:pt x="7547000" y="3956005"/>
                    <a:pt x="7589084" y="3956005"/>
                  </a:cubicBezTo>
                  <a:cubicBezTo>
                    <a:pt x="7631168" y="3956005"/>
                    <a:pt x="7665284" y="3921889"/>
                    <a:pt x="7665284" y="3879805"/>
                  </a:cubicBezTo>
                  <a:cubicBezTo>
                    <a:pt x="7665284" y="3837721"/>
                    <a:pt x="7631168" y="3803605"/>
                    <a:pt x="7589084" y="3803605"/>
                  </a:cubicBezTo>
                  <a:close/>
                  <a:moveTo>
                    <a:pt x="197684" y="3803605"/>
                  </a:moveTo>
                  <a:cubicBezTo>
                    <a:pt x="155600" y="3803605"/>
                    <a:pt x="121484" y="3837721"/>
                    <a:pt x="121484" y="3879805"/>
                  </a:cubicBezTo>
                  <a:cubicBezTo>
                    <a:pt x="121484" y="3921889"/>
                    <a:pt x="155600" y="3956005"/>
                    <a:pt x="197684" y="3956005"/>
                  </a:cubicBezTo>
                  <a:cubicBezTo>
                    <a:pt x="239768" y="3956005"/>
                    <a:pt x="273884" y="3921889"/>
                    <a:pt x="273884" y="3879805"/>
                  </a:cubicBezTo>
                  <a:cubicBezTo>
                    <a:pt x="273884" y="3837721"/>
                    <a:pt x="239768" y="3803605"/>
                    <a:pt x="197684" y="3803605"/>
                  </a:cubicBezTo>
                  <a:close/>
                  <a:moveTo>
                    <a:pt x="7604324" y="130765"/>
                  </a:moveTo>
                  <a:cubicBezTo>
                    <a:pt x="7562240" y="130765"/>
                    <a:pt x="7528124" y="164881"/>
                    <a:pt x="7528124" y="206965"/>
                  </a:cubicBezTo>
                  <a:cubicBezTo>
                    <a:pt x="7528124" y="249049"/>
                    <a:pt x="7562240" y="283165"/>
                    <a:pt x="7604324" y="283165"/>
                  </a:cubicBezTo>
                  <a:cubicBezTo>
                    <a:pt x="7646408" y="283165"/>
                    <a:pt x="7680524" y="249049"/>
                    <a:pt x="7680524" y="206965"/>
                  </a:cubicBezTo>
                  <a:cubicBezTo>
                    <a:pt x="7680524" y="164881"/>
                    <a:pt x="7646408" y="130765"/>
                    <a:pt x="7604324" y="130765"/>
                  </a:cubicBezTo>
                  <a:close/>
                  <a:moveTo>
                    <a:pt x="197684" y="130765"/>
                  </a:moveTo>
                  <a:cubicBezTo>
                    <a:pt x="155600" y="130765"/>
                    <a:pt x="121484" y="164881"/>
                    <a:pt x="121484" y="206965"/>
                  </a:cubicBezTo>
                  <a:cubicBezTo>
                    <a:pt x="121484" y="249049"/>
                    <a:pt x="155600" y="283165"/>
                    <a:pt x="197684" y="283165"/>
                  </a:cubicBezTo>
                  <a:cubicBezTo>
                    <a:pt x="239768" y="283165"/>
                    <a:pt x="273884" y="249049"/>
                    <a:pt x="273884" y="206965"/>
                  </a:cubicBezTo>
                  <a:cubicBezTo>
                    <a:pt x="273884" y="164881"/>
                    <a:pt x="239768" y="130765"/>
                    <a:pt x="197684" y="130765"/>
                  </a:cubicBezTo>
                  <a:close/>
                  <a:moveTo>
                    <a:pt x="0" y="0"/>
                  </a:moveTo>
                  <a:lnTo>
                    <a:pt x="7808159" y="0"/>
                  </a:lnTo>
                  <a:lnTo>
                    <a:pt x="7808159" y="4103960"/>
                  </a:lnTo>
                  <a:lnTo>
                    <a:pt x="0" y="4103960"/>
                  </a:lnTo>
                  <a:close/>
                </a:path>
              </a:pathLst>
            </a:custGeom>
            <a:blipFill dpi="0" rotWithShape="1">
              <a:blip r:embed="rId6">
                <a:alphaModFix amt="83000"/>
                <a:duotone>
                  <a:schemeClr val="bg2">
                    <a:shade val="45000"/>
                    <a:satMod val="135000"/>
                  </a:schemeClr>
                  <a:prstClr val="white"/>
                </a:duotone>
              </a:blip>
              <a:srcRect/>
              <a:tile tx="0" ty="0" sx="90000" sy="100000" flip="none" algn="ctr"/>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73" name="Group 1063">
              <a:extLst>
                <a:ext uri="{FF2B5EF4-FFF2-40B4-BE49-F238E27FC236}">
                  <a16:creationId xmlns:a16="http://schemas.microsoft.com/office/drawing/2014/main" id="{879775EF-026C-4E4A-873B-185915FB4FC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278995" y="1501257"/>
              <a:ext cx="7645811" cy="3928374"/>
              <a:chOff x="2278995" y="1501257"/>
              <a:chExt cx="7645811" cy="3928374"/>
            </a:xfrm>
          </p:grpSpPr>
          <p:sp>
            <p:nvSpPr>
              <p:cNvPr id="1065" name="Donut 19">
                <a:extLst>
                  <a:ext uri="{FF2B5EF4-FFF2-40B4-BE49-F238E27FC236}">
                    <a16:creationId xmlns:a16="http://schemas.microsoft.com/office/drawing/2014/main" id="{400D0967-F02F-4275-8520-75D52A1DF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77918" y="1501257"/>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4" name="Donut 21">
                <a:extLst>
                  <a:ext uri="{FF2B5EF4-FFF2-40B4-BE49-F238E27FC236}">
                    <a16:creationId xmlns:a16="http://schemas.microsoft.com/office/drawing/2014/main" id="{B4B16BA1-0F90-43DD-9D6C-6F196A15A3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73719" y="5174722"/>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7" name="Donut 22">
                <a:extLst>
                  <a:ext uri="{FF2B5EF4-FFF2-40B4-BE49-F238E27FC236}">
                    <a16:creationId xmlns:a16="http://schemas.microsoft.com/office/drawing/2014/main" id="{7B652CBC-3D51-4C0E-8DDE-2C4A49B387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78995" y="1501257"/>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8" name="Donut 23">
                <a:extLst>
                  <a:ext uri="{FF2B5EF4-FFF2-40B4-BE49-F238E27FC236}">
                    <a16:creationId xmlns:a16="http://schemas.microsoft.com/office/drawing/2014/main" id="{3AFF0419-6554-4FDD-93AB-8A8C45FF5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78995" y="5182743"/>
                <a:ext cx="246888" cy="246888"/>
              </a:xfrm>
              <a:prstGeom prst="donut">
                <a:avLst>
                  <a:gd name="adj" fmla="val 26304"/>
                </a:avLst>
              </a:prstGeom>
              <a:gradFill>
                <a:gsLst>
                  <a:gs pos="20000">
                    <a:srgbClr val="949494"/>
                  </a:gs>
                  <a:gs pos="30000">
                    <a:srgbClr val="B2B2B2"/>
                  </a:gs>
                  <a:gs pos="51000">
                    <a:srgbClr val="E0DEDE">
                      <a:lumMod val="92000"/>
                    </a:srgbClr>
                  </a:gs>
                  <a:gs pos="8000">
                    <a:schemeClr val="bg1">
                      <a:lumMod val="41000"/>
                      <a:lumOff val="59000"/>
                    </a:schemeClr>
                  </a:gs>
                  <a:gs pos="89000">
                    <a:srgbClr val="7A7A7A"/>
                  </a:gs>
                </a:gsLst>
                <a:lin ang="3600000" scaled="0"/>
              </a:gradFill>
              <a:ln>
                <a:noFill/>
              </a:ln>
              <a:effectLst>
                <a:outerShdw blurRad="63500" sx="101000" sy="101000" algn="ctr" rotWithShape="0">
                  <a:prstClr val="black">
                    <a:alpha val="48000"/>
                  </a:prstClr>
                </a:outerShdw>
              </a:effectLst>
              <a:scene3d>
                <a:camera prst="orthographicFront"/>
                <a:lightRig rig="threePt" dir="t">
                  <a:rot lat="0" lon="0" rev="21360000"/>
                </a:lightRig>
              </a:scene3d>
              <a:sp3d>
                <a:bevelT w="19050" h="31750"/>
                <a:contourClr>
                  <a:srgbClr val="F1F1F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2" name="Title 1">
            <a:extLst>
              <a:ext uri="{FF2B5EF4-FFF2-40B4-BE49-F238E27FC236}">
                <a16:creationId xmlns:a16="http://schemas.microsoft.com/office/drawing/2014/main" id="{C69DA30F-2292-51C7-1005-8B61560F9F09}"/>
              </a:ext>
            </a:extLst>
          </p:cNvPr>
          <p:cNvSpPr>
            <a:spLocks noGrp="1"/>
          </p:cNvSpPr>
          <p:nvPr>
            <p:ph type="title"/>
          </p:nvPr>
        </p:nvSpPr>
        <p:spPr>
          <a:xfrm>
            <a:off x="2019298" y="1871131"/>
            <a:ext cx="5111752" cy="1515533"/>
          </a:xfrm>
        </p:spPr>
        <p:txBody>
          <a:bodyPr vert="horz" lIns="91440" tIns="45720" rIns="91440" bIns="45720" rtlCol="0" anchor="b">
            <a:normAutofit/>
          </a:bodyPr>
          <a:lstStyle/>
          <a:p>
            <a:pPr>
              <a:lnSpc>
                <a:spcPct val="90000"/>
              </a:lnSpc>
            </a:pPr>
            <a:r>
              <a:rPr lang="en-US" sz="5000" dirty="0"/>
              <a:t>Realization, Resistance, Repair</a:t>
            </a:r>
          </a:p>
        </p:txBody>
      </p:sp>
      <p:sp>
        <p:nvSpPr>
          <p:cNvPr id="3" name="Content Placeholder 2">
            <a:extLst>
              <a:ext uri="{FF2B5EF4-FFF2-40B4-BE49-F238E27FC236}">
                <a16:creationId xmlns:a16="http://schemas.microsoft.com/office/drawing/2014/main" id="{63586370-8AB7-65D9-C8A4-AAFC2D784B26}"/>
              </a:ext>
            </a:extLst>
          </p:cNvPr>
          <p:cNvSpPr>
            <a:spLocks noGrp="1"/>
          </p:cNvSpPr>
          <p:nvPr>
            <p:ph idx="1"/>
          </p:nvPr>
        </p:nvSpPr>
        <p:spPr>
          <a:xfrm>
            <a:off x="2019298" y="3657597"/>
            <a:ext cx="5111752" cy="1320802"/>
          </a:xfrm>
        </p:spPr>
        <p:txBody>
          <a:bodyPr vert="horz" lIns="91440" tIns="45720" rIns="91440" bIns="45720" rtlCol="0" anchor="t">
            <a:normAutofit/>
          </a:bodyPr>
          <a:lstStyle/>
          <a:p>
            <a:pPr marL="0" indent="0" algn="ctr">
              <a:buNone/>
            </a:pPr>
            <a:r>
              <a:rPr lang="en-US" sz="2100" dirty="0">
                <a:solidFill>
                  <a:schemeClr val="tx1"/>
                </a:solidFill>
              </a:rPr>
              <a:t>A Model for Godly Action Amid Chaos</a:t>
            </a:r>
          </a:p>
        </p:txBody>
      </p:sp>
      <p:cxnSp>
        <p:nvCxnSpPr>
          <p:cNvPr id="1070" name="Straight Connector 1069">
            <a:extLst>
              <a:ext uri="{FF2B5EF4-FFF2-40B4-BE49-F238E27FC236}">
                <a16:creationId xmlns:a16="http://schemas.microsoft.com/office/drawing/2014/main" id="{5F310D7E-8F1E-4C2F-8824-E43E043DD85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19299" y="3522131"/>
            <a:ext cx="5111751"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649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C3FA8-8812-5F83-9F7F-7A65E9565D4A}"/>
              </a:ext>
            </a:extLst>
          </p:cNvPr>
          <p:cNvSpPr>
            <a:spLocks noGrp="1"/>
          </p:cNvSpPr>
          <p:nvPr>
            <p:ph type="title"/>
          </p:nvPr>
        </p:nvSpPr>
        <p:spPr>
          <a:xfrm>
            <a:off x="1172632" y="2582773"/>
            <a:ext cx="6798735" cy="1303867"/>
          </a:xfrm>
        </p:spPr>
        <p:txBody>
          <a:bodyPr/>
          <a:lstStyle/>
          <a:p>
            <a:r>
              <a:rPr lang="en-US" b="1" dirty="0">
                <a:latin typeface="Copperplate" panose="02000504000000020004" pitchFamily="2" charset="77"/>
                <a:ea typeface="ADLaM Display" panose="020F0502020204030204" pitchFamily="34" charset="0"/>
                <a:cs typeface="Baghdad" pitchFamily="2" charset="-78"/>
              </a:rPr>
              <a:t>REALIZATION…</a:t>
            </a:r>
          </a:p>
        </p:txBody>
      </p:sp>
    </p:spTree>
    <p:extLst>
      <p:ext uri="{BB962C8B-B14F-4D97-AF65-F5344CB8AC3E}">
        <p14:creationId xmlns:p14="http://schemas.microsoft.com/office/powerpoint/2010/main" val="941550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523B1D8-0D3F-D303-9698-78787305CC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0707" r="1" b="31106"/>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44251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AB946B"/>
      </a:accent1>
      <a:accent2>
        <a:srgbClr val="C04F32"/>
      </a:accent2>
      <a:accent3>
        <a:srgbClr val="DD8C3C"/>
      </a:accent3>
      <a:accent4>
        <a:srgbClr val="8E684C"/>
      </a:accent4>
      <a:accent5>
        <a:srgbClr val="CBAF62"/>
      </a:accent5>
      <a:accent6>
        <a:srgbClr val="803348"/>
      </a:accent6>
      <a:hlink>
        <a:srgbClr val="86724D"/>
      </a:hlink>
      <a:folHlink>
        <a:srgbClr val="B99E84"/>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A2BEDC8B-F191-493B-BA33-0F4F800A89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124535</TotalTime>
  <Words>2902</Words>
  <Application>Microsoft Macintosh PowerPoint</Application>
  <PresentationFormat>On-screen Show (4:3)</PresentationFormat>
  <Paragraphs>221</Paragraphs>
  <Slides>31</Slides>
  <Notes>27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Copperplate</vt:lpstr>
      <vt:lpstr>Garamond</vt:lpstr>
      <vt:lpstr>system-ui</vt:lpstr>
      <vt:lpstr>Organic</vt:lpstr>
      <vt:lpstr>PowerPoint Presentation</vt:lpstr>
      <vt:lpstr>PowerPoint Presentation</vt:lpstr>
      <vt:lpstr>PowerPoint Presentation</vt:lpstr>
      <vt:lpstr>PowerPoint Presentation</vt:lpstr>
      <vt:lpstr>MLK Champions</vt:lpstr>
      <vt:lpstr>PowerPoint Presentation</vt:lpstr>
      <vt:lpstr>Realization, Resistance, Repair</vt:lpstr>
      <vt:lpstr>REALIZATION…</vt:lpstr>
      <vt:lpstr>PowerPoint Presentation</vt:lpstr>
      <vt:lpstr>II Chronicles 20: 1-30 King Jehoshaphat’s Faith</vt:lpstr>
      <vt:lpstr>PowerPoint Presentation</vt:lpstr>
      <vt:lpstr>PowerPoint Presentation</vt:lpstr>
      <vt:lpstr>II Chronicles 20: 1-30 King Jehoshaphat’s Faith</vt:lpstr>
      <vt:lpstr>II Chronicles 20: 1-30 King Jehoshaphat’s Faith</vt:lpstr>
      <vt:lpstr>RESISTANCE</vt:lpstr>
      <vt:lpstr>II Chronicles 20: 1-30 King Jehoshaphat’s Faith</vt:lpstr>
      <vt:lpstr>What Apathy Does NOT Look Like</vt:lpstr>
      <vt:lpstr>Meeting the Armies</vt:lpstr>
      <vt:lpstr>PowerPoint Presentation</vt:lpstr>
      <vt:lpstr>PowerPoint Presentation</vt:lpstr>
      <vt:lpstr>Meeting the Armies</vt:lpstr>
      <vt:lpstr>II Chronicles 20: 1-30 King Jehoshaphat’s Faith</vt:lpstr>
      <vt:lpstr>II Chronicles 20: 1-30 King Jehoshaphat’s Faith</vt:lpstr>
      <vt:lpstr>REPAIR</vt:lpstr>
      <vt:lpstr>II Chronicles 20: 1-30 King Jehoshaphat’s Faith</vt:lpstr>
      <vt:lpstr>II Chronicles 20: 1-30 King Jehoshaphat’s Faith</vt:lpstr>
      <vt:lpstr>PowerPoint Presentation</vt:lpstr>
      <vt:lpstr>IT’S FOR ALL OF US</vt:lpstr>
      <vt:lpstr>PowerPoint Presentation</vt:lpstr>
      <vt:lpstr>PowerPoint Presentation</vt:lpstr>
      <vt:lpstr>PowerPoint Presentation</vt:lpstr>
    </vt:vector>
  </TitlesOfParts>
  <Company>Lewis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HELPING HELPS</dc:title>
  <dc:creator>Trask, Dr. Jeffrey T.</dc:creator>
  <cp:lastModifiedBy>Trask, Jeffrey T</cp:lastModifiedBy>
  <cp:revision>382</cp:revision>
  <cp:lastPrinted>2024-11-16T18:54:41Z</cp:lastPrinted>
  <dcterms:created xsi:type="dcterms:W3CDTF">2016-05-13T13:48:14Z</dcterms:created>
  <dcterms:modified xsi:type="dcterms:W3CDTF">2026-02-05T17:54:51Z</dcterms:modified>
</cp:coreProperties>
</file>