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0" r:id="rId1"/>
  </p:sldMasterIdLst>
  <p:notesMasterIdLst>
    <p:notesMasterId r:id="rId19"/>
  </p:notesMasterIdLst>
  <p:sldIdLst>
    <p:sldId id="670" r:id="rId2"/>
    <p:sldId id="719" r:id="rId3"/>
    <p:sldId id="716" r:id="rId4"/>
    <p:sldId id="718" r:id="rId5"/>
    <p:sldId id="628" r:id="rId6"/>
    <p:sldId id="717" r:id="rId7"/>
    <p:sldId id="685" r:id="rId8"/>
    <p:sldId id="703" r:id="rId9"/>
    <p:sldId id="705" r:id="rId10"/>
    <p:sldId id="704" r:id="rId11"/>
    <p:sldId id="733" r:id="rId12"/>
    <p:sldId id="725" r:id="rId13"/>
    <p:sldId id="730" r:id="rId14"/>
    <p:sldId id="722" r:id="rId15"/>
    <p:sldId id="677" r:id="rId16"/>
    <p:sldId id="632" r:id="rId17"/>
    <p:sldId id="731" r:id="rId18"/>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ffrey Trask" initials="JT" lastIdx="8" clrIdx="0">
    <p:extLst>
      <p:ext uri="{19B8F6BF-5375-455C-9EA6-DF929625EA0E}">
        <p15:presenceInfo xmlns:p15="http://schemas.microsoft.com/office/powerpoint/2012/main" userId="f21af94da9129c8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5204" autoAdjust="0"/>
    <p:restoredTop sz="57813" autoAdjust="0"/>
  </p:normalViewPr>
  <p:slideViewPr>
    <p:cSldViewPr snapToGrid="0">
      <p:cViewPr varScale="1">
        <p:scale>
          <a:sx n="67" d="100"/>
          <a:sy n="67" d="100"/>
        </p:scale>
        <p:origin x="1424" y="184"/>
      </p:cViewPr>
      <p:guideLst/>
    </p:cSldViewPr>
  </p:slideViewPr>
  <p:notesTextViewPr>
    <p:cViewPr>
      <p:scale>
        <a:sx n="1" d="1"/>
        <a:sy n="1" d="1"/>
      </p:scale>
      <p:origin x="0" y="0"/>
    </p:cViewPr>
  </p:notesTextViewPr>
  <p:notesViewPr>
    <p:cSldViewPr snapToGrid="0">
      <p:cViewPr varScale="1">
        <p:scale>
          <a:sx n="42" d="100"/>
          <a:sy n="42" d="100"/>
        </p:scale>
        <p:origin x="2646" y="4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6435"/>
          </a:xfrm>
          <a:prstGeom prst="rect">
            <a:avLst/>
          </a:prstGeom>
        </p:spPr>
        <p:txBody>
          <a:bodyPr vert="horz" lIns="93156" tIns="46578" rIns="93156" bIns="46578" rtlCol="0"/>
          <a:lstStyle>
            <a:lvl1pPr algn="l">
              <a:defRPr sz="1200"/>
            </a:lvl1pPr>
          </a:lstStyle>
          <a:p>
            <a:endParaRPr lang="en-US" dirty="0"/>
          </a:p>
        </p:txBody>
      </p:sp>
      <p:sp>
        <p:nvSpPr>
          <p:cNvPr id="3" name="Date Placeholder 2"/>
          <p:cNvSpPr>
            <a:spLocks noGrp="1"/>
          </p:cNvSpPr>
          <p:nvPr>
            <p:ph type="dt" idx="1"/>
          </p:nvPr>
        </p:nvSpPr>
        <p:spPr>
          <a:xfrm>
            <a:off x="3970940" y="0"/>
            <a:ext cx="3037840" cy="466435"/>
          </a:xfrm>
          <a:prstGeom prst="rect">
            <a:avLst/>
          </a:prstGeom>
        </p:spPr>
        <p:txBody>
          <a:bodyPr vert="horz" lIns="93156" tIns="46578" rIns="93156" bIns="46578" rtlCol="0"/>
          <a:lstStyle>
            <a:lvl1pPr algn="r">
              <a:defRPr sz="1200"/>
            </a:lvl1pPr>
          </a:lstStyle>
          <a:p>
            <a:fld id="{A56EE534-B2DF-4659-89CA-B4A70BA27638}" type="datetimeFigureOut">
              <a:rPr lang="en-US" smtClean="0"/>
              <a:t>3/10/26</a:t>
            </a:fld>
            <a:endParaRPr lang="en-US" dirty="0"/>
          </a:p>
        </p:txBody>
      </p:sp>
      <p:sp>
        <p:nvSpPr>
          <p:cNvPr id="4" name="Slide Image Placeholder 3"/>
          <p:cNvSpPr>
            <a:spLocks noGrp="1" noRot="1" noChangeAspect="1"/>
          </p:cNvSpPr>
          <p:nvPr>
            <p:ph type="sldImg" idx="2"/>
          </p:nvPr>
        </p:nvSpPr>
        <p:spPr>
          <a:xfrm>
            <a:off x="1412875" y="1162050"/>
            <a:ext cx="4184650" cy="3138488"/>
          </a:xfrm>
          <a:prstGeom prst="rect">
            <a:avLst/>
          </a:prstGeom>
          <a:noFill/>
          <a:ln w="12700">
            <a:solidFill>
              <a:prstClr val="black"/>
            </a:solidFill>
          </a:ln>
        </p:spPr>
        <p:txBody>
          <a:bodyPr vert="horz" lIns="93156" tIns="46578" rIns="93156" bIns="46578" rtlCol="0" anchor="ctr"/>
          <a:lstStyle/>
          <a:p>
            <a:endParaRPr lang="en-US" dirty="0"/>
          </a:p>
        </p:txBody>
      </p:sp>
      <p:sp>
        <p:nvSpPr>
          <p:cNvPr id="5" name="Notes Placeholder 4"/>
          <p:cNvSpPr>
            <a:spLocks noGrp="1"/>
          </p:cNvSpPr>
          <p:nvPr>
            <p:ph type="body" sz="quarter" idx="3"/>
          </p:nvPr>
        </p:nvSpPr>
        <p:spPr>
          <a:xfrm>
            <a:off x="701040" y="4473893"/>
            <a:ext cx="5608320" cy="3660458"/>
          </a:xfrm>
          <a:prstGeom prst="rect">
            <a:avLst/>
          </a:prstGeom>
        </p:spPr>
        <p:txBody>
          <a:bodyPr vert="horz" lIns="93156" tIns="46578" rIns="93156" bIns="4657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969"/>
            <a:ext cx="3037840" cy="466434"/>
          </a:xfrm>
          <a:prstGeom prst="rect">
            <a:avLst/>
          </a:prstGeom>
        </p:spPr>
        <p:txBody>
          <a:bodyPr vert="horz" lIns="93156" tIns="46578" rIns="93156" bIns="46578"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40" y="8829969"/>
            <a:ext cx="3037840" cy="466434"/>
          </a:xfrm>
          <a:prstGeom prst="rect">
            <a:avLst/>
          </a:prstGeom>
        </p:spPr>
        <p:txBody>
          <a:bodyPr vert="horz" lIns="93156" tIns="46578" rIns="93156" bIns="46578" rtlCol="0" anchor="b"/>
          <a:lstStyle>
            <a:lvl1pPr algn="r">
              <a:defRPr sz="1200"/>
            </a:lvl1pPr>
          </a:lstStyle>
          <a:p>
            <a:fld id="{FA0DC3DB-0B10-4F5D-8078-2DEAC5D24F75}" type="slidenum">
              <a:rPr lang="en-US" smtClean="0"/>
              <a:t>‹#›</a:t>
            </a:fld>
            <a:endParaRPr lang="en-US" dirty="0"/>
          </a:p>
        </p:txBody>
      </p:sp>
    </p:spTree>
    <p:extLst>
      <p:ext uri="{BB962C8B-B14F-4D97-AF65-F5344CB8AC3E}">
        <p14:creationId xmlns:p14="http://schemas.microsoft.com/office/powerpoint/2010/main" val="10564617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Spring is here, or nearly here at least</a:t>
            </a:r>
          </a:p>
          <a:p>
            <a:endParaRPr lang="en-US" dirty="0"/>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1</a:t>
            </a:fld>
            <a:endParaRPr lang="en-US" dirty="0"/>
          </a:p>
        </p:txBody>
      </p:sp>
    </p:spTree>
    <p:extLst>
      <p:ext uri="{BB962C8B-B14F-4D97-AF65-F5344CB8AC3E}">
        <p14:creationId xmlns:p14="http://schemas.microsoft.com/office/powerpoint/2010/main" val="21719582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am not going to get into the issue of who is a weed and who is not. What I do want to point out is that during the harvest, everything that causes sin will be eliminated</a:t>
            </a:r>
          </a:p>
          <a:p>
            <a:endParaRPr lang="en-US" dirty="0"/>
          </a:p>
          <a:p>
            <a:r>
              <a:rPr lang="en-US" dirty="0"/>
              <a:t>I believe one of those things will be thinking we have it all figured out so we can continually learn and grow. A redeemed Earth and a redeemed US includes eliminating pride (the negative kind) that keeps us stuck</a:t>
            </a:r>
          </a:p>
          <a:p>
            <a:endParaRPr lang="en-US" dirty="0"/>
          </a:p>
          <a:p>
            <a:r>
              <a:rPr lang="en-US" dirty="0"/>
              <a:t>Note: It is also pride that keeps us stuck from releasing guilt. I mean if God can forgive us, why can’t we? Do we know better than God?</a:t>
            </a:r>
          </a:p>
        </p:txBody>
      </p:sp>
      <p:sp>
        <p:nvSpPr>
          <p:cNvPr id="4" name="Slide Number Placeholder 3"/>
          <p:cNvSpPr>
            <a:spLocks noGrp="1"/>
          </p:cNvSpPr>
          <p:nvPr>
            <p:ph type="sldNum" sz="quarter" idx="5"/>
          </p:nvPr>
        </p:nvSpPr>
        <p:spPr/>
        <p:txBody>
          <a:bodyPr/>
          <a:lstStyle/>
          <a:p>
            <a:fld id="{FA0DC3DB-0B10-4F5D-8078-2DEAC5D24F75}" type="slidenum">
              <a:rPr lang="en-US" smtClean="0"/>
              <a:t>10</a:t>
            </a:fld>
            <a:endParaRPr lang="en-US" dirty="0"/>
          </a:p>
        </p:txBody>
      </p:sp>
    </p:spTree>
    <p:extLst>
      <p:ext uri="{BB962C8B-B14F-4D97-AF65-F5344CB8AC3E}">
        <p14:creationId xmlns:p14="http://schemas.microsoft.com/office/powerpoint/2010/main" val="19966845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God’s kingdom on Earth as it is in Heaven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At age 23 (1748) (about middle age in those days), got scared straight from a violent storm and started a spiritual transformation and journey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It is worth noting, that the change was gradual… still trafficked people for several more years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Over time, his conscious deepened and began studying scriptures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He eventually became a minister in the Church (of England) and starting talking about the evils of slavery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At age 63 (1788) which is like 95 today wrote a powerful pamphlet condemning slavery called “Thoughts Upon the Slave Trade”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Became friends and mentor to William Wilberforce, a key leader that eventually helped end Britain's participation in the slave trade with the Slave Trade Act of 1807</a:t>
            </a:r>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11</a:t>
            </a:fld>
            <a:endParaRPr lang="en-US" dirty="0"/>
          </a:p>
        </p:txBody>
      </p:sp>
    </p:spTree>
    <p:extLst>
      <p:ext uri="{BB962C8B-B14F-4D97-AF65-F5344CB8AC3E}">
        <p14:creationId xmlns:p14="http://schemas.microsoft.com/office/powerpoint/2010/main" val="28053030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Famously quoted at the end of his life… “My memory is nearly gone; but I remember two things: that I am a great sinner, and that Christ is a great Savior”</a:t>
            </a:r>
          </a:p>
        </p:txBody>
      </p:sp>
      <p:sp>
        <p:nvSpPr>
          <p:cNvPr id="4" name="Slide Number Placeholder 3"/>
          <p:cNvSpPr>
            <a:spLocks noGrp="1"/>
          </p:cNvSpPr>
          <p:nvPr>
            <p:ph type="sldNum" sz="quarter" idx="5"/>
          </p:nvPr>
        </p:nvSpPr>
        <p:spPr/>
        <p:txBody>
          <a:bodyPr/>
          <a:lstStyle/>
          <a:p>
            <a:fld id="{FA0DC3DB-0B10-4F5D-8078-2DEAC5D24F75}" type="slidenum">
              <a:rPr lang="en-US" smtClean="0"/>
              <a:t>12</a:t>
            </a:fld>
            <a:endParaRPr lang="en-US" dirty="0"/>
          </a:p>
        </p:txBody>
      </p:sp>
    </p:spTree>
    <p:extLst>
      <p:ext uri="{BB962C8B-B14F-4D97-AF65-F5344CB8AC3E}">
        <p14:creationId xmlns:p14="http://schemas.microsoft.com/office/powerpoint/2010/main" val="22206092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like individuals, churches can be WOKE but still cannot see</a:t>
            </a:r>
          </a:p>
          <a:p>
            <a:endParaRPr lang="en-US" dirty="0"/>
          </a:p>
          <a:p>
            <a:r>
              <a:rPr lang="en-US" dirty="0"/>
              <a:t>Can happen in even what I call the ”AP” churches</a:t>
            </a:r>
          </a:p>
          <a:p>
            <a:endParaRPr lang="en-US" dirty="0"/>
          </a:p>
          <a:p>
            <a:r>
              <a:rPr lang="en-US" dirty="0"/>
              <a:t>A question that came up at a Mennonite church in Chicago about Black Wallstreet in Tulsa (sideways form of being opposed to reparations)</a:t>
            </a:r>
          </a:p>
          <a:p>
            <a:endParaRPr lang="en-US" dirty="0"/>
          </a:p>
          <a:p>
            <a:r>
              <a:rPr lang="en-US" dirty="0"/>
              <a:t>How does the community ensure it keeps running the race (same issues as individuals but perhaps with bigger consequences)</a:t>
            </a:r>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13</a:t>
            </a:fld>
            <a:endParaRPr lang="en-US" dirty="0"/>
          </a:p>
        </p:txBody>
      </p:sp>
    </p:spTree>
    <p:extLst>
      <p:ext uri="{BB962C8B-B14F-4D97-AF65-F5344CB8AC3E}">
        <p14:creationId xmlns:p14="http://schemas.microsoft.com/office/powerpoint/2010/main" val="7786673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14</a:t>
            </a:fld>
            <a:endParaRPr lang="en-US" dirty="0"/>
          </a:p>
        </p:txBody>
      </p:sp>
    </p:spTree>
    <p:extLst>
      <p:ext uri="{BB962C8B-B14F-4D97-AF65-F5344CB8AC3E}">
        <p14:creationId xmlns:p14="http://schemas.microsoft.com/office/powerpoint/2010/main" val="25148986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Crazy attention with this shirt. Wore it to DC in May last year and everybody wanted one. Same thing happens when I am in town at speaking engagements (ex. Uni High)</a:t>
            </a:r>
          </a:p>
          <a:p>
            <a:endParaRPr lang="en-US" dirty="0"/>
          </a:p>
          <a:p>
            <a:r>
              <a:rPr lang="en-US" dirty="0"/>
              <a:t>Be willing to see the world differently</a:t>
            </a:r>
          </a:p>
          <a:p>
            <a:endParaRPr lang="en-US" dirty="0"/>
          </a:p>
          <a:p>
            <a:r>
              <a:rPr lang="en-US" dirty="0"/>
              <a:t>Public health identifies what is causing ill health for the public. Many would argue that the greatest increases in life expectancy was not due to medical innovation and technology nearly as much as public health efforts to control the spread of disease. </a:t>
            </a:r>
          </a:p>
          <a:p>
            <a:endParaRPr lang="en-US" dirty="0"/>
          </a:p>
          <a:p>
            <a:r>
              <a:rPr lang="en-US" dirty="0"/>
              <a:t>Florence Nightingale, another example of a life-long learner, realized that it would not matter how great of a surgeon a doctor was if he/she did not wash their hands before brain surgery</a:t>
            </a:r>
          </a:p>
          <a:p>
            <a:endParaRPr lang="en-US" dirty="0"/>
          </a:p>
          <a:p>
            <a:r>
              <a:rPr lang="en-US" dirty="0"/>
              <a:t>Today, public health departments have identified racism as the new cholera. Of course, racism has been around as long as cholera, but it is now becoming more apparent that it truly is a public health crisis (for everyone)</a:t>
            </a:r>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15</a:t>
            </a:fld>
            <a:endParaRPr lang="en-US" dirty="0"/>
          </a:p>
        </p:txBody>
      </p:sp>
    </p:spTree>
    <p:extLst>
      <p:ext uri="{BB962C8B-B14F-4D97-AF65-F5344CB8AC3E}">
        <p14:creationId xmlns:p14="http://schemas.microsoft.com/office/powerpoint/2010/main" val="41189053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church, let’s not get left behind</a:t>
            </a:r>
          </a:p>
          <a:p>
            <a:endParaRPr lang="en-US" dirty="0"/>
          </a:p>
          <a:p>
            <a:r>
              <a:rPr lang="en-US" dirty="0"/>
              <a:t>Let’s race and reach forward for those things that are ahead </a:t>
            </a:r>
            <a:r>
              <a:rPr lang="en-US" sz="1200" dirty="0">
                <a:solidFill>
                  <a:schemeClr val="tx1"/>
                </a:solidFill>
              </a:rPr>
              <a:t>for the prize of the high calling of God in Christ Jesus</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16</a:t>
            </a:fld>
            <a:endParaRPr lang="en-US" dirty="0"/>
          </a:p>
        </p:txBody>
      </p:sp>
    </p:spTree>
    <p:extLst>
      <p:ext uri="{BB962C8B-B14F-4D97-AF65-F5344CB8AC3E}">
        <p14:creationId xmlns:p14="http://schemas.microsoft.com/office/powerpoint/2010/main" val="35310989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As we continue through this season of Lent, let us remember the one who had all knowledge was humble enough to die on a cross for us know-it-alls. </a:t>
            </a:r>
          </a:p>
          <a:p>
            <a:endParaRPr lang="en-US" dirty="0"/>
          </a:p>
          <a:p>
            <a:r>
              <a:rPr lang="en-US" dirty="0"/>
              <a:t>I pray we continually work towards doing the same</a:t>
            </a:r>
          </a:p>
          <a:p>
            <a:endParaRPr lang="en-US" dirty="0"/>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17</a:t>
            </a:fld>
            <a:endParaRPr lang="en-US" dirty="0"/>
          </a:p>
        </p:txBody>
      </p:sp>
    </p:spTree>
    <p:extLst>
      <p:ext uri="{BB962C8B-B14F-4D97-AF65-F5344CB8AC3E}">
        <p14:creationId xmlns:p14="http://schemas.microsoft.com/office/powerpoint/2010/main" val="40556881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TRASK 250?</a:t>
            </a:r>
          </a:p>
        </p:txBody>
      </p:sp>
      <p:sp>
        <p:nvSpPr>
          <p:cNvPr id="4" name="Slide Number Placeholder 3"/>
          <p:cNvSpPr>
            <a:spLocks noGrp="1"/>
          </p:cNvSpPr>
          <p:nvPr>
            <p:ph type="sldNum" sz="quarter" idx="5"/>
          </p:nvPr>
        </p:nvSpPr>
        <p:spPr/>
        <p:txBody>
          <a:bodyPr/>
          <a:lstStyle/>
          <a:p>
            <a:fld id="{FA0DC3DB-0B10-4F5D-8078-2DEAC5D24F75}" type="slidenum">
              <a:rPr lang="en-US" smtClean="0"/>
              <a:t>2</a:t>
            </a:fld>
            <a:endParaRPr lang="en-US" dirty="0"/>
          </a:p>
        </p:txBody>
      </p:sp>
    </p:spTree>
    <p:extLst>
      <p:ext uri="{BB962C8B-B14F-4D97-AF65-F5344CB8AC3E}">
        <p14:creationId xmlns:p14="http://schemas.microsoft.com/office/powerpoint/2010/main" val="26722442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several presentations I have given about reparations. This one is for a group called Faith In Place – a faith-based environmental group</a:t>
            </a:r>
          </a:p>
          <a:p>
            <a:endParaRPr lang="en-US" dirty="0"/>
          </a:p>
          <a:p>
            <a:r>
              <a:rPr lang="en-US" dirty="0"/>
              <a:t>Also did a presentations at Northeastern Illinois University, the African American Cultural Center at UIUC, Chicago Mennonite Church, the Independent Media Center (joint CURC/PSL Event), Douglas Library (joint CURC/TAKIR, and the YMCA at UIUC</a:t>
            </a:r>
          </a:p>
          <a:p>
            <a:endParaRPr lang="en-US" dirty="0"/>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3</a:t>
            </a:fld>
            <a:endParaRPr lang="en-US" dirty="0"/>
          </a:p>
        </p:txBody>
      </p:sp>
    </p:spTree>
    <p:extLst>
      <p:ext uri="{BB962C8B-B14F-4D97-AF65-F5344CB8AC3E}">
        <p14:creationId xmlns:p14="http://schemas.microsoft.com/office/powerpoint/2010/main" val="23869501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National Reparations gathering in DC this week</a:t>
            </a:r>
          </a:p>
          <a:p>
            <a:endParaRPr lang="en-US" dirty="0"/>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4</a:t>
            </a:fld>
            <a:endParaRPr lang="en-US" dirty="0"/>
          </a:p>
        </p:txBody>
      </p:sp>
    </p:spTree>
    <p:extLst>
      <p:ext uri="{BB962C8B-B14F-4D97-AF65-F5344CB8AC3E}">
        <p14:creationId xmlns:p14="http://schemas.microsoft.com/office/powerpoint/2010/main" val="35532994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know the term woke has been used to describe a sensitivity to others and interestingly and ironically even, it is used as a criticism</a:t>
            </a:r>
          </a:p>
          <a:p>
            <a:endParaRPr lang="en-US" dirty="0"/>
          </a:p>
          <a:p>
            <a:r>
              <a:rPr lang="en-US" dirty="0"/>
              <a:t>Apparently, there are those that believe being asleep is the way to go</a:t>
            </a:r>
          </a:p>
          <a:p>
            <a:endParaRPr lang="en-US" dirty="0"/>
          </a:p>
          <a:p>
            <a:r>
              <a:rPr lang="en-US" dirty="0"/>
              <a:t>But my teaching is not geared towards people that refuse to be awake, but for us that are awake but still cannot see. I believe no one is exempt from this condition in some area in their lives. Some areas, we are open to learning and growth while other areas we feel we have it all figured out</a:t>
            </a:r>
          </a:p>
          <a:p>
            <a:endParaRPr lang="en-US" dirty="0"/>
          </a:p>
          <a:p>
            <a:r>
              <a:rPr lang="en-US" dirty="0"/>
              <a:t>It is difficult to press toward the mark for the prize when you think you have already passed the finish line  </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5</a:t>
            </a:fld>
            <a:endParaRPr lang="en-US" dirty="0"/>
          </a:p>
        </p:txBody>
      </p:sp>
    </p:spTree>
    <p:extLst>
      <p:ext uri="{BB962C8B-B14F-4D97-AF65-F5344CB8AC3E}">
        <p14:creationId xmlns:p14="http://schemas.microsoft.com/office/powerpoint/2010/main" val="19083902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Illustrated in John 9 concerning Jesus healing the blind man on the sabbath</a:t>
            </a:r>
          </a:p>
          <a:p>
            <a:endParaRPr lang="en-US" dirty="0"/>
          </a:p>
          <a:p>
            <a:r>
              <a:rPr lang="en-US" dirty="0"/>
              <a:t>My man my man, LOOK HERE, you’re not hearing me</a:t>
            </a:r>
          </a:p>
          <a:p>
            <a:endParaRPr lang="en-US" dirty="0"/>
          </a:p>
          <a:p>
            <a:r>
              <a:rPr lang="en-US" dirty="0"/>
              <a:t>All I can tell you is that about an hour ago, I was as blind as a bat and after this Jesus dude did his thing, I got 20/20 vision. That’s all I know. That’s all I can tell </a:t>
            </a:r>
            <a:r>
              <a:rPr lang="en-US" dirty="0" err="1"/>
              <a:t>ya</a:t>
            </a:r>
            <a:endParaRPr lang="en-US" dirty="0"/>
          </a:p>
          <a:p>
            <a:endParaRPr lang="en-US" dirty="0"/>
          </a:p>
          <a:p>
            <a:r>
              <a:rPr lang="en-US" dirty="0"/>
              <a:t>Even though the formerly blind man was discounted due to his societal status, he was still ahead of Jesus’s know-it-all critics who thought they knew better. They were woke to God’s existence, but blind to God’s message</a:t>
            </a:r>
          </a:p>
        </p:txBody>
      </p:sp>
      <p:sp>
        <p:nvSpPr>
          <p:cNvPr id="4" name="Slide Number Placeholder 3"/>
          <p:cNvSpPr>
            <a:spLocks noGrp="1"/>
          </p:cNvSpPr>
          <p:nvPr>
            <p:ph type="sldNum" sz="quarter" idx="5"/>
          </p:nvPr>
        </p:nvSpPr>
        <p:spPr/>
        <p:txBody>
          <a:bodyPr/>
          <a:lstStyle/>
          <a:p>
            <a:fld id="{FA0DC3DB-0B10-4F5D-8078-2DEAC5D24F75}" type="slidenum">
              <a:rPr lang="en-US" smtClean="0"/>
              <a:t>6</a:t>
            </a:fld>
            <a:endParaRPr lang="en-US" dirty="0"/>
          </a:p>
        </p:txBody>
      </p:sp>
    </p:spTree>
    <p:extLst>
      <p:ext uri="{BB962C8B-B14F-4D97-AF65-F5344CB8AC3E}">
        <p14:creationId xmlns:p14="http://schemas.microsoft.com/office/powerpoint/2010/main" val="23360764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Word War Z - “Movement is Life”</a:t>
            </a:r>
          </a:p>
          <a:p>
            <a:endParaRPr lang="en-US" dirty="0"/>
          </a:p>
          <a:p>
            <a:r>
              <a:rPr lang="en-US" dirty="0"/>
              <a:t>Not growing on an ongoing basis in regard to gaining more knowledge and wisdom usually does not end well</a:t>
            </a:r>
          </a:p>
          <a:p>
            <a:endParaRPr lang="en-US" dirty="0"/>
          </a:p>
          <a:p>
            <a:r>
              <a:rPr lang="en-US" dirty="0"/>
              <a:t>In my presentations, I typically note how much I learn on an ongoing basis despite being immersed in the field. I have come to understand that the more you know, the more you realize you don’t know</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7</a:t>
            </a:fld>
            <a:endParaRPr lang="en-US" dirty="0"/>
          </a:p>
        </p:txBody>
      </p:sp>
    </p:spTree>
    <p:extLst>
      <p:ext uri="{BB962C8B-B14F-4D97-AF65-F5344CB8AC3E}">
        <p14:creationId xmlns:p14="http://schemas.microsoft.com/office/powerpoint/2010/main" val="20375620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let those zombies catch you even though it feels like you’re running uphill on a 100-degree day</a:t>
            </a:r>
          </a:p>
          <a:p>
            <a:endParaRPr lang="en-US" dirty="0"/>
          </a:p>
          <a:p>
            <a:pPr marL="228600" indent="-228600">
              <a:buAutoNum type="arabicParenR"/>
            </a:pPr>
            <a:r>
              <a:rPr lang="en-US" dirty="0"/>
              <a:t>You put your time in… you did your homework… maybe you even put in your 10,000 hours (Malcolm Blackwell - Outliers) ----- learn more on the peripheral related to your expertise, understand that the best have had it all wrong before</a:t>
            </a:r>
          </a:p>
          <a:p>
            <a:pPr marL="228600" indent="-228600">
              <a:buAutoNum type="arabicParenR"/>
            </a:pPr>
            <a:endParaRPr lang="en-US" dirty="0"/>
          </a:p>
          <a:p>
            <a:pPr marL="228600" indent="-228600">
              <a:buAutoNum type="arabicParenR"/>
            </a:pPr>
            <a:r>
              <a:rPr lang="en-US" dirty="0"/>
              <a:t>You know more than those around you ---- always seek out someone or </a:t>
            </a:r>
            <a:r>
              <a:rPr lang="en-US" dirty="0" err="1"/>
              <a:t>someones</a:t>
            </a:r>
            <a:r>
              <a:rPr lang="en-US" dirty="0"/>
              <a:t> that knows more than you</a:t>
            </a:r>
          </a:p>
          <a:p>
            <a:pPr marL="228600" indent="-228600">
              <a:buAutoNum type="arabicParenR"/>
            </a:pPr>
            <a:endParaRPr lang="en-US" dirty="0"/>
          </a:p>
          <a:p>
            <a:pPr marL="228600" indent="-228600">
              <a:buAutoNum type="arabicParenR"/>
            </a:pPr>
            <a:r>
              <a:rPr lang="en-US" dirty="0"/>
              <a:t>You’re busy ----- be sure to prioritize</a:t>
            </a:r>
          </a:p>
          <a:p>
            <a:pPr marL="228600" indent="-228600">
              <a:buAutoNum type="arabicParenR"/>
            </a:pPr>
            <a:endParaRPr lang="en-US" dirty="0"/>
          </a:p>
          <a:p>
            <a:pPr marL="228600" indent="-228600">
              <a:buAutoNum type="arabicParenR"/>
            </a:pPr>
            <a:r>
              <a:rPr lang="en-US" dirty="0"/>
              <a:t>You’re tired of running --------  self care (self care is not selfish, it’s sustaining)</a:t>
            </a:r>
          </a:p>
        </p:txBody>
      </p:sp>
      <p:sp>
        <p:nvSpPr>
          <p:cNvPr id="4" name="Slide Number Placeholder 3"/>
          <p:cNvSpPr>
            <a:spLocks noGrp="1"/>
          </p:cNvSpPr>
          <p:nvPr>
            <p:ph type="sldNum" sz="quarter" idx="5"/>
          </p:nvPr>
        </p:nvSpPr>
        <p:spPr/>
        <p:txBody>
          <a:bodyPr/>
          <a:lstStyle/>
          <a:p>
            <a:fld id="{FA0DC3DB-0B10-4F5D-8078-2DEAC5D24F75}" type="slidenum">
              <a:rPr lang="en-US" smtClean="0"/>
              <a:t>8</a:t>
            </a:fld>
            <a:endParaRPr lang="en-US" dirty="0"/>
          </a:p>
        </p:txBody>
      </p:sp>
    </p:spTree>
    <p:extLst>
      <p:ext uri="{BB962C8B-B14F-4D97-AF65-F5344CB8AC3E}">
        <p14:creationId xmlns:p14="http://schemas.microsoft.com/office/powerpoint/2010/main" val="35116112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b="1" u="sng" dirty="0"/>
              <a:t>Forgetting has 2 parts: The good and the bad</a:t>
            </a:r>
          </a:p>
          <a:p>
            <a:endParaRPr lang="en-US" dirty="0"/>
          </a:p>
          <a:p>
            <a:r>
              <a:rPr lang="en-US" dirty="0"/>
              <a:t>The bad can get one stuck in shame, guilt, and fear of trying</a:t>
            </a:r>
          </a:p>
          <a:p>
            <a:endParaRPr lang="en-US" dirty="0"/>
          </a:p>
          <a:p>
            <a:r>
              <a:rPr lang="en-US" dirty="0"/>
              <a:t>The good can make you think you have arrived. Nice to celebrate it but have to be careful about past success not become a stumbling block. </a:t>
            </a:r>
          </a:p>
          <a:p>
            <a:endParaRPr lang="en-US" dirty="0"/>
          </a:p>
          <a:p>
            <a:r>
              <a:rPr lang="en-US" b="1" u="sng" dirty="0"/>
              <a:t>Reaching forth</a:t>
            </a:r>
          </a:p>
          <a:p>
            <a:endParaRPr lang="en-US" dirty="0"/>
          </a:p>
          <a:p>
            <a:r>
              <a:rPr lang="en-US" dirty="0"/>
              <a:t>Implies effort to get something. If you are at a grocery store and reaching for something on the top shelf, there is a stretching that takes place. If it was close, you’d just grab it. </a:t>
            </a:r>
          </a:p>
          <a:p>
            <a:br>
              <a:rPr lang="en-US" dirty="0"/>
            </a:br>
            <a:r>
              <a:rPr lang="en-US" dirty="0"/>
              <a:t>The scripture does not say and “grabbing” those things which are before</a:t>
            </a:r>
          </a:p>
        </p:txBody>
      </p:sp>
      <p:sp>
        <p:nvSpPr>
          <p:cNvPr id="4" name="Slide Number Placeholder 3"/>
          <p:cNvSpPr>
            <a:spLocks noGrp="1"/>
          </p:cNvSpPr>
          <p:nvPr>
            <p:ph type="sldNum" sz="quarter" idx="5"/>
          </p:nvPr>
        </p:nvSpPr>
        <p:spPr/>
        <p:txBody>
          <a:bodyPr/>
          <a:lstStyle/>
          <a:p>
            <a:fld id="{FA0DC3DB-0B10-4F5D-8078-2DEAC5D24F75}" type="slidenum">
              <a:rPr lang="en-US" smtClean="0"/>
              <a:t>9</a:t>
            </a:fld>
            <a:endParaRPr lang="en-US" dirty="0"/>
          </a:p>
        </p:txBody>
      </p:sp>
    </p:spTree>
    <p:extLst>
      <p:ext uri="{BB962C8B-B14F-4D97-AF65-F5344CB8AC3E}">
        <p14:creationId xmlns:p14="http://schemas.microsoft.com/office/powerpoint/2010/main" val="4769552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S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1921934" y="1811863"/>
            <a:ext cx="5308866" cy="1515533"/>
          </a:xfrm>
        </p:spPr>
        <p:txBody>
          <a:bodyPr anchor="b">
            <a:noAutofit/>
          </a:bodyPr>
          <a:lstStyle>
            <a:lvl1pPr algn="ct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1921934" y="3598327"/>
            <a:ext cx="5308866" cy="1377651"/>
          </a:xfrm>
        </p:spPr>
        <p:txBody>
          <a:bodyPr anchor="t">
            <a:normAutofit/>
          </a:bodyPr>
          <a:lstStyle>
            <a:lvl1pPr marL="0" indent="0" algn="ctr">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6065417" y="5054602"/>
            <a:ext cx="673276" cy="279400"/>
          </a:xfrm>
        </p:spPr>
        <p:txBody>
          <a:bodyPr/>
          <a:lstStyle/>
          <a:p>
            <a:fld id="{1EF7995E-1408-4D66-AAD8-A833F2784BFC}" type="datetimeFigureOut">
              <a:rPr lang="en-US" smtClean="0"/>
              <a:t>3/10/26</a:t>
            </a:fld>
            <a:endParaRPr lang="en-US" dirty="0"/>
          </a:p>
        </p:txBody>
      </p:sp>
      <p:sp>
        <p:nvSpPr>
          <p:cNvPr id="5" name="Footer Placeholder 4"/>
          <p:cNvSpPr>
            <a:spLocks noGrp="1"/>
          </p:cNvSpPr>
          <p:nvPr>
            <p:ph type="ftr" sz="quarter" idx="11"/>
          </p:nvPr>
        </p:nvSpPr>
        <p:spPr>
          <a:xfrm>
            <a:off x="1921934" y="5054602"/>
            <a:ext cx="4064860" cy="279400"/>
          </a:xfrm>
        </p:spPr>
        <p:txBody>
          <a:bodyPr/>
          <a:lstStyle/>
          <a:p>
            <a:endParaRPr lang="en-US" dirty="0"/>
          </a:p>
        </p:txBody>
      </p:sp>
      <p:sp>
        <p:nvSpPr>
          <p:cNvPr id="6" name="Slide Number Placeholder 5"/>
          <p:cNvSpPr>
            <a:spLocks noGrp="1"/>
          </p:cNvSpPr>
          <p:nvPr>
            <p:ph type="sldNum" sz="quarter" idx="12"/>
          </p:nvPr>
        </p:nvSpPr>
        <p:spPr>
          <a:xfrm>
            <a:off x="6817317" y="5054602"/>
            <a:ext cx="413483" cy="279400"/>
          </a:xfrm>
        </p:spPr>
        <p:txBody>
          <a:bodyPr/>
          <a:lstStyle/>
          <a:p>
            <a:fld id="{6CC5F581-0382-4344-9A36-DBD7E805ECE0}" type="slidenum">
              <a:rPr lang="en-US" smtClean="0"/>
              <a:t>‹#›</a:t>
            </a:fld>
            <a:endParaRPr lang="en-US" dirty="0"/>
          </a:p>
        </p:txBody>
      </p:sp>
      <p:cxnSp>
        <p:nvCxnSpPr>
          <p:cNvPr id="15" name="Straight Connector 14"/>
          <p:cNvCxnSpPr/>
          <p:nvPr/>
        </p:nvCxnSpPr>
        <p:spPr>
          <a:xfrm>
            <a:off x="2019825" y="3471329"/>
            <a:ext cx="511308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464034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6" y="4815415"/>
            <a:ext cx="6798734"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26260" y="1032933"/>
            <a:ext cx="7091482" cy="3361269"/>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76866" y="5382153"/>
            <a:ext cx="6798734" cy="493712"/>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EF7995E-1408-4D66-AAD8-A833F2784BFC}" type="datetimeFigureOut">
              <a:rPr lang="en-US" smtClean="0"/>
              <a:t>3/10/26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CC5F581-0382-4344-9A36-DBD7E805ECE0}" type="slidenum">
              <a:rPr lang="en-US" smtClean="0"/>
              <a:t>‹#›</a:t>
            </a:fld>
            <a:endParaRPr lang="en-US" dirty="0"/>
          </a:p>
        </p:txBody>
      </p:sp>
    </p:spTree>
    <p:extLst>
      <p:ext uri="{BB962C8B-B14F-4D97-AF65-F5344CB8AC3E}">
        <p14:creationId xmlns:p14="http://schemas.microsoft.com/office/powerpoint/2010/main" val="29147786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6" y="906873"/>
            <a:ext cx="6798734" cy="309786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76865" y="4275666"/>
            <a:ext cx="6798736" cy="1600202"/>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F7995E-1408-4D66-AAD8-A833F2784BFC}" type="datetimeFigureOut">
              <a:rPr lang="en-US" smtClean="0"/>
              <a:t>3/10/26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dirty="0"/>
          </a:p>
        </p:txBody>
      </p:sp>
      <p:cxnSp>
        <p:nvCxnSpPr>
          <p:cNvPr id="15" name="Straight Connector 14"/>
          <p:cNvCxnSpPr/>
          <p:nvPr/>
        </p:nvCxnSpPr>
        <p:spPr>
          <a:xfrm>
            <a:off x="1278465" y="4140199"/>
            <a:ext cx="660642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982907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34333" y="982132"/>
            <a:ext cx="6400250"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00200" y="3352799"/>
            <a:ext cx="5892798" cy="651933"/>
          </a:xfrm>
        </p:spPr>
        <p:txBody>
          <a:bodyPr anchor="ctr">
            <a:normAutofit/>
          </a:bodyPr>
          <a:lstStyle>
            <a:lvl1pPr marL="0" indent="0" algn="r">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76863" y="4343400"/>
            <a:ext cx="6798738"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F7995E-1408-4D66-AAD8-A833F2784BFC}" type="datetimeFigureOut">
              <a:rPr lang="en-US" smtClean="0"/>
              <a:t>3/10/26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dirty="0"/>
          </a:p>
        </p:txBody>
      </p:sp>
      <p:sp>
        <p:nvSpPr>
          <p:cNvPr id="14" name="TextBox 13"/>
          <p:cNvSpPr txBox="1"/>
          <p:nvPr/>
        </p:nvSpPr>
        <p:spPr>
          <a:xfrm>
            <a:off x="849969" y="905362"/>
            <a:ext cx="457319" cy="584776"/>
          </a:xfrm>
          <a:prstGeom prst="rect">
            <a:avLst/>
          </a:prstGeom>
        </p:spPr>
        <p:txBody>
          <a:bodyPr vert="horz" lIns="91440" tIns="45720" rIns="91440" bIns="45720" rtlCol="0" anchor="ctr">
            <a:noAutofit/>
          </a:bodyPr>
          <a:lstStyle/>
          <a:p>
            <a:pPr lvl="0"/>
            <a:r>
              <a:rPr lang="en-US" sz="7200" dirty="0">
                <a:solidFill>
                  <a:schemeClr val="tx1"/>
                </a:solidFill>
                <a:effectLst/>
              </a:rPr>
              <a:t>“</a:t>
            </a:r>
          </a:p>
        </p:txBody>
      </p:sp>
      <p:sp>
        <p:nvSpPr>
          <p:cNvPr id="15" name="TextBox 14"/>
          <p:cNvSpPr txBox="1"/>
          <p:nvPr/>
        </p:nvSpPr>
        <p:spPr>
          <a:xfrm>
            <a:off x="7633503" y="2827870"/>
            <a:ext cx="457319" cy="584776"/>
          </a:xfrm>
          <a:prstGeom prst="rect">
            <a:avLst/>
          </a:prstGeom>
        </p:spPr>
        <p:txBody>
          <a:bodyPr vert="horz" lIns="91440" tIns="45720" rIns="91440" bIns="45720" rtlCol="0" anchor="ctr">
            <a:noAutofit/>
          </a:bodyPr>
          <a:lstStyle/>
          <a:p>
            <a:pPr lvl="0" algn="r"/>
            <a:r>
              <a:rPr lang="en-US" sz="7200" dirty="0">
                <a:solidFill>
                  <a:schemeClr val="tx1"/>
                </a:solidFill>
                <a:effectLst/>
              </a:rPr>
              <a:t>”</a:t>
            </a:r>
          </a:p>
        </p:txBody>
      </p:sp>
      <p:cxnSp>
        <p:nvCxnSpPr>
          <p:cNvPr id="19" name="Straight Connector 18"/>
          <p:cNvCxnSpPr/>
          <p:nvPr/>
        </p:nvCxnSpPr>
        <p:spPr>
          <a:xfrm>
            <a:off x="1278466" y="4140199"/>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122683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76869" y="3308581"/>
            <a:ext cx="679872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76868" y="4777381"/>
            <a:ext cx="6798730" cy="8604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F7995E-1408-4D66-AAD8-A833F2784BFC}" type="datetimeFigureOut">
              <a:rPr lang="en-US" smtClean="0"/>
              <a:t>3/10/26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dirty="0"/>
          </a:p>
        </p:txBody>
      </p:sp>
    </p:spTree>
    <p:extLst>
      <p:ext uri="{BB962C8B-B14F-4D97-AF65-F5344CB8AC3E}">
        <p14:creationId xmlns:p14="http://schemas.microsoft.com/office/powerpoint/2010/main" val="33267610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09416" y="982132"/>
            <a:ext cx="632516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4" name="Text Placeholder 2"/>
          <p:cNvSpPr>
            <a:spLocks noGrp="1"/>
          </p:cNvSpPr>
          <p:nvPr>
            <p:ph type="body" idx="13"/>
          </p:nvPr>
        </p:nvSpPr>
        <p:spPr>
          <a:xfrm>
            <a:off x="1176868" y="3639312"/>
            <a:ext cx="6798730" cy="886968"/>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176865" y="4529667"/>
            <a:ext cx="6798736" cy="13462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F7995E-1408-4D66-AAD8-A833F2784BFC}" type="datetimeFigureOut">
              <a:rPr lang="en-US" smtClean="0"/>
              <a:t>3/10/26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dirty="0"/>
          </a:p>
        </p:txBody>
      </p:sp>
      <p:sp>
        <p:nvSpPr>
          <p:cNvPr id="12" name="TextBox 11"/>
          <p:cNvSpPr txBox="1"/>
          <p:nvPr/>
        </p:nvSpPr>
        <p:spPr>
          <a:xfrm>
            <a:off x="878060" y="896895"/>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7649796" y="2607728"/>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278466" y="342900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245497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76865" y="982131"/>
            <a:ext cx="6798734" cy="2294467"/>
          </a:xfrm>
        </p:spPr>
        <p:txBody>
          <a:bodyPr vert="horz" lIns="91440" tIns="45720" rIns="91440" bIns="45720" rtlCol="0" anchor="ctr">
            <a:normAutofit/>
          </a:bodyPr>
          <a:lstStyle>
            <a:lvl1pPr>
              <a:defRPr lang="en-US" sz="3200" b="0" dirty="0"/>
            </a:lvl1pPr>
          </a:lstStyle>
          <a:p>
            <a:pPr marL="0" lvl="0"/>
            <a:r>
              <a:rPr lang="en-US"/>
              <a:t>Click to edit Master title style</a:t>
            </a:r>
            <a:endParaRPr lang="en-US" dirty="0"/>
          </a:p>
        </p:txBody>
      </p:sp>
      <p:sp>
        <p:nvSpPr>
          <p:cNvPr id="11" name="Text Placeholder 2"/>
          <p:cNvSpPr>
            <a:spLocks noGrp="1"/>
          </p:cNvSpPr>
          <p:nvPr>
            <p:ph type="body" idx="13"/>
          </p:nvPr>
        </p:nvSpPr>
        <p:spPr>
          <a:xfrm>
            <a:off x="1176868" y="3566160"/>
            <a:ext cx="6798730" cy="905256"/>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176866" y="4470400"/>
            <a:ext cx="6798734" cy="1405467"/>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F7995E-1408-4D66-AAD8-A833F2784BFC}" type="datetimeFigureOut">
              <a:rPr lang="en-US" smtClean="0"/>
              <a:t>3/10/26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dirty="0"/>
          </a:p>
        </p:txBody>
      </p:sp>
      <p:cxnSp>
        <p:nvCxnSpPr>
          <p:cNvPr id="15" name="Straight Connector 14"/>
          <p:cNvCxnSpPr/>
          <p:nvPr/>
        </p:nvCxnSpPr>
        <p:spPr>
          <a:xfrm>
            <a:off x="1278469" y="3429000"/>
            <a:ext cx="6606421"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36701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176865" y="2490135"/>
            <a:ext cx="6798736" cy="338573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EF7995E-1408-4D66-AAD8-A833F2784BFC}" type="datetimeFigureOut">
              <a:rPr lang="en-US" smtClean="0"/>
              <a:t>3/10/26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dirty="0"/>
          </a:p>
        </p:txBody>
      </p:sp>
      <p:cxnSp>
        <p:nvCxnSpPr>
          <p:cNvPr id="14" name="Straight Connector 13"/>
          <p:cNvCxnSpPr/>
          <p:nvPr/>
        </p:nvCxnSpPr>
        <p:spPr>
          <a:xfrm>
            <a:off x="1278466" y="2354670"/>
            <a:ext cx="660642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292972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56667" y="906873"/>
            <a:ext cx="1618930" cy="496899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76867" y="906873"/>
            <a:ext cx="4915509" cy="496899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EF7995E-1408-4D66-AAD8-A833F2784BFC}" type="datetimeFigureOut">
              <a:rPr lang="en-US" smtClean="0"/>
              <a:t>3/10/26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dirty="0"/>
          </a:p>
        </p:txBody>
      </p:sp>
      <p:cxnSp>
        <p:nvCxnSpPr>
          <p:cNvPr id="14" name="Straight Connector 13"/>
          <p:cNvCxnSpPr/>
          <p:nvPr/>
        </p:nvCxnSpPr>
        <p:spPr>
          <a:xfrm>
            <a:off x="6245512" y="906873"/>
            <a:ext cx="0" cy="4968993"/>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8774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278466" y="2354670"/>
            <a:ext cx="6595533"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EF7995E-1408-4D66-AAD8-A833F2784BFC}" type="datetimeFigureOut">
              <a:rPr lang="en-US" smtClean="0"/>
              <a:t>3/10/26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dirty="0"/>
          </a:p>
        </p:txBody>
      </p:sp>
    </p:spTree>
    <p:extLst>
      <p:ext uri="{BB962C8B-B14F-4D97-AF65-F5344CB8AC3E}">
        <p14:creationId xmlns:p14="http://schemas.microsoft.com/office/powerpoint/2010/main" val="3704025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78465" y="1641413"/>
            <a:ext cx="6595534" cy="1822514"/>
          </a:xfrm>
        </p:spPr>
        <p:txBody>
          <a:bodyPr anchor="b">
            <a:normAutofit/>
          </a:bodyPr>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78465" y="3734859"/>
            <a:ext cx="6595534" cy="1090015"/>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F7995E-1408-4D66-AAD8-A833F2784BFC}" type="datetimeFigureOut">
              <a:rPr lang="en-US" smtClean="0"/>
              <a:t>3/10/26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dirty="0"/>
          </a:p>
        </p:txBody>
      </p:sp>
      <p:cxnSp>
        <p:nvCxnSpPr>
          <p:cNvPr id="31" name="Straight Connector 30"/>
          <p:cNvCxnSpPr/>
          <p:nvPr/>
        </p:nvCxnSpPr>
        <p:spPr>
          <a:xfrm>
            <a:off x="1278466" y="3599392"/>
            <a:ext cx="659553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31743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79576" y="2487168"/>
            <a:ext cx="3337560" cy="344728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5152" y="2487168"/>
            <a:ext cx="3337560" cy="344728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EF7995E-1408-4D66-AAD8-A833F2784BFC}" type="datetimeFigureOut">
              <a:rPr lang="en-US" smtClean="0"/>
              <a:t>3/10/26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CC5F581-0382-4344-9A36-DBD7E805ECE0}" type="slidenum">
              <a:rPr lang="en-US" smtClean="0"/>
              <a:t>‹#›</a:t>
            </a:fld>
            <a:endParaRPr lang="en-US" dirty="0"/>
          </a:p>
        </p:txBody>
      </p:sp>
    </p:spTree>
    <p:extLst>
      <p:ext uri="{BB962C8B-B14F-4D97-AF65-F5344CB8AC3E}">
        <p14:creationId xmlns:p14="http://schemas.microsoft.com/office/powerpoint/2010/main" val="19849780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76868"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76868" y="3243262"/>
            <a:ext cx="3337560" cy="270662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1832"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1832" y="3243262"/>
            <a:ext cx="3337560" cy="270662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EF7995E-1408-4D66-AAD8-A833F2784BFC}" type="datetimeFigureOut">
              <a:rPr lang="en-US" smtClean="0"/>
              <a:t>3/10/26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CC5F581-0382-4344-9A36-DBD7E805ECE0}" type="slidenum">
              <a:rPr lang="en-US" smtClean="0"/>
              <a:t>‹#›</a:t>
            </a:fld>
            <a:endParaRPr lang="en-US" dirty="0"/>
          </a:p>
        </p:txBody>
      </p:sp>
      <p:cxnSp>
        <p:nvCxnSpPr>
          <p:cNvPr id="41" name="Straight Connector 40"/>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345709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76865" y="915337"/>
            <a:ext cx="6798735" cy="1303867"/>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EF7995E-1408-4D66-AAD8-A833F2784BFC}" type="datetimeFigureOut">
              <a:rPr lang="en-US" smtClean="0"/>
              <a:t>3/10/26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CC5F581-0382-4344-9A36-DBD7E805ECE0}" type="slidenum">
              <a:rPr lang="en-US" smtClean="0"/>
              <a:t>‹#›</a:t>
            </a:fld>
            <a:endParaRPr lang="en-US" dirty="0"/>
          </a:p>
        </p:txBody>
      </p:sp>
      <p:cxnSp>
        <p:nvCxnSpPr>
          <p:cNvPr id="14" name="Straight Connector 13"/>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874389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F7995E-1408-4D66-AAD8-A833F2784BFC}" type="datetimeFigureOut">
              <a:rPr lang="en-US" smtClean="0"/>
              <a:t>3/10/26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CC5F581-0382-4344-9A36-DBD7E805ECE0}" type="slidenum">
              <a:rPr lang="en-US" smtClean="0"/>
              <a:t>‹#›</a:t>
            </a:fld>
            <a:endParaRPr lang="en-US" dirty="0"/>
          </a:p>
        </p:txBody>
      </p:sp>
    </p:spTree>
    <p:extLst>
      <p:ext uri="{BB962C8B-B14F-4D97-AF65-F5344CB8AC3E}">
        <p14:creationId xmlns:p14="http://schemas.microsoft.com/office/powerpoint/2010/main" val="2306322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388534"/>
            <a:ext cx="2536798"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4120062" y="982132"/>
            <a:ext cx="3855539"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76865" y="3031065"/>
            <a:ext cx="2536798"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EF7995E-1408-4D66-AAD8-A833F2784BFC}" type="datetimeFigureOut">
              <a:rPr lang="en-US" smtClean="0"/>
              <a:t>3/10/26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CC5F581-0382-4344-9A36-DBD7E805ECE0}" type="slidenum">
              <a:rPr lang="en-US" smtClean="0"/>
              <a:t>‹#›</a:t>
            </a:fld>
            <a:endParaRPr lang="en-US" dirty="0"/>
          </a:p>
        </p:txBody>
      </p:sp>
      <p:cxnSp>
        <p:nvCxnSpPr>
          <p:cNvPr id="16" name="Straight Connector 15"/>
          <p:cNvCxnSpPr/>
          <p:nvPr/>
        </p:nvCxnSpPr>
        <p:spPr>
          <a:xfrm>
            <a:off x="1278466" y="2912533"/>
            <a:ext cx="233359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23165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883832"/>
            <a:ext cx="3632202" cy="1371600"/>
          </a:xfrm>
        </p:spPr>
        <p:txBody>
          <a:bodyPr anchor="b">
            <a:normAutofit/>
          </a:bodyPr>
          <a:lstStyle>
            <a:lvl1pPr algn="ctr">
              <a:defRPr sz="24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5183069" y="1032933"/>
            <a:ext cx="2929463" cy="4792136"/>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76865" y="3255432"/>
            <a:ext cx="3632201" cy="182880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EF7995E-1408-4D66-AAD8-A833F2784BFC}" type="datetimeFigureOut">
              <a:rPr lang="en-US" smtClean="0"/>
              <a:t>3/10/26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CC5F581-0382-4344-9A36-DBD7E805ECE0}" type="slidenum">
              <a:rPr lang="en-US" smtClean="0"/>
              <a:t>‹#›</a:t>
            </a:fld>
            <a:endParaRPr lang="en-US" dirty="0"/>
          </a:p>
        </p:txBody>
      </p:sp>
    </p:spTree>
    <p:extLst>
      <p:ext uri="{BB962C8B-B14F-4D97-AF65-F5344CB8AC3E}">
        <p14:creationId xmlns:p14="http://schemas.microsoft.com/office/powerpoint/2010/main" val="26103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SD-PanelContent-GrommetsCombined.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1176866" y="915337"/>
            <a:ext cx="6798734"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76865" y="2490135"/>
            <a:ext cx="6798736" cy="3444997"/>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356670" y="5960533"/>
            <a:ext cx="1148283"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1EF7995E-1408-4D66-AAD8-A833F2784BFC}" type="datetimeFigureOut">
              <a:rPr lang="en-US" smtClean="0"/>
              <a:t>3/10/26</a:t>
            </a:fld>
            <a:endParaRPr lang="en-US" dirty="0"/>
          </a:p>
        </p:txBody>
      </p:sp>
      <p:sp>
        <p:nvSpPr>
          <p:cNvPr id="5" name="Footer Placeholder 4"/>
          <p:cNvSpPr>
            <a:spLocks noGrp="1"/>
          </p:cNvSpPr>
          <p:nvPr>
            <p:ph type="ftr" sz="quarter" idx="3"/>
          </p:nvPr>
        </p:nvSpPr>
        <p:spPr>
          <a:xfrm>
            <a:off x="1176865" y="5960533"/>
            <a:ext cx="5104667"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7580091" y="5960533"/>
            <a:ext cx="39551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CC5F581-0382-4344-9A36-DBD7E805ECE0}" type="slidenum">
              <a:rPr lang="en-US" smtClean="0"/>
              <a:t>‹#›</a:t>
            </a:fld>
            <a:endParaRPr lang="en-US" dirty="0"/>
          </a:p>
        </p:txBody>
      </p:sp>
    </p:spTree>
    <p:extLst>
      <p:ext uri="{BB962C8B-B14F-4D97-AF65-F5344CB8AC3E}">
        <p14:creationId xmlns:p14="http://schemas.microsoft.com/office/powerpoint/2010/main" val="3564150013"/>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 id="2147483767" r:id="rId17"/>
  </p:sldLayoutIdLst>
  <p:txStyles>
    <p:titleStyle>
      <a:lvl1pPr algn="ctr" defTabSz="457200" rtl="0" eaLnBrk="1" latinLnBrk="0" hangingPunct="1">
        <a:spcBef>
          <a:spcPct val="0"/>
        </a:spcBef>
        <a:buNone/>
        <a:defRPr sz="40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s://science2be.wordpress.com/category/science-and-philosophy/" TargetMode="External"/><Relationship Id="rId5" Type="http://schemas.openxmlformats.org/officeDocument/2006/relationships/image" Target="../media/image19.jp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hyperlink" Target="https://creativecommons.org/licenses/by-nc-sa/3.0/" TargetMode="External"/><Relationship Id="rId5" Type="http://schemas.openxmlformats.org/officeDocument/2006/relationships/hyperlink" Target="https://lalusfecit-partituras.blogspot.com/2013/11/amazing-grace.html" TargetMode="Externa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www.flickr.com/photos/spendadaytouring/3524506166" TargetMode="External"/><Relationship Id="rId5" Type="http://schemas.openxmlformats.org/officeDocument/2006/relationships/image" Target="../media/image21.jp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hyperlink" Target="https://dowellbaumsinzambia.blogspot.com/2011/03/what-have-we-done.html"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5.jpg"/><Relationship Id="rId5" Type="http://schemas.openxmlformats.org/officeDocument/2006/relationships/image" Target="../media/image7.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hyperlink" Target="https://unlectorindiscreto.blogspot.com/2021/03/mas-alla-de-los-olivos-de-magdalena.html" TargetMode="External"/><Relationship Id="rId4" Type="http://schemas.openxmlformats.org/officeDocument/2006/relationships/image" Target="../media/image9.jp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hyperlink" Target="https://pixabay.com/fr/photos/washington-dc-vue-a%C3%A9rienne-ville-79565/" TargetMode="External"/><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hyperlink" Target="https://www.heartlight.org/articles/201708/20170829_hinges.html" TargetMode="External"/><Relationship Id="rId4" Type="http://schemas.openxmlformats.org/officeDocument/2006/relationships/image" Target="../media/image15.jp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www.freestock.com/free-videos/butterfly-animation-hd-1080p-alpha-channel-4021435"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www.focusfitness.net/stock-photos/downloads/healthy-lifestyle-runner-running-uphill/"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grpSp>
        <p:nvGrpSpPr>
          <p:cNvPr id="112" name="Group 111">
            <a:extLst>
              <a:ext uri="{FF2B5EF4-FFF2-40B4-BE49-F238E27FC236}">
                <a16:creationId xmlns:a16="http://schemas.microsoft.com/office/drawing/2014/main" id="{5066F8AE-A5C7-4B3E-B1DA-D0B624059BE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113" name="Picture 112">
              <a:extLst>
                <a:ext uri="{FF2B5EF4-FFF2-40B4-BE49-F238E27FC236}">
                  <a16:creationId xmlns:a16="http://schemas.microsoft.com/office/drawing/2014/main" id="{F78E901E-6697-44E3-9533-1457FA4F048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14" name="Rectangle 113">
              <a:extLst>
                <a:ext uri="{FF2B5EF4-FFF2-40B4-BE49-F238E27FC236}">
                  <a16:creationId xmlns:a16="http://schemas.microsoft.com/office/drawing/2014/main" id="{C515452A-514A-4763-9932-37302A8D6D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15" name="Picture 114">
              <a:extLst>
                <a:ext uri="{FF2B5EF4-FFF2-40B4-BE49-F238E27FC236}">
                  <a16:creationId xmlns:a16="http://schemas.microsoft.com/office/drawing/2014/main" id="{D0EC146D-CF08-4B34-ADEB-2F0296F98A1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6" name="Picture 115">
              <a:extLst>
                <a:ext uri="{FF2B5EF4-FFF2-40B4-BE49-F238E27FC236}">
                  <a16:creationId xmlns:a16="http://schemas.microsoft.com/office/drawing/2014/main" id="{E1FBA240-87AB-400A-9292-7DC6F3E5521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useBgFill="1">
        <p:nvSpPr>
          <p:cNvPr id="118" name="Rectangle 117">
            <a:extLst>
              <a:ext uri="{FF2B5EF4-FFF2-40B4-BE49-F238E27FC236}">
                <a16:creationId xmlns:a16="http://schemas.microsoft.com/office/drawing/2014/main" id="{F733538D-5433-42E7-AA08-DC5FDEDA4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hild and child running in a yard&#10;&#10;Description automatically generated">
            <a:extLst>
              <a:ext uri="{FF2B5EF4-FFF2-40B4-BE49-F238E27FC236}">
                <a16:creationId xmlns:a16="http://schemas.microsoft.com/office/drawing/2014/main" id="{65DC1A25-7127-5447-73E8-A0C127DB89D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20" y="10"/>
            <a:ext cx="9143980" cy="6857990"/>
          </a:xfrm>
          <a:prstGeom prst="rect">
            <a:avLst/>
          </a:prstGeom>
        </p:spPr>
      </p:pic>
    </p:spTree>
    <p:extLst>
      <p:ext uri="{BB962C8B-B14F-4D97-AF65-F5344CB8AC3E}">
        <p14:creationId xmlns:p14="http://schemas.microsoft.com/office/powerpoint/2010/main" val="36509383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0D2BD-569B-22AC-2F7C-64BD79612E45}"/>
              </a:ext>
            </a:extLst>
          </p:cNvPr>
          <p:cNvSpPr>
            <a:spLocks noGrp="1"/>
          </p:cNvSpPr>
          <p:nvPr>
            <p:ph type="title"/>
          </p:nvPr>
        </p:nvSpPr>
        <p:spPr/>
        <p:txBody>
          <a:bodyPr>
            <a:normAutofit/>
          </a:bodyPr>
          <a:lstStyle/>
          <a:p>
            <a:r>
              <a:rPr lang="en-US" dirty="0"/>
              <a:t>The Parable of the Seeds</a:t>
            </a:r>
          </a:p>
        </p:txBody>
      </p:sp>
      <p:sp>
        <p:nvSpPr>
          <p:cNvPr id="3" name="Content Placeholder 2">
            <a:extLst>
              <a:ext uri="{FF2B5EF4-FFF2-40B4-BE49-F238E27FC236}">
                <a16:creationId xmlns:a16="http://schemas.microsoft.com/office/drawing/2014/main" id="{13BC2BC3-FBE8-E382-B408-142DEFB782B9}"/>
              </a:ext>
            </a:extLst>
          </p:cNvPr>
          <p:cNvSpPr>
            <a:spLocks noGrp="1"/>
          </p:cNvSpPr>
          <p:nvPr>
            <p:ph idx="1"/>
          </p:nvPr>
        </p:nvSpPr>
        <p:spPr/>
        <p:txBody>
          <a:bodyPr>
            <a:normAutofit/>
          </a:bodyPr>
          <a:lstStyle/>
          <a:p>
            <a:r>
              <a:rPr lang="en-US" b="0" i="0" dirty="0">
                <a:solidFill>
                  <a:srgbClr val="000000"/>
                </a:solidFill>
                <a:effectLst/>
                <a:latin typeface="system-ui"/>
              </a:rPr>
              <a:t>“…everything that causes sin”</a:t>
            </a:r>
            <a:endParaRPr lang="en-US" b="1" u="sng" dirty="0">
              <a:effectLst/>
              <a:latin typeface="system-ui"/>
            </a:endParaRPr>
          </a:p>
        </p:txBody>
      </p:sp>
    </p:spTree>
    <p:extLst>
      <p:ext uri="{BB962C8B-B14F-4D97-AF65-F5344CB8AC3E}">
        <p14:creationId xmlns:p14="http://schemas.microsoft.com/office/powerpoint/2010/main" val="37226560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C8A9C14-B81F-4ABA-AF45-4C94F9427E8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9141618" cy="6856214"/>
          </a:xfrm>
          <a:prstGeom prst="rect">
            <a:avLst/>
          </a:prstGeom>
        </p:spPr>
      </p:pic>
      <p:sp>
        <p:nvSpPr>
          <p:cNvPr id="2" name="Title 1">
            <a:extLst>
              <a:ext uri="{FF2B5EF4-FFF2-40B4-BE49-F238E27FC236}">
                <a16:creationId xmlns:a16="http://schemas.microsoft.com/office/drawing/2014/main" id="{2462DA0C-1009-2ADD-5B00-74F51B337CD0}"/>
              </a:ext>
            </a:extLst>
          </p:cNvPr>
          <p:cNvSpPr>
            <a:spLocks noGrp="1"/>
          </p:cNvSpPr>
          <p:nvPr>
            <p:ph type="title"/>
          </p:nvPr>
        </p:nvSpPr>
        <p:spPr>
          <a:xfrm>
            <a:off x="971551" y="982132"/>
            <a:ext cx="2745042" cy="1325373"/>
          </a:xfrm>
        </p:spPr>
        <p:txBody>
          <a:bodyPr anchor="b">
            <a:noAutofit/>
          </a:bodyPr>
          <a:lstStyle/>
          <a:p>
            <a:r>
              <a:rPr lang="en-US" sz="2800" dirty="0"/>
              <a:t>What Pressing for the Prize Looks Like</a:t>
            </a:r>
          </a:p>
        </p:txBody>
      </p:sp>
      <p:cxnSp>
        <p:nvCxnSpPr>
          <p:cNvPr id="15" name="Straight Connector 14">
            <a:extLst>
              <a:ext uri="{FF2B5EF4-FFF2-40B4-BE49-F238E27FC236}">
                <a16:creationId xmlns:a16="http://schemas.microsoft.com/office/drawing/2014/main" id="{2144CCF4-CC56-408E-8884-15972C826F5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71550" y="2400639"/>
            <a:ext cx="2745043" cy="0"/>
          </a:xfrm>
          <a:prstGeom prst="line">
            <a:avLst/>
          </a:prstGeom>
        </p:spPr>
        <p:style>
          <a:lnRef idx="2">
            <a:schemeClr val="accent1"/>
          </a:lnRef>
          <a:fillRef idx="0">
            <a:schemeClr val="accent1"/>
          </a:fillRef>
          <a:effectRef idx="1">
            <a:schemeClr val="accent1"/>
          </a:effectRef>
          <a:fontRef idx="minor">
            <a:schemeClr val="tx1"/>
          </a:fontRef>
        </p:style>
      </p:cxnSp>
      <p:sp>
        <p:nvSpPr>
          <p:cNvPr id="10" name="Content Placeholder 9">
            <a:extLst>
              <a:ext uri="{FF2B5EF4-FFF2-40B4-BE49-F238E27FC236}">
                <a16:creationId xmlns:a16="http://schemas.microsoft.com/office/drawing/2014/main" id="{271EB171-BB69-88D5-EEDD-196C8EF634F3}"/>
              </a:ext>
            </a:extLst>
          </p:cNvPr>
          <p:cNvSpPr>
            <a:spLocks noGrp="1"/>
          </p:cNvSpPr>
          <p:nvPr>
            <p:ph idx="1"/>
          </p:nvPr>
        </p:nvSpPr>
        <p:spPr>
          <a:xfrm>
            <a:off x="971550" y="2493774"/>
            <a:ext cx="2745043" cy="3382094"/>
          </a:xfrm>
        </p:spPr>
        <p:txBody>
          <a:bodyPr>
            <a:normAutofit/>
          </a:bodyPr>
          <a:lstStyle/>
          <a:p>
            <a:r>
              <a:rPr lang="en-US" sz="2800" dirty="0"/>
              <a:t>Born in 1725</a:t>
            </a:r>
          </a:p>
          <a:p>
            <a:r>
              <a:rPr lang="en-US" sz="2800" dirty="0"/>
              <a:t>Rebelled against religion and authority</a:t>
            </a:r>
          </a:p>
          <a:p>
            <a:r>
              <a:rPr lang="en-US" sz="2800" dirty="0"/>
              <a:t>A trafficker of enslaved people</a:t>
            </a:r>
          </a:p>
          <a:p>
            <a:endParaRPr lang="en-US" sz="1400" dirty="0"/>
          </a:p>
          <a:p>
            <a:pPr algn="ctr"/>
            <a:endParaRPr lang="en-US" sz="1400" dirty="0"/>
          </a:p>
        </p:txBody>
      </p:sp>
      <p:pic>
        <p:nvPicPr>
          <p:cNvPr id="5" name="Content Placeholder 4" descr="A close-up of a person&#10;&#10;Description automatically generated">
            <a:extLst>
              <a:ext uri="{FF2B5EF4-FFF2-40B4-BE49-F238E27FC236}">
                <a16:creationId xmlns:a16="http://schemas.microsoft.com/office/drawing/2014/main" id="{61C4335F-B40B-3793-3C8C-2DAB87873EE3}"/>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4179067" y="982131"/>
            <a:ext cx="3871966" cy="4893735"/>
          </a:xfrm>
          <a:prstGeom prst="rect">
            <a:avLst/>
          </a:prstGeom>
          <a:ln w="57150" cmpd="thickThin">
            <a:solidFill>
              <a:schemeClr val="tx1">
                <a:lumMod val="50000"/>
                <a:lumOff val="50000"/>
              </a:schemeClr>
            </a:solidFill>
            <a:miter lim="800000"/>
          </a:ln>
        </p:spPr>
      </p:pic>
    </p:spTree>
    <p:extLst>
      <p:ext uri="{BB962C8B-B14F-4D97-AF65-F5344CB8AC3E}">
        <p14:creationId xmlns:p14="http://schemas.microsoft.com/office/powerpoint/2010/main" val="1364770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p:nvSpPr>
          <p:cNvPr id="3095" name="Rectangle 3083">
            <a:extLst>
              <a:ext uri="{FF2B5EF4-FFF2-40B4-BE49-F238E27FC236}">
                <a16:creationId xmlns:a16="http://schemas.microsoft.com/office/drawing/2014/main" id="{23E3CED3-8830-45C9-8D6C-F4ECADD4F1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heet of music with text&#10;&#10;Description automatically generated">
            <a:extLst>
              <a:ext uri="{FF2B5EF4-FFF2-40B4-BE49-F238E27FC236}">
                <a16:creationId xmlns:a16="http://schemas.microsoft.com/office/drawing/2014/main" id="{29A4EBF5-7638-D801-EB51-95ACDFB3CE2E}"/>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312760" y="666795"/>
            <a:ext cx="6518479" cy="5524411"/>
          </a:xfrm>
          <a:prstGeom prst="rect">
            <a:avLst/>
          </a:prstGeom>
        </p:spPr>
      </p:pic>
      <p:sp>
        <p:nvSpPr>
          <p:cNvPr id="3086" name="Rectangle 3085">
            <a:extLst>
              <a:ext uri="{FF2B5EF4-FFF2-40B4-BE49-F238E27FC236}">
                <a16:creationId xmlns:a16="http://schemas.microsoft.com/office/drawing/2014/main" id="{66F2D62A-C66C-42DF-8C05-99B0B1A8BE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458" y="350556"/>
            <a:ext cx="8657084" cy="6156888"/>
          </a:xfrm>
          <a:prstGeom prst="rect">
            <a:avLst/>
          </a:prstGeom>
          <a:noFill/>
          <a:ln w="25400" cap="flat">
            <a:solidFill>
              <a:schemeClr val="accent1"/>
            </a:solidFill>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 name="TextBox 3">
            <a:extLst>
              <a:ext uri="{FF2B5EF4-FFF2-40B4-BE49-F238E27FC236}">
                <a16:creationId xmlns:a16="http://schemas.microsoft.com/office/drawing/2014/main" id="{65D1EC4A-EBA7-7DAB-4957-024076E4076F}"/>
              </a:ext>
            </a:extLst>
          </p:cNvPr>
          <p:cNvSpPr txBox="1"/>
          <p:nvPr/>
        </p:nvSpPr>
        <p:spPr>
          <a:xfrm>
            <a:off x="5338249" y="5991151"/>
            <a:ext cx="2492990"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5" tooltip="https://lalusfecit-partituras.blogspot.com/2013/11/amazing-grace.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6"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spTree>
    <p:extLst>
      <p:ext uri="{BB962C8B-B14F-4D97-AF65-F5344CB8AC3E}">
        <p14:creationId xmlns:p14="http://schemas.microsoft.com/office/powerpoint/2010/main" val="40838636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4118" name="Rectangle 4117">
            <a:extLst>
              <a:ext uri="{FF2B5EF4-FFF2-40B4-BE49-F238E27FC236}">
                <a16:creationId xmlns:a16="http://schemas.microsoft.com/office/drawing/2014/main" id="{832A1E47-A968-404F-8DBE-B31240A9B6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20" name="Picture 4119">
            <a:extLst>
              <a:ext uri="{FF2B5EF4-FFF2-40B4-BE49-F238E27FC236}">
                <a16:creationId xmlns:a16="http://schemas.microsoft.com/office/drawing/2014/main" id="{E0DDDCF8-BC1A-4404-8ACA-D8D2BB4BE97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9141618" cy="6856214"/>
          </a:xfrm>
          <a:prstGeom prst="rect">
            <a:avLst/>
          </a:prstGeom>
        </p:spPr>
      </p:pic>
      <p:sp>
        <p:nvSpPr>
          <p:cNvPr id="2" name="Title 1">
            <a:extLst>
              <a:ext uri="{FF2B5EF4-FFF2-40B4-BE49-F238E27FC236}">
                <a16:creationId xmlns:a16="http://schemas.microsoft.com/office/drawing/2014/main" id="{B58ED7C3-E6D7-5BF6-E75D-DA2509528E31}"/>
              </a:ext>
            </a:extLst>
          </p:cNvPr>
          <p:cNvSpPr>
            <a:spLocks noGrp="1"/>
          </p:cNvSpPr>
          <p:nvPr>
            <p:ph type="title"/>
          </p:nvPr>
        </p:nvSpPr>
        <p:spPr>
          <a:xfrm>
            <a:off x="971551" y="982132"/>
            <a:ext cx="2745042" cy="1325373"/>
          </a:xfrm>
        </p:spPr>
        <p:txBody>
          <a:bodyPr anchor="b">
            <a:normAutofit/>
          </a:bodyPr>
          <a:lstStyle/>
          <a:p>
            <a:r>
              <a:rPr lang="en-US" sz="2100" dirty="0"/>
              <a:t>Stalled Out Church</a:t>
            </a:r>
          </a:p>
        </p:txBody>
      </p:sp>
      <p:cxnSp>
        <p:nvCxnSpPr>
          <p:cNvPr id="4122" name="Straight Connector 4121">
            <a:extLst>
              <a:ext uri="{FF2B5EF4-FFF2-40B4-BE49-F238E27FC236}">
                <a16:creationId xmlns:a16="http://schemas.microsoft.com/office/drawing/2014/main" id="{CBB3FB69-D504-412A-90F9-1D1BAA6AC8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71550" y="2400639"/>
            <a:ext cx="2745043" cy="0"/>
          </a:xfrm>
          <a:prstGeom prst="line">
            <a:avLst/>
          </a:prstGeom>
        </p:spPr>
        <p:style>
          <a:lnRef idx="2">
            <a:schemeClr val="accent1"/>
          </a:lnRef>
          <a:fillRef idx="0">
            <a:schemeClr val="accent1"/>
          </a:fillRef>
          <a:effectRef idx="1">
            <a:schemeClr val="accent1"/>
          </a:effectRef>
          <a:fontRef idx="minor">
            <a:schemeClr val="tx1"/>
          </a:fontRef>
        </p:style>
      </p:cxnSp>
      <p:pic>
        <p:nvPicPr>
          <p:cNvPr id="6" name="Content Placeholder 5" descr="A white church in a field with Confederate Memorial Chapel in the background&#10;&#10;Description automatically generated">
            <a:extLst>
              <a:ext uri="{FF2B5EF4-FFF2-40B4-BE49-F238E27FC236}">
                <a16:creationId xmlns:a16="http://schemas.microsoft.com/office/drawing/2014/main" id="{BEE5257B-F856-653B-F716-4F1373A145AE}"/>
              </a:ext>
            </a:extLst>
          </p:cNvPr>
          <p:cNvPicPr>
            <a:picLocks noGrp="1" noChangeAspect="1"/>
          </p:cNvPicPr>
          <p:nvPr>
            <p:ph idx="1"/>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971550" y="3158100"/>
            <a:ext cx="2744788" cy="2053101"/>
          </a:xfrm>
        </p:spPr>
      </p:pic>
      <p:pic>
        <p:nvPicPr>
          <p:cNvPr id="4" name="Content Placeholder 3" descr="A couple of children in a toy car&#10;&#10;Description automatically generated">
            <a:extLst>
              <a:ext uri="{FF2B5EF4-FFF2-40B4-BE49-F238E27FC236}">
                <a16:creationId xmlns:a16="http://schemas.microsoft.com/office/drawing/2014/main" id="{14AB7DF8-1B8C-4454-E4F9-570242EBF7B8}"/>
              </a:ext>
            </a:extLst>
          </p:cNvPr>
          <p:cNvPicPr>
            <a:picLocks noChangeAspect="1"/>
          </p:cNvPicPr>
          <p:nvPr/>
        </p:nvPicPr>
        <p:blipFill>
          <a:blip r:embed="rId7">
            <a:extLst>
              <a:ext uri="{28A0092B-C50C-407E-A947-70E740481C1C}">
                <a14:useLocalDpi xmlns:a14="http://schemas.microsoft.com/office/drawing/2010/main" val="0"/>
              </a:ext>
            </a:extLst>
          </a:blip>
          <a:srcRect l="18560" r="18571" b="-3"/>
          <a:stretch>
            <a:fillRect/>
          </a:stretch>
        </p:blipFill>
        <p:spPr>
          <a:xfrm>
            <a:off x="4064001" y="982131"/>
            <a:ext cx="4102099" cy="4893735"/>
          </a:xfrm>
          <a:prstGeom prst="rect">
            <a:avLst/>
          </a:prstGeom>
          <a:ln w="57150" cmpd="thickThin">
            <a:solidFill>
              <a:schemeClr val="tx1">
                <a:lumMod val="50000"/>
                <a:lumOff val="50000"/>
              </a:schemeClr>
            </a:solidFill>
            <a:miter lim="800000"/>
          </a:ln>
        </p:spPr>
      </p:pic>
    </p:spTree>
    <p:extLst>
      <p:ext uri="{BB962C8B-B14F-4D97-AF65-F5344CB8AC3E}">
        <p14:creationId xmlns:p14="http://schemas.microsoft.com/office/powerpoint/2010/main" val="41753958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F8AED-3A3C-01E9-C712-804DAA729DA6}"/>
              </a:ext>
            </a:extLst>
          </p:cNvPr>
          <p:cNvSpPr>
            <a:spLocks noGrp="1"/>
          </p:cNvSpPr>
          <p:nvPr>
            <p:ph type="title"/>
          </p:nvPr>
        </p:nvSpPr>
        <p:spPr/>
        <p:txBody>
          <a:bodyPr/>
          <a:lstStyle/>
          <a:p>
            <a:r>
              <a:rPr lang="en-US" dirty="0"/>
              <a:t>Overcoming the Lack of Vision</a:t>
            </a:r>
          </a:p>
        </p:txBody>
      </p:sp>
      <p:sp>
        <p:nvSpPr>
          <p:cNvPr id="3" name="Content Placeholder 2">
            <a:extLst>
              <a:ext uri="{FF2B5EF4-FFF2-40B4-BE49-F238E27FC236}">
                <a16:creationId xmlns:a16="http://schemas.microsoft.com/office/drawing/2014/main" id="{E0A7D099-DE78-7781-3EEC-743EE680144C}"/>
              </a:ext>
            </a:extLst>
          </p:cNvPr>
          <p:cNvSpPr>
            <a:spLocks noGrp="1"/>
          </p:cNvSpPr>
          <p:nvPr>
            <p:ph idx="1"/>
          </p:nvPr>
        </p:nvSpPr>
        <p:spPr/>
        <p:txBody>
          <a:bodyPr/>
          <a:lstStyle/>
          <a:p>
            <a:r>
              <a:rPr lang="en-US" dirty="0"/>
              <a:t>Listen, then listen, then listen some more</a:t>
            </a:r>
          </a:p>
          <a:p>
            <a:r>
              <a:rPr lang="en-US" dirty="0"/>
              <a:t>Journey not a destination</a:t>
            </a:r>
          </a:p>
          <a:p>
            <a:r>
              <a:rPr lang="en-US" dirty="0"/>
              <a:t>Normalize the commitment </a:t>
            </a:r>
          </a:p>
          <a:p>
            <a:r>
              <a:rPr lang="en-US" dirty="0"/>
              <a:t>Review periodically</a:t>
            </a:r>
          </a:p>
          <a:p>
            <a:r>
              <a:rPr lang="en-US" dirty="0"/>
              <a:t>Keep listening, Keep Learning, Keep Growing</a:t>
            </a:r>
          </a:p>
        </p:txBody>
      </p:sp>
    </p:spTree>
    <p:extLst>
      <p:ext uri="{BB962C8B-B14F-4D97-AF65-F5344CB8AC3E}">
        <p14:creationId xmlns:p14="http://schemas.microsoft.com/office/powerpoint/2010/main" val="38320144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23E3CED3-8830-45C9-8D6C-F4ECADD4F1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314D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shirt with colorful text&#10;&#10;Description automatically generated">
            <a:extLst>
              <a:ext uri="{FF2B5EF4-FFF2-40B4-BE49-F238E27FC236}">
                <a16:creationId xmlns:a16="http://schemas.microsoft.com/office/drawing/2014/main" id="{D8AF0C27-4A95-9EE7-8EF4-02994C2A85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809794" y="1357347"/>
            <a:ext cx="5524411" cy="4143308"/>
          </a:xfrm>
          <a:prstGeom prst="rect">
            <a:avLst/>
          </a:prstGeom>
        </p:spPr>
      </p:pic>
      <p:sp>
        <p:nvSpPr>
          <p:cNvPr id="27" name="Rectangle 26">
            <a:extLst>
              <a:ext uri="{FF2B5EF4-FFF2-40B4-BE49-F238E27FC236}">
                <a16:creationId xmlns:a16="http://schemas.microsoft.com/office/drawing/2014/main" id="{66F2D62A-C66C-42DF-8C05-99B0B1A8BE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458" y="350556"/>
            <a:ext cx="8657084" cy="6156888"/>
          </a:xfrm>
          <a:prstGeom prst="rect">
            <a:avLst/>
          </a:prstGeom>
          <a:noFill/>
          <a:ln w="25400" cap="flat">
            <a:solidFill>
              <a:srgbClr val="E7ED30"/>
            </a:solidFill>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1917570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733538D-5433-42E7-AA08-DC5FDEDA4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hild running in a yard&#10;&#10;Description automatically generated">
            <a:extLst>
              <a:ext uri="{FF2B5EF4-FFF2-40B4-BE49-F238E27FC236}">
                <a16:creationId xmlns:a16="http://schemas.microsoft.com/office/drawing/2014/main" id="{B4544F87-095E-D2DE-E86A-0342D7A9ED6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20" y="10"/>
            <a:ext cx="9143980" cy="6857990"/>
          </a:xfrm>
          <a:prstGeom prst="rect">
            <a:avLst/>
          </a:prstGeom>
        </p:spPr>
      </p:pic>
    </p:spTree>
    <p:extLst>
      <p:ext uri="{BB962C8B-B14F-4D97-AF65-F5344CB8AC3E}">
        <p14:creationId xmlns:p14="http://schemas.microsoft.com/office/powerpoint/2010/main" val="21992163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5066F8AE-A5C7-4B3E-B1DA-D0B624059BE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51" name="Picture 50">
              <a:extLst>
                <a:ext uri="{FF2B5EF4-FFF2-40B4-BE49-F238E27FC236}">
                  <a16:creationId xmlns:a16="http://schemas.microsoft.com/office/drawing/2014/main" id="{F78E901E-6697-44E3-9533-1457FA4F048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52" name="Rectangle 51">
              <a:extLst>
                <a:ext uri="{FF2B5EF4-FFF2-40B4-BE49-F238E27FC236}">
                  <a16:creationId xmlns:a16="http://schemas.microsoft.com/office/drawing/2014/main" id="{C515452A-514A-4763-9932-37302A8D6D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53" name="Picture 52">
              <a:extLst>
                <a:ext uri="{FF2B5EF4-FFF2-40B4-BE49-F238E27FC236}">
                  <a16:creationId xmlns:a16="http://schemas.microsoft.com/office/drawing/2014/main" id="{D0EC146D-CF08-4B34-ADEB-2F0296F98A1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54" name="Picture 53">
              <a:extLst>
                <a:ext uri="{FF2B5EF4-FFF2-40B4-BE49-F238E27FC236}">
                  <a16:creationId xmlns:a16="http://schemas.microsoft.com/office/drawing/2014/main" id="{E1FBA240-87AB-400A-9292-7DC6F3E5521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useBgFill="1">
        <p:nvSpPr>
          <p:cNvPr id="56" name="Rectangle 55">
            <a:extLst>
              <a:ext uri="{FF2B5EF4-FFF2-40B4-BE49-F238E27FC236}">
                <a16:creationId xmlns:a16="http://schemas.microsoft.com/office/drawing/2014/main" id="{F733538D-5433-42E7-AA08-DC5FDEDA4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up of a person with crown of thorns&#10;&#10;Description automatically generated">
            <a:extLst>
              <a:ext uri="{FF2B5EF4-FFF2-40B4-BE49-F238E27FC236}">
                <a16:creationId xmlns:a16="http://schemas.microsoft.com/office/drawing/2014/main" id="{B868D11D-221C-4EDF-4107-199D62DD84AA}"/>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11111" r="-1" b="-1"/>
          <a:stretch>
            <a:fillRect/>
          </a:stretch>
        </p:blipFill>
        <p:spPr>
          <a:xfrm>
            <a:off x="20" y="10"/>
            <a:ext cx="9143980" cy="6857990"/>
          </a:xfrm>
          <a:prstGeom prst="rect">
            <a:avLst/>
          </a:prstGeom>
        </p:spPr>
      </p:pic>
    </p:spTree>
    <p:extLst>
      <p:ext uri="{BB962C8B-B14F-4D97-AF65-F5344CB8AC3E}">
        <p14:creationId xmlns:p14="http://schemas.microsoft.com/office/powerpoint/2010/main" val="2628807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F733538D-5433-42E7-AA08-DC5FDEDA4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erial view of a city with many buildings&#10;&#10;Description automatically generated">
            <a:extLst>
              <a:ext uri="{FF2B5EF4-FFF2-40B4-BE49-F238E27FC236}">
                <a16:creationId xmlns:a16="http://schemas.microsoft.com/office/drawing/2014/main" id="{13A3507A-4136-D0EE-A1C5-72CCA7159EA6}"/>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086" r="9913" b="-1"/>
          <a:stretch>
            <a:fillRect/>
          </a:stretch>
        </p:blipFill>
        <p:spPr>
          <a:xfrm>
            <a:off x="20" y="10"/>
            <a:ext cx="9143980" cy="6857990"/>
          </a:xfrm>
          <a:prstGeom prst="rect">
            <a:avLst/>
          </a:prstGeom>
        </p:spPr>
      </p:pic>
    </p:spTree>
    <p:extLst>
      <p:ext uri="{BB962C8B-B14F-4D97-AF65-F5344CB8AC3E}">
        <p14:creationId xmlns:p14="http://schemas.microsoft.com/office/powerpoint/2010/main" val="22051088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F733538D-5433-42E7-AA08-DC5FDEDA4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map of the state of south carolina&#10;&#10;Description automatically generated">
            <a:extLst>
              <a:ext uri="{FF2B5EF4-FFF2-40B4-BE49-F238E27FC236}">
                <a16:creationId xmlns:a16="http://schemas.microsoft.com/office/drawing/2014/main" id="{AB6F1889-9951-2993-FABD-F608BCF363FF}"/>
              </a:ext>
            </a:extLst>
          </p:cNvPr>
          <p:cNvPicPr>
            <a:picLocks noChangeAspect="1"/>
          </p:cNvPicPr>
          <p:nvPr/>
        </p:nvPicPr>
        <p:blipFill>
          <a:blip r:embed="rId4">
            <a:extLst>
              <a:ext uri="{28A0092B-C50C-407E-A947-70E740481C1C}">
                <a14:useLocalDpi xmlns:a14="http://schemas.microsoft.com/office/drawing/2010/main" val="0"/>
              </a:ext>
            </a:extLst>
          </a:blip>
          <a:srcRect b="2913"/>
          <a:stretch>
            <a:fillRect/>
          </a:stretch>
        </p:blipFill>
        <p:spPr>
          <a:xfrm>
            <a:off x="20" y="10"/>
            <a:ext cx="9143980" cy="6857990"/>
          </a:xfrm>
          <a:prstGeom prst="rect">
            <a:avLst/>
          </a:prstGeom>
        </p:spPr>
      </p:pic>
    </p:spTree>
    <p:extLst>
      <p:ext uri="{BB962C8B-B14F-4D97-AF65-F5344CB8AC3E}">
        <p14:creationId xmlns:p14="http://schemas.microsoft.com/office/powerpoint/2010/main" val="4608190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F733538D-5433-42E7-AA08-DC5FDEDA4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tall white tower in a city&#10;&#10;Description automatically generated">
            <a:extLst>
              <a:ext uri="{FF2B5EF4-FFF2-40B4-BE49-F238E27FC236}">
                <a16:creationId xmlns:a16="http://schemas.microsoft.com/office/drawing/2014/main" id="{977C7B11-CF5E-1760-45ED-D3506C077B23}"/>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p:blipFill>
        <p:spPr>
          <a:xfrm>
            <a:off x="20" y="10"/>
            <a:ext cx="9143980" cy="6857990"/>
          </a:xfrm>
          <a:prstGeom prst="rect">
            <a:avLst/>
          </a:prstGeom>
        </p:spPr>
      </p:pic>
    </p:spTree>
    <p:extLst>
      <p:ext uri="{BB962C8B-B14F-4D97-AF65-F5344CB8AC3E}">
        <p14:creationId xmlns:p14="http://schemas.microsoft.com/office/powerpoint/2010/main" val="3724001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pic>
        <p:nvPicPr>
          <p:cNvPr id="1069" name="Picture 1057">
            <a:extLst>
              <a:ext uri="{FF2B5EF4-FFF2-40B4-BE49-F238E27FC236}">
                <a16:creationId xmlns:a16="http://schemas.microsoft.com/office/drawing/2014/main" id="{D5E3CF8B-6090-4FFC-B9BE-6FF60AEE4B7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9141618" cy="6856214"/>
          </a:xfrm>
          <a:prstGeom prst="rect">
            <a:avLst/>
          </a:prstGeom>
        </p:spPr>
      </p:pic>
      <p:cxnSp>
        <p:nvCxnSpPr>
          <p:cNvPr id="1071" name="Straight Connector 1059">
            <a:extLst>
              <a:ext uri="{FF2B5EF4-FFF2-40B4-BE49-F238E27FC236}">
                <a16:creationId xmlns:a16="http://schemas.microsoft.com/office/drawing/2014/main" id="{F444405B-FBD8-46A8-84D6-CE72780146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019299" y="3522131"/>
            <a:ext cx="5111751"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1072" name="Group 1061">
            <a:extLst>
              <a:ext uri="{FF2B5EF4-FFF2-40B4-BE49-F238E27FC236}">
                <a16:creationId xmlns:a16="http://schemas.microsoft.com/office/drawing/2014/main" id="{EF41A68A-8CD1-4105-B4EC-A56286CB0F4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51962" y="1411015"/>
            <a:ext cx="5856119" cy="4103960"/>
            <a:chOff x="2202616" y="1411015"/>
            <a:chExt cx="7808159" cy="4103960"/>
          </a:xfrm>
        </p:grpSpPr>
        <p:sp>
          <p:nvSpPr>
            <p:cNvPr id="1063" name="Freeform 16">
              <a:extLst>
                <a:ext uri="{FF2B5EF4-FFF2-40B4-BE49-F238E27FC236}">
                  <a16:creationId xmlns:a16="http://schemas.microsoft.com/office/drawing/2014/main" id="{7B955F46-02E4-4A82-96F5-CBAFDD4A74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02616" y="1411015"/>
              <a:ext cx="7808159" cy="4103960"/>
            </a:xfrm>
            <a:custGeom>
              <a:avLst/>
              <a:gdLst>
                <a:gd name="connsiteX0" fmla="*/ 7589084 w 7808159"/>
                <a:gd name="connsiteY0" fmla="*/ 3803605 h 4103960"/>
                <a:gd name="connsiteX1" fmla="*/ 7512884 w 7808159"/>
                <a:gd name="connsiteY1" fmla="*/ 3879805 h 4103960"/>
                <a:gd name="connsiteX2" fmla="*/ 7589084 w 7808159"/>
                <a:gd name="connsiteY2" fmla="*/ 3956005 h 4103960"/>
                <a:gd name="connsiteX3" fmla="*/ 7665284 w 7808159"/>
                <a:gd name="connsiteY3" fmla="*/ 3879805 h 4103960"/>
                <a:gd name="connsiteX4" fmla="*/ 7589084 w 7808159"/>
                <a:gd name="connsiteY4" fmla="*/ 3803605 h 4103960"/>
                <a:gd name="connsiteX5" fmla="*/ 197684 w 7808159"/>
                <a:gd name="connsiteY5" fmla="*/ 3803605 h 4103960"/>
                <a:gd name="connsiteX6" fmla="*/ 121484 w 7808159"/>
                <a:gd name="connsiteY6" fmla="*/ 3879805 h 4103960"/>
                <a:gd name="connsiteX7" fmla="*/ 197684 w 7808159"/>
                <a:gd name="connsiteY7" fmla="*/ 3956005 h 4103960"/>
                <a:gd name="connsiteX8" fmla="*/ 273884 w 7808159"/>
                <a:gd name="connsiteY8" fmla="*/ 3879805 h 4103960"/>
                <a:gd name="connsiteX9" fmla="*/ 197684 w 7808159"/>
                <a:gd name="connsiteY9" fmla="*/ 3803605 h 4103960"/>
                <a:gd name="connsiteX10" fmla="*/ 7604324 w 7808159"/>
                <a:gd name="connsiteY10" fmla="*/ 130765 h 4103960"/>
                <a:gd name="connsiteX11" fmla="*/ 7528124 w 7808159"/>
                <a:gd name="connsiteY11" fmla="*/ 206965 h 4103960"/>
                <a:gd name="connsiteX12" fmla="*/ 7604324 w 7808159"/>
                <a:gd name="connsiteY12" fmla="*/ 283165 h 4103960"/>
                <a:gd name="connsiteX13" fmla="*/ 7680524 w 7808159"/>
                <a:gd name="connsiteY13" fmla="*/ 206965 h 4103960"/>
                <a:gd name="connsiteX14" fmla="*/ 7604324 w 7808159"/>
                <a:gd name="connsiteY14" fmla="*/ 130765 h 4103960"/>
                <a:gd name="connsiteX15" fmla="*/ 197684 w 7808159"/>
                <a:gd name="connsiteY15" fmla="*/ 130765 h 4103960"/>
                <a:gd name="connsiteX16" fmla="*/ 121484 w 7808159"/>
                <a:gd name="connsiteY16" fmla="*/ 206965 h 4103960"/>
                <a:gd name="connsiteX17" fmla="*/ 197684 w 7808159"/>
                <a:gd name="connsiteY17" fmla="*/ 283165 h 4103960"/>
                <a:gd name="connsiteX18" fmla="*/ 273884 w 7808159"/>
                <a:gd name="connsiteY18" fmla="*/ 206965 h 4103960"/>
                <a:gd name="connsiteX19" fmla="*/ 197684 w 7808159"/>
                <a:gd name="connsiteY19" fmla="*/ 130765 h 4103960"/>
                <a:gd name="connsiteX20" fmla="*/ 0 w 7808159"/>
                <a:gd name="connsiteY20" fmla="*/ 0 h 4103960"/>
                <a:gd name="connsiteX21" fmla="*/ 7808159 w 7808159"/>
                <a:gd name="connsiteY21" fmla="*/ 0 h 4103960"/>
                <a:gd name="connsiteX22" fmla="*/ 7808159 w 7808159"/>
                <a:gd name="connsiteY22" fmla="*/ 4103960 h 4103960"/>
                <a:gd name="connsiteX23" fmla="*/ 0 w 7808159"/>
                <a:gd name="connsiteY23" fmla="*/ 4103960 h 4103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08159" h="4103960">
                  <a:moveTo>
                    <a:pt x="7589084" y="3803605"/>
                  </a:moveTo>
                  <a:cubicBezTo>
                    <a:pt x="7547000" y="3803605"/>
                    <a:pt x="7512884" y="3837721"/>
                    <a:pt x="7512884" y="3879805"/>
                  </a:cubicBezTo>
                  <a:cubicBezTo>
                    <a:pt x="7512884" y="3921889"/>
                    <a:pt x="7547000" y="3956005"/>
                    <a:pt x="7589084" y="3956005"/>
                  </a:cubicBezTo>
                  <a:cubicBezTo>
                    <a:pt x="7631168" y="3956005"/>
                    <a:pt x="7665284" y="3921889"/>
                    <a:pt x="7665284" y="3879805"/>
                  </a:cubicBezTo>
                  <a:cubicBezTo>
                    <a:pt x="7665284" y="3837721"/>
                    <a:pt x="7631168" y="3803605"/>
                    <a:pt x="7589084" y="3803605"/>
                  </a:cubicBezTo>
                  <a:close/>
                  <a:moveTo>
                    <a:pt x="197684" y="3803605"/>
                  </a:moveTo>
                  <a:cubicBezTo>
                    <a:pt x="155600" y="3803605"/>
                    <a:pt x="121484" y="3837721"/>
                    <a:pt x="121484" y="3879805"/>
                  </a:cubicBezTo>
                  <a:cubicBezTo>
                    <a:pt x="121484" y="3921889"/>
                    <a:pt x="155600" y="3956005"/>
                    <a:pt x="197684" y="3956005"/>
                  </a:cubicBezTo>
                  <a:cubicBezTo>
                    <a:pt x="239768" y="3956005"/>
                    <a:pt x="273884" y="3921889"/>
                    <a:pt x="273884" y="3879805"/>
                  </a:cubicBezTo>
                  <a:cubicBezTo>
                    <a:pt x="273884" y="3837721"/>
                    <a:pt x="239768" y="3803605"/>
                    <a:pt x="197684" y="3803605"/>
                  </a:cubicBezTo>
                  <a:close/>
                  <a:moveTo>
                    <a:pt x="7604324" y="130765"/>
                  </a:moveTo>
                  <a:cubicBezTo>
                    <a:pt x="7562240" y="130765"/>
                    <a:pt x="7528124" y="164881"/>
                    <a:pt x="7528124" y="206965"/>
                  </a:cubicBezTo>
                  <a:cubicBezTo>
                    <a:pt x="7528124" y="249049"/>
                    <a:pt x="7562240" y="283165"/>
                    <a:pt x="7604324" y="283165"/>
                  </a:cubicBezTo>
                  <a:cubicBezTo>
                    <a:pt x="7646408" y="283165"/>
                    <a:pt x="7680524" y="249049"/>
                    <a:pt x="7680524" y="206965"/>
                  </a:cubicBezTo>
                  <a:cubicBezTo>
                    <a:pt x="7680524" y="164881"/>
                    <a:pt x="7646408" y="130765"/>
                    <a:pt x="7604324" y="130765"/>
                  </a:cubicBezTo>
                  <a:close/>
                  <a:moveTo>
                    <a:pt x="197684" y="130765"/>
                  </a:moveTo>
                  <a:cubicBezTo>
                    <a:pt x="155600" y="130765"/>
                    <a:pt x="121484" y="164881"/>
                    <a:pt x="121484" y="206965"/>
                  </a:cubicBezTo>
                  <a:cubicBezTo>
                    <a:pt x="121484" y="249049"/>
                    <a:pt x="155600" y="283165"/>
                    <a:pt x="197684" y="283165"/>
                  </a:cubicBezTo>
                  <a:cubicBezTo>
                    <a:pt x="239768" y="283165"/>
                    <a:pt x="273884" y="249049"/>
                    <a:pt x="273884" y="206965"/>
                  </a:cubicBezTo>
                  <a:cubicBezTo>
                    <a:pt x="273884" y="164881"/>
                    <a:pt x="239768" y="130765"/>
                    <a:pt x="197684" y="130765"/>
                  </a:cubicBezTo>
                  <a:close/>
                  <a:moveTo>
                    <a:pt x="0" y="0"/>
                  </a:moveTo>
                  <a:lnTo>
                    <a:pt x="7808159" y="0"/>
                  </a:lnTo>
                  <a:lnTo>
                    <a:pt x="7808159" y="4103960"/>
                  </a:lnTo>
                  <a:lnTo>
                    <a:pt x="0" y="4103960"/>
                  </a:lnTo>
                  <a:close/>
                </a:path>
              </a:pathLst>
            </a:custGeom>
            <a:blipFill dpi="0" rotWithShape="1">
              <a:blip r:embed="rId5">
                <a:alphaModFix amt="83000"/>
                <a:duotone>
                  <a:schemeClr val="bg2">
                    <a:shade val="45000"/>
                    <a:satMod val="135000"/>
                  </a:schemeClr>
                  <a:prstClr val="white"/>
                </a:duotone>
              </a:blip>
              <a:srcRect/>
              <a:tile tx="0" ty="0" sx="90000" sy="100000" flip="none" algn="ctr"/>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73" name="Group 1063">
              <a:extLst>
                <a:ext uri="{FF2B5EF4-FFF2-40B4-BE49-F238E27FC236}">
                  <a16:creationId xmlns:a16="http://schemas.microsoft.com/office/drawing/2014/main" id="{879775EF-026C-4E4A-873B-185915FB4FCF}"/>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2278995" y="1501257"/>
              <a:ext cx="7645811" cy="3928374"/>
              <a:chOff x="2278995" y="1501257"/>
              <a:chExt cx="7645811" cy="3928374"/>
            </a:xfrm>
          </p:grpSpPr>
          <p:sp>
            <p:nvSpPr>
              <p:cNvPr id="1065" name="Donut 19">
                <a:extLst>
                  <a:ext uri="{FF2B5EF4-FFF2-40B4-BE49-F238E27FC236}">
                    <a16:creationId xmlns:a16="http://schemas.microsoft.com/office/drawing/2014/main" id="{400D0967-F02F-4275-8520-75D52A1DF6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77918" y="1501257"/>
                <a:ext cx="246888" cy="246888"/>
              </a:xfrm>
              <a:prstGeom prst="donut">
                <a:avLst>
                  <a:gd name="adj" fmla="val 26304"/>
                </a:avLst>
              </a:prstGeom>
              <a:gradFill>
                <a:gsLst>
                  <a:gs pos="20000">
                    <a:srgbClr val="949494"/>
                  </a:gs>
                  <a:gs pos="30000">
                    <a:srgbClr val="B2B2B2"/>
                  </a:gs>
                  <a:gs pos="51000">
                    <a:srgbClr val="E0DEDE">
                      <a:lumMod val="92000"/>
                    </a:srgbClr>
                  </a:gs>
                  <a:gs pos="8000">
                    <a:schemeClr val="bg1">
                      <a:lumMod val="41000"/>
                      <a:lumOff val="59000"/>
                    </a:schemeClr>
                  </a:gs>
                  <a:gs pos="89000">
                    <a:srgbClr val="7A7A7A"/>
                  </a:gs>
                </a:gsLst>
                <a:lin ang="3600000" scaled="0"/>
              </a:gradFill>
              <a:ln>
                <a:noFill/>
              </a:ln>
              <a:effectLst>
                <a:outerShdw blurRad="63500" sx="101000" sy="101000" algn="ctr" rotWithShape="0">
                  <a:prstClr val="black">
                    <a:alpha val="48000"/>
                  </a:prstClr>
                </a:outerShdw>
              </a:effectLst>
              <a:scene3d>
                <a:camera prst="orthographicFront"/>
                <a:lightRig rig="threePt" dir="t">
                  <a:rot lat="0" lon="0" rev="21360000"/>
                </a:lightRig>
              </a:scene3d>
              <a:sp3d>
                <a:bevelT w="19050" h="31750"/>
                <a:contourClr>
                  <a:srgbClr val="F1F1F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74" name="Donut 21">
                <a:extLst>
                  <a:ext uri="{FF2B5EF4-FFF2-40B4-BE49-F238E27FC236}">
                    <a16:creationId xmlns:a16="http://schemas.microsoft.com/office/drawing/2014/main" id="{B4B16BA1-0F90-43DD-9D6C-6F196A15A3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73719" y="5174722"/>
                <a:ext cx="246888" cy="246888"/>
              </a:xfrm>
              <a:prstGeom prst="donut">
                <a:avLst>
                  <a:gd name="adj" fmla="val 26304"/>
                </a:avLst>
              </a:prstGeom>
              <a:gradFill>
                <a:gsLst>
                  <a:gs pos="20000">
                    <a:srgbClr val="949494"/>
                  </a:gs>
                  <a:gs pos="30000">
                    <a:srgbClr val="B2B2B2"/>
                  </a:gs>
                  <a:gs pos="51000">
                    <a:srgbClr val="E0DEDE">
                      <a:lumMod val="92000"/>
                    </a:srgbClr>
                  </a:gs>
                  <a:gs pos="8000">
                    <a:schemeClr val="bg1">
                      <a:lumMod val="41000"/>
                      <a:lumOff val="59000"/>
                    </a:schemeClr>
                  </a:gs>
                  <a:gs pos="89000">
                    <a:srgbClr val="7A7A7A"/>
                  </a:gs>
                </a:gsLst>
                <a:lin ang="3600000" scaled="0"/>
              </a:gradFill>
              <a:ln>
                <a:noFill/>
              </a:ln>
              <a:effectLst>
                <a:outerShdw blurRad="63500" sx="101000" sy="101000" algn="ctr" rotWithShape="0">
                  <a:prstClr val="black">
                    <a:alpha val="48000"/>
                  </a:prstClr>
                </a:outerShdw>
              </a:effectLst>
              <a:scene3d>
                <a:camera prst="orthographicFront"/>
                <a:lightRig rig="threePt" dir="t">
                  <a:rot lat="0" lon="0" rev="21360000"/>
                </a:lightRig>
              </a:scene3d>
              <a:sp3d>
                <a:bevelT w="19050" h="31750"/>
                <a:contourClr>
                  <a:srgbClr val="F1F1F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67" name="Donut 22">
                <a:extLst>
                  <a:ext uri="{FF2B5EF4-FFF2-40B4-BE49-F238E27FC236}">
                    <a16:creationId xmlns:a16="http://schemas.microsoft.com/office/drawing/2014/main" id="{7B652CBC-3D51-4C0E-8DDE-2C4A49B387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78995" y="1501257"/>
                <a:ext cx="246888" cy="246888"/>
              </a:xfrm>
              <a:prstGeom prst="donut">
                <a:avLst>
                  <a:gd name="adj" fmla="val 26304"/>
                </a:avLst>
              </a:prstGeom>
              <a:gradFill>
                <a:gsLst>
                  <a:gs pos="20000">
                    <a:srgbClr val="949494"/>
                  </a:gs>
                  <a:gs pos="30000">
                    <a:srgbClr val="B2B2B2"/>
                  </a:gs>
                  <a:gs pos="51000">
                    <a:srgbClr val="E0DEDE">
                      <a:lumMod val="92000"/>
                    </a:srgbClr>
                  </a:gs>
                  <a:gs pos="8000">
                    <a:schemeClr val="bg1">
                      <a:lumMod val="41000"/>
                      <a:lumOff val="59000"/>
                    </a:schemeClr>
                  </a:gs>
                  <a:gs pos="89000">
                    <a:srgbClr val="7A7A7A"/>
                  </a:gs>
                </a:gsLst>
                <a:lin ang="3600000" scaled="0"/>
              </a:gradFill>
              <a:ln>
                <a:noFill/>
              </a:ln>
              <a:effectLst>
                <a:outerShdw blurRad="63500" sx="101000" sy="101000" algn="ctr" rotWithShape="0">
                  <a:prstClr val="black">
                    <a:alpha val="48000"/>
                  </a:prstClr>
                </a:outerShdw>
              </a:effectLst>
              <a:scene3d>
                <a:camera prst="orthographicFront"/>
                <a:lightRig rig="threePt" dir="t">
                  <a:rot lat="0" lon="0" rev="21360000"/>
                </a:lightRig>
              </a:scene3d>
              <a:sp3d>
                <a:bevelT w="19050" h="31750"/>
                <a:contourClr>
                  <a:srgbClr val="F1F1F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68" name="Donut 23">
                <a:extLst>
                  <a:ext uri="{FF2B5EF4-FFF2-40B4-BE49-F238E27FC236}">
                    <a16:creationId xmlns:a16="http://schemas.microsoft.com/office/drawing/2014/main" id="{3AFF0419-6554-4FDD-93AB-8A8C45FF5B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78995" y="5182743"/>
                <a:ext cx="246888" cy="246888"/>
              </a:xfrm>
              <a:prstGeom prst="donut">
                <a:avLst>
                  <a:gd name="adj" fmla="val 26304"/>
                </a:avLst>
              </a:prstGeom>
              <a:gradFill>
                <a:gsLst>
                  <a:gs pos="20000">
                    <a:srgbClr val="949494"/>
                  </a:gs>
                  <a:gs pos="30000">
                    <a:srgbClr val="B2B2B2"/>
                  </a:gs>
                  <a:gs pos="51000">
                    <a:srgbClr val="E0DEDE">
                      <a:lumMod val="92000"/>
                    </a:srgbClr>
                  </a:gs>
                  <a:gs pos="8000">
                    <a:schemeClr val="bg1">
                      <a:lumMod val="41000"/>
                      <a:lumOff val="59000"/>
                    </a:schemeClr>
                  </a:gs>
                  <a:gs pos="89000">
                    <a:srgbClr val="7A7A7A"/>
                  </a:gs>
                </a:gsLst>
                <a:lin ang="3600000" scaled="0"/>
              </a:gradFill>
              <a:ln>
                <a:noFill/>
              </a:ln>
              <a:effectLst>
                <a:outerShdw blurRad="63500" sx="101000" sy="101000" algn="ctr" rotWithShape="0">
                  <a:prstClr val="black">
                    <a:alpha val="48000"/>
                  </a:prstClr>
                </a:outerShdw>
              </a:effectLst>
              <a:scene3d>
                <a:camera prst="orthographicFront"/>
                <a:lightRig rig="threePt" dir="t">
                  <a:rot lat="0" lon="0" rev="21360000"/>
                </a:lightRig>
              </a:scene3d>
              <a:sp3d>
                <a:bevelT w="19050" h="31750"/>
                <a:contourClr>
                  <a:srgbClr val="F1F1F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2" name="Title 1">
            <a:extLst>
              <a:ext uri="{FF2B5EF4-FFF2-40B4-BE49-F238E27FC236}">
                <a16:creationId xmlns:a16="http://schemas.microsoft.com/office/drawing/2014/main" id="{C69DA30F-2292-51C7-1005-8B61560F9F09}"/>
              </a:ext>
            </a:extLst>
          </p:cNvPr>
          <p:cNvSpPr>
            <a:spLocks noGrp="1"/>
          </p:cNvSpPr>
          <p:nvPr>
            <p:ph type="title"/>
          </p:nvPr>
        </p:nvSpPr>
        <p:spPr>
          <a:xfrm>
            <a:off x="2019298" y="1871131"/>
            <a:ext cx="5111752" cy="1515533"/>
          </a:xfrm>
        </p:spPr>
        <p:txBody>
          <a:bodyPr vert="horz" lIns="91440" tIns="45720" rIns="91440" bIns="45720" rtlCol="0" anchor="b">
            <a:normAutofit/>
          </a:bodyPr>
          <a:lstStyle/>
          <a:p>
            <a:pPr>
              <a:lnSpc>
                <a:spcPct val="90000"/>
              </a:lnSpc>
            </a:pPr>
            <a:r>
              <a:rPr lang="en-US" sz="5000" dirty="0"/>
              <a:t>WOKE, but Cannot SEE</a:t>
            </a:r>
          </a:p>
        </p:txBody>
      </p:sp>
      <p:sp>
        <p:nvSpPr>
          <p:cNvPr id="3" name="Content Placeholder 2">
            <a:extLst>
              <a:ext uri="{FF2B5EF4-FFF2-40B4-BE49-F238E27FC236}">
                <a16:creationId xmlns:a16="http://schemas.microsoft.com/office/drawing/2014/main" id="{63586370-8AB7-65D9-C8A4-AAFC2D784B26}"/>
              </a:ext>
            </a:extLst>
          </p:cNvPr>
          <p:cNvSpPr>
            <a:spLocks noGrp="1"/>
          </p:cNvSpPr>
          <p:nvPr>
            <p:ph idx="1"/>
          </p:nvPr>
        </p:nvSpPr>
        <p:spPr>
          <a:xfrm>
            <a:off x="2019298" y="3657597"/>
            <a:ext cx="5111752" cy="1320802"/>
          </a:xfrm>
        </p:spPr>
        <p:txBody>
          <a:bodyPr vert="horz" lIns="91440" tIns="45720" rIns="91440" bIns="45720" rtlCol="0" anchor="t">
            <a:normAutofit/>
          </a:bodyPr>
          <a:lstStyle/>
          <a:p>
            <a:pPr marL="0" indent="0" algn="ctr">
              <a:buNone/>
            </a:pPr>
            <a:r>
              <a:rPr lang="en-US" sz="2100" dirty="0">
                <a:solidFill>
                  <a:schemeClr val="tx1"/>
                </a:solidFill>
              </a:rPr>
              <a:t>“I prese toward the mark for the prize of the high calling of God in Christ Jesus”</a:t>
            </a:r>
          </a:p>
          <a:p>
            <a:pPr marL="0" indent="0" algn="ctr">
              <a:buNone/>
            </a:pPr>
            <a:r>
              <a:rPr lang="en-US" sz="2100" dirty="0">
                <a:solidFill>
                  <a:schemeClr val="tx1"/>
                </a:solidFill>
              </a:rPr>
              <a:t>Philippians 3:14</a:t>
            </a:r>
          </a:p>
        </p:txBody>
      </p:sp>
      <p:cxnSp>
        <p:nvCxnSpPr>
          <p:cNvPr id="1070" name="Straight Connector 1069">
            <a:extLst>
              <a:ext uri="{FF2B5EF4-FFF2-40B4-BE49-F238E27FC236}">
                <a16:creationId xmlns:a16="http://schemas.microsoft.com/office/drawing/2014/main" id="{5F310D7E-8F1E-4C2F-8824-E43E043DD85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019299" y="3522131"/>
            <a:ext cx="5111751"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46490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F733538D-5433-42E7-AA08-DC5FDEDA4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oup of men in a circle&#10;&#10;Description automatically generated">
            <a:extLst>
              <a:ext uri="{FF2B5EF4-FFF2-40B4-BE49-F238E27FC236}">
                <a16:creationId xmlns:a16="http://schemas.microsoft.com/office/drawing/2014/main" id="{01268ABD-71A1-2158-F178-6792EE83C4B4}"/>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p:blipFill>
        <p:spPr>
          <a:xfrm>
            <a:off x="20" y="10"/>
            <a:ext cx="9143980" cy="6857990"/>
          </a:xfrm>
          <a:prstGeom prst="rect">
            <a:avLst/>
          </a:prstGeom>
        </p:spPr>
      </p:pic>
    </p:spTree>
    <p:extLst>
      <p:ext uri="{BB962C8B-B14F-4D97-AF65-F5344CB8AC3E}">
        <p14:creationId xmlns:p14="http://schemas.microsoft.com/office/powerpoint/2010/main" val="11546873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0D2BD-569B-22AC-2F7C-64BD79612E45}"/>
              </a:ext>
            </a:extLst>
          </p:cNvPr>
          <p:cNvSpPr>
            <a:spLocks noGrp="1"/>
          </p:cNvSpPr>
          <p:nvPr>
            <p:ph type="title"/>
          </p:nvPr>
        </p:nvSpPr>
        <p:spPr/>
        <p:txBody>
          <a:bodyPr>
            <a:normAutofit fontScale="90000"/>
          </a:bodyPr>
          <a:lstStyle/>
          <a:p>
            <a:r>
              <a:rPr lang="en-US" dirty="0"/>
              <a:t>“Movement is Life” World War Z</a:t>
            </a:r>
          </a:p>
        </p:txBody>
      </p:sp>
      <p:pic>
        <p:nvPicPr>
          <p:cNvPr id="7" name="Content Placeholder 6" descr="A group of people walking in the fog&#10;&#10;Description automatically generated">
            <a:extLst>
              <a:ext uri="{FF2B5EF4-FFF2-40B4-BE49-F238E27FC236}">
                <a16:creationId xmlns:a16="http://schemas.microsoft.com/office/drawing/2014/main" id="{A5075097-5217-6534-D127-FB17E8F1E150}"/>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985169" y="2752725"/>
            <a:ext cx="5181600" cy="2921000"/>
          </a:xfrm>
        </p:spPr>
      </p:pic>
    </p:spTree>
    <p:extLst>
      <p:ext uri="{BB962C8B-B14F-4D97-AF65-F5344CB8AC3E}">
        <p14:creationId xmlns:p14="http://schemas.microsoft.com/office/powerpoint/2010/main" val="972543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0D2BD-569B-22AC-2F7C-64BD79612E45}"/>
              </a:ext>
            </a:extLst>
          </p:cNvPr>
          <p:cNvSpPr>
            <a:spLocks noGrp="1"/>
          </p:cNvSpPr>
          <p:nvPr>
            <p:ph type="title"/>
          </p:nvPr>
        </p:nvSpPr>
        <p:spPr/>
        <p:txBody>
          <a:bodyPr>
            <a:normAutofit/>
          </a:bodyPr>
          <a:lstStyle/>
          <a:p>
            <a:r>
              <a:rPr lang="en-US" dirty="0"/>
              <a:t>Not Easy</a:t>
            </a:r>
          </a:p>
        </p:txBody>
      </p:sp>
      <p:pic>
        <p:nvPicPr>
          <p:cNvPr id="5" name="Content Placeholder 4" descr="A person running on a brick path&#10;&#10;Description automatically generated">
            <a:extLst>
              <a:ext uri="{FF2B5EF4-FFF2-40B4-BE49-F238E27FC236}">
                <a16:creationId xmlns:a16="http://schemas.microsoft.com/office/drawing/2014/main" id="{5209C17B-B7C2-1FF6-49F0-8091AB8DAC2A}"/>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976063" y="2490788"/>
            <a:ext cx="5199811" cy="3444875"/>
          </a:xfrm>
        </p:spPr>
      </p:pic>
    </p:spTree>
    <p:extLst>
      <p:ext uri="{BB962C8B-B14F-4D97-AF65-F5344CB8AC3E}">
        <p14:creationId xmlns:p14="http://schemas.microsoft.com/office/powerpoint/2010/main" val="24705584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7E4F490-FA76-4FF0-B36A-72B01E1175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5C8C51A-4ECF-4857-8298-6C8334C7F8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997" y="469900"/>
            <a:ext cx="2771251" cy="5918200"/>
          </a:xfrm>
          <a:prstGeom prst="rect">
            <a:avLst/>
          </a:prstGeom>
          <a:solidFill>
            <a:schemeClr val="accent1"/>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741C46E-A2A6-4DF0-84BD-502A2E56D0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751" y="635508"/>
            <a:ext cx="2523744" cy="5586984"/>
          </a:xfrm>
          <a:prstGeom prst="rect">
            <a:avLst/>
          </a:prstGeom>
          <a:noFill/>
          <a:ln w="15875" cap="sq">
            <a:solidFill>
              <a:srgbClr val="FFFFFF">
                <a:alpha val="80000"/>
              </a:srgbClr>
            </a:solidFill>
            <a:miter lim="800000"/>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BCB0D2BD-569B-22AC-2F7C-64BD79612E45}"/>
              </a:ext>
            </a:extLst>
          </p:cNvPr>
          <p:cNvSpPr>
            <a:spLocks noGrp="1"/>
          </p:cNvSpPr>
          <p:nvPr>
            <p:ph type="title"/>
          </p:nvPr>
        </p:nvSpPr>
        <p:spPr>
          <a:xfrm>
            <a:off x="714081" y="954756"/>
            <a:ext cx="2047810" cy="4946003"/>
          </a:xfrm>
        </p:spPr>
        <p:txBody>
          <a:bodyPr>
            <a:normAutofit/>
          </a:bodyPr>
          <a:lstStyle/>
          <a:p>
            <a:r>
              <a:rPr lang="en-US">
                <a:solidFill>
                  <a:srgbClr val="FFFFFF"/>
                </a:solidFill>
              </a:rPr>
              <a:t>Rule for Racing</a:t>
            </a:r>
          </a:p>
        </p:txBody>
      </p:sp>
      <p:sp>
        <p:nvSpPr>
          <p:cNvPr id="14" name="Rectangle 13">
            <a:extLst>
              <a:ext uri="{FF2B5EF4-FFF2-40B4-BE49-F238E27FC236}">
                <a16:creationId xmlns:a16="http://schemas.microsoft.com/office/drawing/2014/main" id="{67CE4C0A-D88E-41BB-8F06-8C0E2604BC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0722" y="0"/>
            <a:ext cx="5653278" cy="6858000"/>
          </a:xfrm>
          <a:prstGeom prst="rect">
            <a:avLst/>
          </a:prstGeom>
          <a:solidFill>
            <a:schemeClr val="bg2">
              <a:lumMod val="90000"/>
              <a:lumOff val="10000"/>
            </a:schemeClr>
          </a:soli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3BC2BC3-FBE8-E382-B408-142DEFB782B9}"/>
              </a:ext>
            </a:extLst>
          </p:cNvPr>
          <p:cNvSpPr>
            <a:spLocks noGrp="1"/>
          </p:cNvSpPr>
          <p:nvPr>
            <p:ph idx="1"/>
          </p:nvPr>
        </p:nvSpPr>
        <p:spPr>
          <a:xfrm>
            <a:off x="3862770" y="469900"/>
            <a:ext cx="4465222" cy="5405968"/>
          </a:xfrm>
        </p:spPr>
        <p:txBody>
          <a:bodyPr anchor="ctr">
            <a:normAutofit/>
          </a:bodyPr>
          <a:lstStyle/>
          <a:p>
            <a:pPr marL="0" indent="0">
              <a:buNone/>
            </a:pPr>
            <a:r>
              <a:rPr lang="en-US" b="1">
                <a:solidFill>
                  <a:schemeClr val="tx1"/>
                </a:solidFill>
                <a:effectLst/>
                <a:latin typeface="system-ui"/>
              </a:rPr>
              <a:t>Philippians 3:13</a:t>
            </a:r>
          </a:p>
          <a:p>
            <a:r>
              <a:rPr lang="en-US" b="1">
                <a:solidFill>
                  <a:schemeClr val="tx1"/>
                </a:solidFill>
                <a:effectLst/>
                <a:latin typeface="system-ui"/>
              </a:rPr>
              <a:t>“Forgetting those things which are behind and reaching forth unto those things which are before”</a:t>
            </a:r>
            <a:endParaRPr lang="en-US" b="1" u="sng">
              <a:solidFill>
                <a:schemeClr val="tx1"/>
              </a:solidFill>
              <a:effectLst/>
              <a:latin typeface="system-ui"/>
            </a:endParaRPr>
          </a:p>
        </p:txBody>
      </p:sp>
    </p:spTree>
    <p:extLst>
      <p:ext uri="{BB962C8B-B14F-4D97-AF65-F5344CB8AC3E}">
        <p14:creationId xmlns:p14="http://schemas.microsoft.com/office/powerpoint/2010/main" val="651381213"/>
      </p:ext>
    </p:extLst>
  </p:cSld>
  <p:clrMapOvr>
    <a:overrideClrMapping bg1="dk1" tx1="lt1" bg2="dk2" tx2="lt2" accent1="accent1" accent2="accent2" accent3="accent3" accent4="accent4" accent5="accent5" accent6="accent6" hlink="hlink" folHlink="folHlink"/>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AB946B"/>
      </a:accent1>
      <a:accent2>
        <a:srgbClr val="C04F32"/>
      </a:accent2>
      <a:accent3>
        <a:srgbClr val="DD8C3C"/>
      </a:accent3>
      <a:accent4>
        <a:srgbClr val="8E684C"/>
      </a:accent4>
      <a:accent5>
        <a:srgbClr val="CBAF62"/>
      </a:accent5>
      <a:accent6>
        <a:srgbClr val="803348"/>
      </a:accent6>
      <a:hlink>
        <a:srgbClr val="86724D"/>
      </a:hlink>
      <a:folHlink>
        <a:srgbClr val="B99E84"/>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rotWithShape="1">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A2BEDC8B-F191-493B-BA33-0F4F800A89D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138861</TotalTime>
  <Words>1352</Words>
  <Application>Microsoft Macintosh PowerPoint</Application>
  <PresentationFormat>On-screen Show (4:3)</PresentationFormat>
  <Paragraphs>138</Paragraphs>
  <Slides>17</Slides>
  <Notes>17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Garamond</vt:lpstr>
      <vt:lpstr>system-ui</vt:lpstr>
      <vt:lpstr>Organic</vt:lpstr>
      <vt:lpstr>PowerPoint Presentation</vt:lpstr>
      <vt:lpstr>PowerPoint Presentation</vt:lpstr>
      <vt:lpstr>PowerPoint Presentation</vt:lpstr>
      <vt:lpstr>PowerPoint Presentation</vt:lpstr>
      <vt:lpstr>WOKE, but Cannot SEE</vt:lpstr>
      <vt:lpstr>PowerPoint Presentation</vt:lpstr>
      <vt:lpstr>“Movement is Life” World War Z</vt:lpstr>
      <vt:lpstr>Not Easy</vt:lpstr>
      <vt:lpstr>Rule for Racing</vt:lpstr>
      <vt:lpstr>The Parable of the Seeds</vt:lpstr>
      <vt:lpstr>What Pressing for the Prize Looks Like</vt:lpstr>
      <vt:lpstr>PowerPoint Presentation</vt:lpstr>
      <vt:lpstr>Stalled Out Church</vt:lpstr>
      <vt:lpstr>Overcoming the Lack of Vision</vt:lpstr>
      <vt:lpstr>PowerPoint Presentation</vt:lpstr>
      <vt:lpstr>PowerPoint Presentation</vt:lpstr>
      <vt:lpstr>PowerPoint Presentation</vt:lpstr>
    </vt:vector>
  </TitlesOfParts>
  <Company>Lewis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WHEN HELPING HELPS</dc:title>
  <dc:creator>Trask, Dr. Jeffrey T.</dc:creator>
  <cp:lastModifiedBy>Trask, Jeffrey T</cp:lastModifiedBy>
  <cp:revision>388</cp:revision>
  <cp:lastPrinted>2026-02-07T16:31:00Z</cp:lastPrinted>
  <dcterms:created xsi:type="dcterms:W3CDTF">2016-05-13T13:48:14Z</dcterms:created>
  <dcterms:modified xsi:type="dcterms:W3CDTF">2026-03-14T19:40:35Z</dcterms:modified>
</cp:coreProperties>
</file>