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9"/>
  </p:notesMasterIdLst>
  <p:sldIdLst>
    <p:sldId id="670" r:id="rId2"/>
    <p:sldId id="719" r:id="rId3"/>
    <p:sldId id="718" r:id="rId4"/>
    <p:sldId id="717" r:id="rId5"/>
    <p:sldId id="703" r:id="rId6"/>
    <p:sldId id="628" r:id="rId7"/>
    <p:sldId id="725" r:id="rId8"/>
    <p:sldId id="705" r:id="rId9"/>
    <p:sldId id="704" r:id="rId10"/>
    <p:sldId id="735" r:id="rId11"/>
    <p:sldId id="733" r:id="rId12"/>
    <p:sldId id="677" r:id="rId13"/>
    <p:sldId id="730" r:id="rId14"/>
    <p:sldId id="722" r:id="rId15"/>
    <p:sldId id="632" r:id="rId16"/>
    <p:sldId id="716" r:id="rId17"/>
    <p:sldId id="731" r:id="rId1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57823" autoAdjust="0"/>
  </p:normalViewPr>
  <p:slideViewPr>
    <p:cSldViewPr snapToGrid="0">
      <p:cViewPr varScale="1">
        <p:scale>
          <a:sx n="71" d="100"/>
          <a:sy n="71" d="100"/>
        </p:scale>
        <p:origin x="1136" y="168"/>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4/17/26</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do matters. As I have been discovering more about how our upbringings affect our today, I can’t help to think about how I might influence my grandchildren. Memories of my childhood started at 3 years old. Amaya’s current age. </a:t>
            </a:r>
          </a:p>
          <a:p>
            <a:endParaRPr lang="en-US" dirty="0"/>
          </a:p>
          <a:p>
            <a:r>
              <a:rPr lang="en-US" dirty="0"/>
              <a:t>My most vivid memory at that age included a day when my mom’s car broke down when she was taking nursing classes at a local college and her routine was to drop me off at the nearby preschool while she was in class. </a:t>
            </a:r>
          </a:p>
          <a:p>
            <a:endParaRPr lang="en-US" dirty="0"/>
          </a:p>
          <a:p>
            <a:r>
              <a:rPr lang="en-US" dirty="0"/>
              <a:t>I don’t know why but for whatever reason, the only option was to walk home – a 2 hour, 5 mile trek. What was significant about this experience was that I remember walking the entire way without needing to be picked up at all. It’s funny because when I told this story to my kids they did not believe me and we called my mom and she verified it. </a:t>
            </a:r>
          </a:p>
          <a:p>
            <a:endParaRPr lang="en-US" dirty="0"/>
          </a:p>
          <a:p>
            <a:r>
              <a:rPr lang="en-US" dirty="0"/>
              <a:t>I am not sure why this particular memory was retained over others, but the experience could have been thought of as a waste of time and/or energy. But it ended up being more than that in many ways. Besides me being able to brag about my walking prowess as a three-year-old and being able to use this story to give my kids some perspective, it gives me a good reminder of how everything we do or what happens to us matters. Even in this very moment.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2171958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Brutalized, Arrested, Put in Prison, and Repeat (wash, rinse, repeat)</a:t>
            </a:r>
          </a:p>
          <a:p>
            <a:endParaRPr lang="en-US" dirty="0"/>
          </a:p>
          <a:p>
            <a:r>
              <a:rPr lang="en-US" dirty="0"/>
              <a:t>Seemed like a waste at the time (frustration birthed the Black Power Movement)</a:t>
            </a:r>
          </a:p>
          <a:p>
            <a:endParaRPr lang="en-US" dirty="0"/>
          </a:p>
          <a:p>
            <a:r>
              <a:rPr lang="en-US" dirty="0"/>
              <a:t>King, “Where Do We Go From Here?”</a:t>
            </a:r>
          </a:p>
          <a:p>
            <a:endParaRPr lang="en-US" dirty="0"/>
          </a:p>
          <a:p>
            <a:r>
              <a:rPr lang="en-US" dirty="0"/>
              <a:t>Every once of sweat, every tear, every drop of blood, every blow, every insult, every heartbreak, every moment of stress, should not have been needed</a:t>
            </a:r>
          </a:p>
          <a:p>
            <a:endParaRPr lang="en-US" dirty="0"/>
          </a:p>
          <a:p>
            <a:r>
              <a:rPr lang="en-US" dirty="0"/>
              <a:t>King was feeling despair and frankly sounded frustrated and hopeless even. However, he knew it all mattered even though he realized the struggle would go far beyond his lifetime.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2448716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American History (Black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Matzeliger obtained a patent for his invention of an automated shoe-lasting machine in 1883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02122"/>
                </a:solidFill>
                <a:effectLst/>
                <a:latin typeface="Arial" panose="020B0604020202020204" pitchFamily="34" charset="0"/>
              </a:rPr>
              <a:t>NIKE can thank </a:t>
            </a:r>
            <a:r>
              <a:rPr lang="en-US" b="1" i="0" dirty="0">
                <a:solidFill>
                  <a:srgbClr val="202122"/>
                </a:solidFill>
                <a:effectLst/>
                <a:latin typeface="Arial" panose="020B0604020202020204" pitchFamily="34" charset="0"/>
              </a:rPr>
              <a:t>Jan Ernst Matzeliger</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Probably felt like a waste to come up with such a meaningful invention only to see it be used by others and you not benefit from your labor and expertise</a:t>
            </a:r>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2805303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things can feel like they have been lost, wasted, forgotten, considered insignificant, but to God, it is ALL MEANINGFUL</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4118905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feel like certain parts of your life were wasted</a:t>
            </a:r>
          </a:p>
          <a:p>
            <a:endParaRPr lang="en-US" dirty="0"/>
          </a:p>
          <a:p>
            <a:r>
              <a:rPr lang="en-US" dirty="0"/>
              <a:t>Whether it feels like missed opportunities, time spent at a unfulfilling job, or delayed or unrealized dreams</a:t>
            </a:r>
          </a:p>
          <a:p>
            <a:endParaRPr lang="en-US" dirty="0"/>
          </a:p>
          <a:p>
            <a:r>
              <a:rPr lang="en-US" dirty="0"/>
              <a:t>Whether we see it or not, God uses it. For us, it can be painful, unjust, unfair, and just plain suck. But know that nothing is wasted.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778667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holding this mind set might help deal with those painful, unjust, unfair, sucky parts of life. </a:t>
            </a:r>
          </a:p>
          <a:p>
            <a:endParaRPr lang="en-US" dirty="0"/>
          </a:p>
          <a:p>
            <a:r>
              <a:rPr lang="en-US" dirty="0"/>
              <a:t>Taking a breath (let’s try that together)</a:t>
            </a:r>
          </a:p>
          <a:p>
            <a:endParaRPr lang="en-US" dirty="0"/>
          </a:p>
          <a:p>
            <a:r>
              <a:rPr lang="en-US" dirty="0"/>
              <a:t>Taking a walk, or experience nature in some way</a:t>
            </a:r>
          </a:p>
          <a:p>
            <a:endParaRPr lang="en-US" dirty="0"/>
          </a:p>
          <a:p>
            <a:r>
              <a:rPr lang="en-US" dirty="0"/>
              <a:t>View everything around you having purpose even if we tend to not value it (insects, yard waste, </a:t>
            </a:r>
            <a:r>
              <a:rPr lang="en-US" dirty="0" err="1"/>
              <a:t>etc</a:t>
            </a:r>
            <a:r>
              <a:rPr lang="en-US" dirty="0"/>
              <a:t>)</a:t>
            </a:r>
          </a:p>
          <a:p>
            <a:endParaRPr lang="en-US" dirty="0"/>
          </a:p>
          <a:p>
            <a:r>
              <a:rPr lang="en-US" dirty="0"/>
              <a:t>Appreciating the “in-between” time (such as with traveling somewhere)</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2514898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know this can all feel very elusive.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Found some evidence that NOBODY exists... First clue I have obtained in 29 years of parenting.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15</a:t>
            </a:fld>
            <a:endParaRPr lang="en-US" dirty="0"/>
          </a:p>
        </p:txBody>
      </p:sp>
    </p:spTree>
    <p:extLst>
      <p:ext uri="{BB962C8B-B14F-4D97-AF65-F5344CB8AC3E}">
        <p14:creationId xmlns:p14="http://schemas.microsoft.com/office/powerpoint/2010/main" val="3531098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Narrowed it down to two suspects</a:t>
            </a:r>
          </a:p>
          <a:p>
            <a:endParaRPr lang="en-US" dirty="0"/>
          </a:p>
          <a:p>
            <a:r>
              <a:rPr lang="en-US" dirty="0"/>
              <a:t>As elusive as NOBODY has been, finding comfort in the fact that God does not waste anything does not have to be as elusive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16</a:t>
            </a:fld>
            <a:endParaRPr lang="en-US" dirty="0"/>
          </a:p>
        </p:txBody>
      </p:sp>
    </p:spTree>
    <p:extLst>
      <p:ext uri="{BB962C8B-B14F-4D97-AF65-F5344CB8AC3E}">
        <p14:creationId xmlns:p14="http://schemas.microsoft.com/office/powerpoint/2010/main" val="2386950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You know what else probably seemed like a waste? </a:t>
            </a:r>
          </a:p>
          <a:p>
            <a:endParaRPr lang="en-US" dirty="0"/>
          </a:p>
          <a:p>
            <a:r>
              <a:rPr lang="en-US" dirty="0"/>
              <a:t>Three years of ministering to disciples and thousands of people only to find yourself persecuted, tortured, and put up on a cross. </a:t>
            </a:r>
          </a:p>
          <a:p>
            <a:endParaRPr lang="en-US" dirty="0"/>
          </a:p>
          <a:p>
            <a:r>
              <a:rPr lang="en-US" dirty="0"/>
              <a:t>In the moment, no one but Jesus knew the significance of this action and what would result from it thousands of years later. </a:t>
            </a:r>
          </a:p>
          <a:p>
            <a:endParaRPr lang="en-US" dirty="0"/>
          </a:p>
          <a:p>
            <a:r>
              <a:rPr lang="en-US" dirty="0"/>
              <a:t>I can’t imagine how painful, unjust, unfair, and just plain sucky that whole experience must have been.</a:t>
            </a:r>
          </a:p>
          <a:p>
            <a:endParaRPr lang="en-US" dirty="0"/>
          </a:p>
          <a:p>
            <a:r>
              <a:rPr lang="en-US" dirty="0"/>
              <a:t>But now, we get to live in the reality that God used it for good. Just as God does with everything.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17</a:t>
            </a:fld>
            <a:endParaRPr lang="en-US" dirty="0"/>
          </a:p>
        </p:txBody>
      </p:sp>
    </p:spTree>
    <p:extLst>
      <p:ext uri="{BB962C8B-B14F-4D97-AF65-F5344CB8AC3E}">
        <p14:creationId xmlns:p14="http://schemas.microsoft.com/office/powerpoint/2010/main" val="405568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show a picture of my one-year-old grandson, I am reminded that even if we do not remember things at that age, what happens still matters… maybe even more so before these memories form. We know, for instance, how crucial good prenatal care is for unborn children in their development throughout their lives. </a:t>
            </a:r>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267224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br>
              <a:rPr lang="en-US" dirty="0">
                <a:effectLst/>
              </a:rPr>
            </a:br>
            <a:r>
              <a:rPr lang="en-US" dirty="0">
                <a:effectLst/>
              </a:rPr>
              <a:t>I have gotten my DNA records recently, seeing a list of relatives not only from the US but from Ghana as well. I proudly claim my 9.31% Ghanaian background even though I am nearly 50% Nigerian (73% African overall). What’s fascinating about getting these results is seeing that I am made up of people from all over the globe. May be a small percentage but it’s in there. </a:t>
            </a:r>
          </a:p>
          <a:p>
            <a:endParaRPr lang="en-US" dirty="0">
              <a:effectLst/>
            </a:endParaRPr>
          </a:p>
          <a:p>
            <a:r>
              <a:rPr lang="en-US" dirty="0">
                <a:effectLst/>
              </a:rPr>
              <a:t>This makes me think about how it took all these people to make me. </a:t>
            </a:r>
          </a:p>
          <a:p>
            <a:endParaRPr lang="en-US" dirty="0">
              <a:effectLst/>
            </a:endParaRPr>
          </a:p>
          <a:p>
            <a:r>
              <a:rPr lang="en-US" dirty="0">
                <a:effectLst/>
              </a:rPr>
              <a:t>Such unexpected people such as my .83 Chinese, or .15 Northern India/Pakistani or .8 Native American (that one not as a surprise).</a:t>
            </a:r>
          </a:p>
          <a:p>
            <a:endParaRPr lang="en-US" dirty="0">
              <a:effectLst/>
            </a:endParaRPr>
          </a:p>
          <a:p>
            <a:r>
              <a:rPr lang="en-US" dirty="0">
                <a:effectLst/>
              </a:rPr>
              <a:t>Even the unpleasant reality as 16.72% of me is from European ancestry, such as my .07 Scandinavian DNA. Also not a surprise as the last name Trask has English roots.</a:t>
            </a:r>
          </a:p>
          <a:p>
            <a:endParaRPr lang="en-US" dirty="0">
              <a:effectLst/>
            </a:endParaRPr>
          </a:p>
          <a:p>
            <a:r>
              <a:rPr lang="en-US" dirty="0">
                <a:effectLst/>
              </a:rPr>
              <a:t>Every contribution to make me mattered. Nothing was wasted.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3553299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had a chance to go to a national reparations leaders meeting in Washington DC recently where about 50 or so people from all over the country gathered to strategize about making reparations an integral part of our nation’s culture and everyday life. </a:t>
            </a:r>
          </a:p>
          <a:p>
            <a:endParaRPr lang="en-US" dirty="0"/>
          </a:p>
          <a:p>
            <a:r>
              <a:rPr lang="en-US" dirty="0"/>
              <a:t>This kind of endeavor makes me think about all the contributions so many people made over the years for freedom, for equality, for justice. I think about every tear, every bit of energy used (physical, mental, spiritual, and emotional), every once of sweat excreted, every drop of blood shed, every resource utilized. I think about how all of those things add to the debt for black people as none of it should have been necessary and I think about how not an iota of any of it was wasted.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2336076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much in life is normalized even when it probably should not be</a:t>
            </a:r>
          </a:p>
          <a:p>
            <a:endParaRPr lang="en-US" dirty="0"/>
          </a:p>
          <a:p>
            <a:r>
              <a:rPr lang="en-US" dirty="0"/>
              <a:t>Our minds adapt, we do what we must to survive, and may not sense crazy even when it’s for everyone to see</a:t>
            </a:r>
          </a:p>
          <a:p>
            <a:endParaRPr lang="en-US" dirty="0"/>
          </a:p>
          <a:p>
            <a:r>
              <a:rPr lang="en-US" dirty="0"/>
              <a:t>This applies in racial justice</a:t>
            </a:r>
          </a:p>
          <a:p>
            <a:endParaRPr lang="en-US" dirty="0"/>
          </a:p>
          <a:p>
            <a:r>
              <a:rPr lang="en-US" dirty="0"/>
              <a:t>Today, I want to think about the concept that “Nothing is Wasted” with that saturation in mind</a:t>
            </a:r>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3511611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the term woke has been used to describe a sensitivity to others and interestingly and ironically even, it is used as a criticism</a:t>
            </a:r>
          </a:p>
          <a:p>
            <a:endParaRPr lang="en-US" dirty="0"/>
          </a:p>
          <a:p>
            <a:r>
              <a:rPr lang="en-US" dirty="0"/>
              <a:t>Apparently, there are those that believe being asleep is the way to go</a:t>
            </a:r>
          </a:p>
          <a:p>
            <a:endParaRPr lang="en-US" dirty="0"/>
          </a:p>
          <a:p>
            <a:r>
              <a:rPr lang="en-US" dirty="0"/>
              <a:t>But my teaching is not geared towards people that refuse to be awake, but for us that are awake but still cannot see. I believe no one is exempt from this condition in some area in their lives. Some areas, we are open to learning and growth while other areas we feel we have it all figured out</a:t>
            </a:r>
          </a:p>
          <a:p>
            <a:endParaRPr lang="en-US" dirty="0"/>
          </a:p>
          <a:p>
            <a:r>
              <a:rPr lang="en-US" dirty="0"/>
              <a:t>It is difficult to press toward the mark for the prize when you think you have already passed the finish line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1908390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get a little existential for a moment.</a:t>
            </a:r>
          </a:p>
          <a:p>
            <a:endParaRPr lang="en-US" dirty="0"/>
          </a:p>
          <a:p>
            <a:r>
              <a:rPr lang="en-US" dirty="0"/>
              <a:t>Did you know that according to the most modern science we have available today from the most brilliant minds, that we all are 13.8 billion years old.</a:t>
            </a:r>
          </a:p>
          <a:p>
            <a:endParaRPr lang="en-US" dirty="0"/>
          </a:p>
          <a:p>
            <a:r>
              <a:rPr lang="en-US" dirty="0"/>
              <a:t>Yeah, I know your first thought is all the birthdays you missed that you could have gotten presents for all this time.</a:t>
            </a:r>
          </a:p>
          <a:p>
            <a:endParaRPr lang="en-US" dirty="0"/>
          </a:p>
          <a:p>
            <a:r>
              <a:rPr lang="en-US" dirty="0"/>
              <a:t>Whether the latest science or biblical instruction, everything comes from the same source</a:t>
            </a:r>
          </a:p>
          <a:p>
            <a:endParaRPr lang="en-US" dirty="0"/>
          </a:p>
          <a:p>
            <a:r>
              <a:rPr lang="en-US" dirty="0"/>
              <a:t>God is Everything, Everything is God. God created EVERYTHING and scientifically speaking we are all made out of the same stuff. </a:t>
            </a:r>
          </a:p>
          <a:p>
            <a:endParaRPr lang="en-US" dirty="0"/>
          </a:p>
          <a:p>
            <a:r>
              <a:rPr lang="en-US" dirty="0"/>
              <a:t>How can anything be wasted? There are disposable parts of God is there?</a:t>
            </a:r>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2220609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like me, you may feel guilty when you do things that seem like a waste of time. After all, there are so many “significant” things to do in life, who are we to waste the precious little time we have.</a:t>
            </a:r>
          </a:p>
          <a:p>
            <a:endParaRPr lang="en-US" dirty="0"/>
          </a:p>
          <a:p>
            <a:r>
              <a:rPr lang="en-US" dirty="0"/>
              <a:t>And time does indeed fly by. There’s probably a reason Paul described life like a vapor that vanishes away. When I think about being 50, I especially wonder where the time went when I play basketball. I watch some of these young guys and think to myself, “I used to be able to do that”. Now, I am proud just to be on the court and be called Old School by the young guys. It did not seem that long ago when I was playing with those old school guys thinking how easy it is to run around them. </a:t>
            </a:r>
          </a:p>
          <a:p>
            <a:endParaRPr lang="en-US" dirty="0"/>
          </a:p>
          <a:p>
            <a:r>
              <a:rPr lang="en-US" dirty="0"/>
              <a:t>The reality is that despite what we do with our precious time, it all matters. Nothing is truly wasted. If you are resting, your body probably needs it, if you are zoning out, your mind probably needs a break, if you are waiting somewhere, your life probably needs to slow down anyway.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476955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thinking, but Jeff, surely everything is not meaningful and useful TO US.  And I’d say, you are right, not to us… but I would still contend nothing is wasted from a God perspective. </a:t>
            </a:r>
          </a:p>
          <a:p>
            <a:endParaRPr lang="en-US" dirty="0"/>
          </a:p>
          <a:p>
            <a:r>
              <a:rPr lang="en-US" dirty="0"/>
              <a:t>If you were to ask Joseph when his brothers sold him into slavery, at that moment, he’d say it was a waste of time and energy.</a:t>
            </a:r>
          </a:p>
          <a:p>
            <a:endParaRPr lang="en-US" dirty="0"/>
          </a:p>
          <a:p>
            <a:r>
              <a:rPr lang="en-US" dirty="0"/>
              <a:t>If you were to ask Joseph when he was imprisoned for years after being falsely accused, at that time, he’d say it was a waste of time and energy.</a:t>
            </a:r>
          </a:p>
          <a:p>
            <a:endParaRPr lang="en-US" dirty="0"/>
          </a:p>
          <a:p>
            <a:r>
              <a:rPr lang="en-US" dirty="0"/>
              <a:t>But after all was said and done, Joseph came to the same conclusion that we read in Romans 8: 28. God did not say that all things are good, it says God works all things for good.</a:t>
            </a:r>
          </a:p>
          <a:p>
            <a:endParaRPr lang="en-US" dirty="0"/>
          </a:p>
          <a:p>
            <a:r>
              <a:rPr lang="en-US" dirty="0"/>
              <a:t>In, Genesis 50:20, when Joseph reveals himself to his brothers, he says, “You meant evil against me, but God meant it for good”</a:t>
            </a:r>
          </a:p>
          <a:p>
            <a:endParaRPr lang="en-US" dirty="0"/>
          </a:p>
          <a:p>
            <a:r>
              <a:rPr lang="en-US" dirty="0"/>
              <a:t>Of course, as the story goes, Joseph’s experience allowed God’s people to survive a 7-year drought due to Joseph becoming a top leader in Egypt, guiding the Pharoah </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19966845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4/17/26</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4/17/26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4/17/26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4/17/26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4/17/26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4/17/26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4/17/26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4/17/26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4/17/26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4/17/26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4/17/26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4/17/26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4/17/26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4/17/26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4/17/26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4/17/26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4/17/26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4/17/26</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en.wikipedia.org/wiki/Sit-in_movement" TargetMode="Externa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hyperlink" Target="https://pxhere.com/id/photo/1639813" TargetMode="External"/><Relationship Id="rId3" Type="http://schemas.openxmlformats.org/officeDocument/2006/relationships/image" Target="../media/image13.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practicingparadoxy.wordpress.com/2015/05/" TargetMode="External"/><Relationship Id="rId5" Type="http://schemas.openxmlformats.org/officeDocument/2006/relationships/image" Target="../media/image21.jp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anarchangel.blogspot.com/2013/"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pexels.com/photo/yellow-and-blue-fish-in-water-322036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biblegateway.com/passage/?search=Romans%208&amp;version=NIV#fen-NIV-28145i"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www.wired.it/scienza/lab/2018/04/05/fine-mondo-big-bang/" TargetMode="Externa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39" name="Group 122">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24" name="Picture 123">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0" name="Rectangle 124">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6" name="Picture 125">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7" name="Picture 126">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41" name="Rectangle 12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ild standing in a park&#10;&#10;Description automatically generated">
            <a:extLst>
              <a:ext uri="{FF2B5EF4-FFF2-40B4-BE49-F238E27FC236}">
                <a16:creationId xmlns:a16="http://schemas.microsoft.com/office/drawing/2014/main" id="{5EC1697F-A851-E760-1A62-F69C41246793}"/>
              </a:ext>
            </a:extLst>
          </p:cNvPr>
          <p:cNvPicPr>
            <a:picLocks noChangeAspect="1"/>
          </p:cNvPicPr>
          <p:nvPr/>
        </p:nvPicPr>
        <p:blipFill>
          <a:blip r:embed="rId6">
            <a:extLst>
              <a:ext uri="{28A0092B-C50C-407E-A947-70E740481C1C}">
                <a14:useLocalDpi xmlns:a14="http://schemas.microsoft.com/office/drawing/2010/main" val="0"/>
              </a:ext>
            </a:extLst>
          </a:blip>
          <a:srcRect l="13875" r="29875"/>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3650938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men sitting at a table&#10;&#10;Description automatically generated">
            <a:extLst>
              <a:ext uri="{FF2B5EF4-FFF2-40B4-BE49-F238E27FC236}">
                <a16:creationId xmlns:a16="http://schemas.microsoft.com/office/drawing/2014/main" id="{BE655566-1470-41F3-59E5-26598DBA63F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7000"/>
          <a:stretch>
            <a:fillRect/>
          </a:stretch>
        </p:blipFill>
        <p:spPr>
          <a:xfrm>
            <a:off x="20" y="10"/>
            <a:ext cx="9143980" cy="6857990"/>
          </a:xfrm>
          <a:prstGeom prst="rect">
            <a:avLst/>
          </a:prstGeom>
        </p:spPr>
      </p:pic>
    </p:spTree>
    <p:extLst>
      <p:ext uri="{BB962C8B-B14F-4D97-AF65-F5344CB8AC3E}">
        <p14:creationId xmlns:p14="http://schemas.microsoft.com/office/powerpoint/2010/main" val="1638404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041">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ndefined">
            <a:extLst>
              <a:ext uri="{FF2B5EF4-FFF2-40B4-BE49-F238E27FC236}">
                <a16:creationId xmlns:a16="http://schemas.microsoft.com/office/drawing/2014/main" id="{E4F4B216-09E8-4F18-499E-1FFB5BD96BC7}"/>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t="9561" r="1" b="35581"/>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62DA0C-1009-2ADD-5B00-74F51B337CD0}"/>
              </a:ext>
            </a:extLst>
          </p:cNvPr>
          <p:cNvSpPr>
            <a:spLocks noGrp="1"/>
          </p:cNvSpPr>
          <p:nvPr>
            <p:ph type="title"/>
          </p:nvPr>
        </p:nvSpPr>
        <p:spPr>
          <a:xfrm>
            <a:off x="971551" y="982132"/>
            <a:ext cx="7200897" cy="1303867"/>
          </a:xfrm>
        </p:spPr>
        <p:txBody>
          <a:bodyPr>
            <a:normAutofit/>
          </a:bodyPr>
          <a:lstStyle/>
          <a:p>
            <a:pPr>
              <a:lnSpc>
                <a:spcPct val="90000"/>
              </a:lnSpc>
            </a:pPr>
            <a:r>
              <a:rPr lang="en-US">
                <a:solidFill>
                  <a:srgbClr val="FFFFFF"/>
                </a:solidFill>
              </a:rPr>
              <a:t>These Shoes Were Made for Walking</a:t>
            </a:r>
          </a:p>
        </p:txBody>
      </p:sp>
      <p:cxnSp>
        <p:nvCxnSpPr>
          <p:cNvPr id="1044" name="Straight Connector 1043">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271EB171-BB69-88D5-EEDD-196C8EF634F3}"/>
              </a:ext>
            </a:extLst>
          </p:cNvPr>
          <p:cNvSpPr>
            <a:spLocks noGrp="1"/>
          </p:cNvSpPr>
          <p:nvPr>
            <p:ph idx="1"/>
          </p:nvPr>
        </p:nvSpPr>
        <p:spPr>
          <a:xfrm>
            <a:off x="971550" y="2556932"/>
            <a:ext cx="7200897" cy="3318936"/>
          </a:xfrm>
        </p:spPr>
        <p:txBody>
          <a:bodyPr>
            <a:normAutofit/>
          </a:bodyPr>
          <a:lstStyle/>
          <a:p>
            <a:endParaRPr lang="en-US">
              <a:solidFill>
                <a:srgbClr val="FFFFFF"/>
              </a:solidFill>
            </a:endParaRPr>
          </a:p>
          <a:p>
            <a:endParaRPr lang="en-US">
              <a:solidFill>
                <a:srgbClr val="FFFFFF"/>
              </a:solidFill>
            </a:endParaRPr>
          </a:p>
        </p:txBody>
      </p:sp>
    </p:spTree>
    <p:extLst>
      <p:ext uri="{BB962C8B-B14F-4D97-AF65-F5344CB8AC3E}">
        <p14:creationId xmlns:p14="http://schemas.microsoft.com/office/powerpoint/2010/main" val="13647707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434DCA8-BC57-40AE-94D7-754460957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7" name="Picture 2056">
            <a:extLst>
              <a:ext uri="{FF2B5EF4-FFF2-40B4-BE49-F238E27FC236}">
                <a16:creationId xmlns:a16="http://schemas.microsoft.com/office/drawing/2014/main" id="{E93A23A1-FB7B-4C57-8240-0B6015C11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sp>
        <p:nvSpPr>
          <p:cNvPr id="2059" name="Rectangle 2058">
            <a:extLst>
              <a:ext uri="{FF2B5EF4-FFF2-40B4-BE49-F238E27FC236}">
                <a16:creationId xmlns:a16="http://schemas.microsoft.com/office/drawing/2014/main" id="{D43CA6E1-DE85-4998-B1CA-2B617EDF6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 y="671208"/>
            <a:ext cx="8203287" cy="5551283"/>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61" name="Picture 2060">
            <a:extLst>
              <a:ext uri="{FF2B5EF4-FFF2-40B4-BE49-F238E27FC236}">
                <a16:creationId xmlns:a16="http://schemas.microsoft.com/office/drawing/2014/main" id="{AD162A3C-D7A8-4B2A-94B1-73192CBC57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21888" y="3174136"/>
            <a:ext cx="582930" cy="606425"/>
          </a:xfrm>
          <a:prstGeom prst="rect">
            <a:avLst/>
          </a:prstGeom>
        </p:spPr>
      </p:pic>
      <p:pic>
        <p:nvPicPr>
          <p:cNvPr id="2050" name="Picture 2" descr="undefined">
            <a:extLst>
              <a:ext uri="{FF2B5EF4-FFF2-40B4-BE49-F238E27FC236}">
                <a16:creationId xmlns:a16="http://schemas.microsoft.com/office/drawing/2014/main" id="{F6CEB5DF-B043-B435-89CA-B3811E5628E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06417" y="1149305"/>
            <a:ext cx="2916982" cy="4615479"/>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2062">
            <a:extLst>
              <a:ext uri="{FF2B5EF4-FFF2-40B4-BE49-F238E27FC236}">
                <a16:creationId xmlns:a16="http://schemas.microsoft.com/office/drawing/2014/main" id="{6B8F1012-6DEE-4829-9F32-620A711094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8578482" y="3174136"/>
            <a:ext cx="582930" cy="606425"/>
          </a:xfrm>
          <a:prstGeom prst="rect">
            <a:avLst/>
          </a:prstGeom>
        </p:spPr>
      </p:pic>
    </p:spTree>
    <p:extLst>
      <p:ext uri="{BB962C8B-B14F-4D97-AF65-F5344CB8AC3E}">
        <p14:creationId xmlns:p14="http://schemas.microsoft.com/office/powerpoint/2010/main" val="1191757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4129" name="Rectangle 4128">
            <a:extLst>
              <a:ext uri="{FF2B5EF4-FFF2-40B4-BE49-F238E27FC236}">
                <a16:creationId xmlns:a16="http://schemas.microsoft.com/office/drawing/2014/main" id="{832A1E47-A968-404F-8DBE-B31240A9B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31" name="Picture 4130">
            <a:extLst>
              <a:ext uri="{FF2B5EF4-FFF2-40B4-BE49-F238E27FC236}">
                <a16:creationId xmlns:a16="http://schemas.microsoft.com/office/drawing/2014/main" id="{E0DDDCF8-BC1A-4404-8ACA-D8D2BB4BE9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B58ED7C3-E6D7-5BF6-E75D-DA2509528E31}"/>
              </a:ext>
            </a:extLst>
          </p:cNvPr>
          <p:cNvSpPr>
            <a:spLocks noGrp="1"/>
          </p:cNvSpPr>
          <p:nvPr>
            <p:ph type="title"/>
          </p:nvPr>
        </p:nvSpPr>
        <p:spPr>
          <a:xfrm>
            <a:off x="971551" y="982132"/>
            <a:ext cx="2745042" cy="1325373"/>
          </a:xfrm>
        </p:spPr>
        <p:txBody>
          <a:bodyPr anchor="b">
            <a:normAutofit/>
          </a:bodyPr>
          <a:lstStyle/>
          <a:p>
            <a:r>
              <a:rPr lang="en-US" sz="2100" dirty="0"/>
              <a:t>What Do You Feel Was Wasted?</a:t>
            </a:r>
          </a:p>
        </p:txBody>
      </p:sp>
      <p:cxnSp>
        <p:nvCxnSpPr>
          <p:cNvPr id="4133" name="Straight Connector 4132">
            <a:extLst>
              <a:ext uri="{FF2B5EF4-FFF2-40B4-BE49-F238E27FC236}">
                <a16:creationId xmlns:a16="http://schemas.microsoft.com/office/drawing/2014/main" id="{CBB3FB69-D504-412A-90F9-1D1BAA6AC8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Content Placeholder 12" descr="A green sign with white text&#10;&#10;Description automatically generated">
            <a:extLst>
              <a:ext uri="{FF2B5EF4-FFF2-40B4-BE49-F238E27FC236}">
                <a16:creationId xmlns:a16="http://schemas.microsoft.com/office/drawing/2014/main" id="{02322486-E92E-FDB0-8679-6C29D7FA1E6F}"/>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71550" y="3157005"/>
            <a:ext cx="2744788" cy="2055291"/>
          </a:xfrm>
        </p:spPr>
      </p:pic>
      <p:pic>
        <p:nvPicPr>
          <p:cNvPr id="8" name="Content Placeholder 7" descr="A person yelling at another person&#10;&#10;Description automatically generated">
            <a:extLst>
              <a:ext uri="{FF2B5EF4-FFF2-40B4-BE49-F238E27FC236}">
                <a16:creationId xmlns:a16="http://schemas.microsoft.com/office/drawing/2014/main" id="{B9A02A74-6878-C236-6470-0B51B7F20BA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2894" r="20316"/>
          <a:stretch>
            <a:fillRect/>
          </a:stretch>
        </p:blipFill>
        <p:spPr>
          <a:xfrm>
            <a:off x="4064001" y="982131"/>
            <a:ext cx="4102099"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4175395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8AED-3A3C-01E9-C712-804DAA729DA6}"/>
              </a:ext>
            </a:extLst>
          </p:cNvPr>
          <p:cNvSpPr>
            <a:spLocks noGrp="1"/>
          </p:cNvSpPr>
          <p:nvPr>
            <p:ph type="title"/>
          </p:nvPr>
        </p:nvSpPr>
        <p:spPr/>
        <p:txBody>
          <a:bodyPr/>
          <a:lstStyle/>
          <a:p>
            <a:r>
              <a:rPr lang="en-US" dirty="0"/>
              <a:t>Change in Perspective</a:t>
            </a:r>
          </a:p>
        </p:txBody>
      </p:sp>
      <p:sp>
        <p:nvSpPr>
          <p:cNvPr id="3" name="Content Placeholder 2">
            <a:extLst>
              <a:ext uri="{FF2B5EF4-FFF2-40B4-BE49-F238E27FC236}">
                <a16:creationId xmlns:a16="http://schemas.microsoft.com/office/drawing/2014/main" id="{E0A7D099-DE78-7781-3EEC-743EE680144C}"/>
              </a:ext>
            </a:extLst>
          </p:cNvPr>
          <p:cNvSpPr>
            <a:spLocks noGrp="1"/>
          </p:cNvSpPr>
          <p:nvPr>
            <p:ph idx="1"/>
          </p:nvPr>
        </p:nvSpPr>
        <p:spPr/>
        <p:txBody>
          <a:bodyPr/>
          <a:lstStyle/>
          <a:p>
            <a:r>
              <a:rPr lang="en-US" dirty="0"/>
              <a:t>Appreciation for the “little things”</a:t>
            </a:r>
          </a:p>
          <a:p>
            <a:r>
              <a:rPr lang="en-US" dirty="0"/>
              <a:t>Engaging in each moment when traveling</a:t>
            </a:r>
          </a:p>
          <a:p>
            <a:r>
              <a:rPr lang="en-US" dirty="0"/>
              <a:t>Yard waste as future life</a:t>
            </a:r>
          </a:p>
          <a:p>
            <a:endParaRPr lang="en-US" dirty="0"/>
          </a:p>
        </p:txBody>
      </p:sp>
    </p:spTree>
    <p:extLst>
      <p:ext uri="{BB962C8B-B14F-4D97-AF65-F5344CB8AC3E}">
        <p14:creationId xmlns:p14="http://schemas.microsoft.com/office/powerpoint/2010/main" val="3832014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5" descr="A hand on a leather chair&#10;&#10;Description automatically generated">
            <a:extLst>
              <a:ext uri="{FF2B5EF4-FFF2-40B4-BE49-F238E27FC236}">
                <a16:creationId xmlns:a16="http://schemas.microsoft.com/office/drawing/2014/main" id="{10422BDD-6369-17A6-462C-09CE293BE70A}"/>
              </a:ext>
            </a:extLst>
          </p:cNvPr>
          <p:cNvPicPr>
            <a:picLocks noChangeAspect="1"/>
          </p:cNvPicPr>
          <p:nvPr/>
        </p:nvPicPr>
        <p:blipFill>
          <a:blip r:embed="rId4">
            <a:extLst>
              <a:ext uri="{28A0092B-C50C-407E-A947-70E740481C1C}">
                <a14:useLocalDpi xmlns:a14="http://schemas.microsoft.com/office/drawing/2010/main" val="0"/>
              </a:ext>
            </a:extLst>
          </a:blip>
          <a:srcRect l="5847" r="37903"/>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219921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children sitting on a couch with stuffed animals&#10;&#10;Description automatically generated">
            <a:extLst>
              <a:ext uri="{FF2B5EF4-FFF2-40B4-BE49-F238E27FC236}">
                <a16:creationId xmlns:a16="http://schemas.microsoft.com/office/drawing/2014/main" id="{7B4A6A98-F433-2F77-E4AC-D9EAA24CAC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460819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51" name="Picture 50">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2" name="Rectangle 51">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3" name="Picture 52">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4" name="Picture 53">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56" name="Rectangle 55">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nting of a person with long hair&#10;&#10;Description automatically generated">
            <a:extLst>
              <a:ext uri="{FF2B5EF4-FFF2-40B4-BE49-F238E27FC236}">
                <a16:creationId xmlns:a16="http://schemas.microsoft.com/office/drawing/2014/main" id="{D8A1159B-A5EC-C0FF-42CD-3F33444ECDF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348753" y="649941"/>
            <a:ext cx="4482353" cy="5602942"/>
          </a:xfrm>
          <a:prstGeom prst="rect">
            <a:avLst/>
          </a:prstGeom>
        </p:spPr>
      </p:pic>
    </p:spTree>
    <p:extLst>
      <p:ext uri="{BB962C8B-B14F-4D97-AF65-F5344CB8AC3E}">
        <p14:creationId xmlns:p14="http://schemas.microsoft.com/office/powerpoint/2010/main" val="262880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standing on a playground&#10;&#10;Description automatically generated">
            <a:extLst>
              <a:ext uri="{FF2B5EF4-FFF2-40B4-BE49-F238E27FC236}">
                <a16:creationId xmlns:a16="http://schemas.microsoft.com/office/drawing/2014/main" id="{7C6BB658-66DC-3C1C-B99D-31BE8301A021}"/>
              </a:ext>
            </a:extLst>
          </p:cNvPr>
          <p:cNvPicPr>
            <a:picLocks noChangeAspect="1"/>
          </p:cNvPicPr>
          <p:nvPr/>
        </p:nvPicPr>
        <p:blipFill>
          <a:blip r:embed="rId4">
            <a:extLst>
              <a:ext uri="{28A0092B-C50C-407E-A947-70E740481C1C}">
                <a14:useLocalDpi xmlns:a14="http://schemas.microsoft.com/office/drawing/2010/main" val="0"/>
              </a:ext>
            </a:extLst>
          </a:blip>
          <a:srcRect r="43750"/>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220510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98187EFF-0882-6875-03D7-7EA911765A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372400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t tables&#10;&#10;Description automatically generated">
            <a:extLst>
              <a:ext uri="{FF2B5EF4-FFF2-40B4-BE49-F238E27FC236}">
                <a16:creationId xmlns:a16="http://schemas.microsoft.com/office/drawing/2014/main" id="{0381C3A3-CE6D-F5BF-FA4E-3E1ECF3449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1154687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a:bodyPr>
          <a:lstStyle/>
          <a:p>
            <a:r>
              <a:rPr lang="en-US" dirty="0"/>
              <a:t>What The H___ Is Water?</a:t>
            </a:r>
          </a:p>
        </p:txBody>
      </p:sp>
      <p:pic>
        <p:nvPicPr>
          <p:cNvPr id="7" name="Content Placeholder 6" descr="A yellow fish swimming in water&#10;&#10;Description automatically generated">
            <a:extLst>
              <a:ext uri="{FF2B5EF4-FFF2-40B4-BE49-F238E27FC236}">
                <a16:creationId xmlns:a16="http://schemas.microsoft.com/office/drawing/2014/main" id="{AA11B2DF-19A9-E90B-C8E4-6E6C9FAC4A5D}"/>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05127" y="2490788"/>
            <a:ext cx="4141684" cy="3444875"/>
          </a:xfrm>
        </p:spPr>
      </p:pic>
    </p:spTree>
    <p:extLst>
      <p:ext uri="{BB962C8B-B14F-4D97-AF65-F5344CB8AC3E}">
        <p14:creationId xmlns:p14="http://schemas.microsoft.com/office/powerpoint/2010/main" val="2470558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69" name="Picture 1057">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1071" name="Straight Connector 1059">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072" name="Group 1061">
            <a:extLst>
              <a:ext uri="{FF2B5EF4-FFF2-40B4-BE49-F238E27FC236}">
                <a16:creationId xmlns:a16="http://schemas.microsoft.com/office/drawing/2014/main" id="{EF41A68A-8CD1-4105-B4EC-A56286CB0F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51962" y="1411015"/>
            <a:ext cx="5856119" cy="4103960"/>
            <a:chOff x="2202616" y="1411015"/>
            <a:chExt cx="7808159" cy="4103960"/>
          </a:xfrm>
        </p:grpSpPr>
        <p:sp>
          <p:nvSpPr>
            <p:cNvPr id="1063" name="Freeform 16">
              <a:extLst>
                <a:ext uri="{FF2B5EF4-FFF2-40B4-BE49-F238E27FC236}">
                  <a16:creationId xmlns:a16="http://schemas.microsoft.com/office/drawing/2014/main" id="{7B955F46-02E4-4A82-96F5-CBAFDD4A7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02616" y="1411015"/>
              <a:ext cx="7808159" cy="4103960"/>
            </a:xfrm>
            <a:custGeom>
              <a:avLst/>
              <a:gdLst>
                <a:gd name="connsiteX0" fmla="*/ 7589084 w 7808159"/>
                <a:gd name="connsiteY0" fmla="*/ 3803605 h 4103960"/>
                <a:gd name="connsiteX1" fmla="*/ 7512884 w 7808159"/>
                <a:gd name="connsiteY1" fmla="*/ 3879805 h 4103960"/>
                <a:gd name="connsiteX2" fmla="*/ 7589084 w 7808159"/>
                <a:gd name="connsiteY2" fmla="*/ 3956005 h 4103960"/>
                <a:gd name="connsiteX3" fmla="*/ 7665284 w 7808159"/>
                <a:gd name="connsiteY3" fmla="*/ 3879805 h 4103960"/>
                <a:gd name="connsiteX4" fmla="*/ 7589084 w 7808159"/>
                <a:gd name="connsiteY4" fmla="*/ 3803605 h 4103960"/>
                <a:gd name="connsiteX5" fmla="*/ 197684 w 7808159"/>
                <a:gd name="connsiteY5" fmla="*/ 3803605 h 4103960"/>
                <a:gd name="connsiteX6" fmla="*/ 121484 w 7808159"/>
                <a:gd name="connsiteY6" fmla="*/ 3879805 h 4103960"/>
                <a:gd name="connsiteX7" fmla="*/ 197684 w 7808159"/>
                <a:gd name="connsiteY7" fmla="*/ 3956005 h 4103960"/>
                <a:gd name="connsiteX8" fmla="*/ 273884 w 7808159"/>
                <a:gd name="connsiteY8" fmla="*/ 3879805 h 4103960"/>
                <a:gd name="connsiteX9" fmla="*/ 197684 w 7808159"/>
                <a:gd name="connsiteY9" fmla="*/ 3803605 h 4103960"/>
                <a:gd name="connsiteX10" fmla="*/ 7604324 w 7808159"/>
                <a:gd name="connsiteY10" fmla="*/ 130765 h 4103960"/>
                <a:gd name="connsiteX11" fmla="*/ 7528124 w 7808159"/>
                <a:gd name="connsiteY11" fmla="*/ 206965 h 4103960"/>
                <a:gd name="connsiteX12" fmla="*/ 7604324 w 7808159"/>
                <a:gd name="connsiteY12" fmla="*/ 283165 h 4103960"/>
                <a:gd name="connsiteX13" fmla="*/ 7680524 w 7808159"/>
                <a:gd name="connsiteY13" fmla="*/ 206965 h 4103960"/>
                <a:gd name="connsiteX14" fmla="*/ 7604324 w 7808159"/>
                <a:gd name="connsiteY14" fmla="*/ 130765 h 4103960"/>
                <a:gd name="connsiteX15" fmla="*/ 197684 w 7808159"/>
                <a:gd name="connsiteY15" fmla="*/ 130765 h 4103960"/>
                <a:gd name="connsiteX16" fmla="*/ 121484 w 7808159"/>
                <a:gd name="connsiteY16" fmla="*/ 206965 h 4103960"/>
                <a:gd name="connsiteX17" fmla="*/ 197684 w 7808159"/>
                <a:gd name="connsiteY17" fmla="*/ 283165 h 4103960"/>
                <a:gd name="connsiteX18" fmla="*/ 273884 w 7808159"/>
                <a:gd name="connsiteY18" fmla="*/ 206965 h 4103960"/>
                <a:gd name="connsiteX19" fmla="*/ 197684 w 7808159"/>
                <a:gd name="connsiteY19" fmla="*/ 130765 h 4103960"/>
                <a:gd name="connsiteX20" fmla="*/ 0 w 7808159"/>
                <a:gd name="connsiteY20" fmla="*/ 0 h 4103960"/>
                <a:gd name="connsiteX21" fmla="*/ 7808159 w 7808159"/>
                <a:gd name="connsiteY21" fmla="*/ 0 h 4103960"/>
                <a:gd name="connsiteX22" fmla="*/ 7808159 w 7808159"/>
                <a:gd name="connsiteY22" fmla="*/ 4103960 h 4103960"/>
                <a:gd name="connsiteX23" fmla="*/ 0 w 7808159"/>
                <a:gd name="connsiteY23" fmla="*/ 4103960 h 41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08159" h="4103960">
                  <a:moveTo>
                    <a:pt x="7589084" y="3803605"/>
                  </a:moveTo>
                  <a:cubicBezTo>
                    <a:pt x="7547000" y="3803605"/>
                    <a:pt x="7512884" y="3837721"/>
                    <a:pt x="7512884" y="3879805"/>
                  </a:cubicBezTo>
                  <a:cubicBezTo>
                    <a:pt x="7512884" y="3921889"/>
                    <a:pt x="7547000" y="3956005"/>
                    <a:pt x="7589084" y="3956005"/>
                  </a:cubicBezTo>
                  <a:cubicBezTo>
                    <a:pt x="7631168" y="3956005"/>
                    <a:pt x="7665284" y="3921889"/>
                    <a:pt x="7665284" y="3879805"/>
                  </a:cubicBezTo>
                  <a:cubicBezTo>
                    <a:pt x="7665284" y="3837721"/>
                    <a:pt x="7631168" y="3803605"/>
                    <a:pt x="7589084" y="3803605"/>
                  </a:cubicBezTo>
                  <a:close/>
                  <a:moveTo>
                    <a:pt x="197684" y="3803605"/>
                  </a:moveTo>
                  <a:cubicBezTo>
                    <a:pt x="155600" y="3803605"/>
                    <a:pt x="121484" y="3837721"/>
                    <a:pt x="121484" y="3879805"/>
                  </a:cubicBezTo>
                  <a:cubicBezTo>
                    <a:pt x="121484" y="3921889"/>
                    <a:pt x="155600" y="3956005"/>
                    <a:pt x="197684" y="3956005"/>
                  </a:cubicBezTo>
                  <a:cubicBezTo>
                    <a:pt x="239768" y="3956005"/>
                    <a:pt x="273884" y="3921889"/>
                    <a:pt x="273884" y="3879805"/>
                  </a:cubicBezTo>
                  <a:cubicBezTo>
                    <a:pt x="273884" y="3837721"/>
                    <a:pt x="239768" y="3803605"/>
                    <a:pt x="197684" y="3803605"/>
                  </a:cubicBezTo>
                  <a:close/>
                  <a:moveTo>
                    <a:pt x="7604324" y="130765"/>
                  </a:moveTo>
                  <a:cubicBezTo>
                    <a:pt x="7562240" y="130765"/>
                    <a:pt x="7528124" y="164881"/>
                    <a:pt x="7528124" y="206965"/>
                  </a:cubicBezTo>
                  <a:cubicBezTo>
                    <a:pt x="7528124" y="249049"/>
                    <a:pt x="7562240" y="283165"/>
                    <a:pt x="7604324" y="283165"/>
                  </a:cubicBezTo>
                  <a:cubicBezTo>
                    <a:pt x="7646408" y="283165"/>
                    <a:pt x="7680524" y="249049"/>
                    <a:pt x="7680524" y="206965"/>
                  </a:cubicBezTo>
                  <a:cubicBezTo>
                    <a:pt x="7680524" y="164881"/>
                    <a:pt x="7646408" y="130765"/>
                    <a:pt x="7604324" y="130765"/>
                  </a:cubicBezTo>
                  <a:close/>
                  <a:moveTo>
                    <a:pt x="197684" y="130765"/>
                  </a:moveTo>
                  <a:cubicBezTo>
                    <a:pt x="155600" y="130765"/>
                    <a:pt x="121484" y="164881"/>
                    <a:pt x="121484" y="206965"/>
                  </a:cubicBezTo>
                  <a:cubicBezTo>
                    <a:pt x="121484" y="249049"/>
                    <a:pt x="155600" y="283165"/>
                    <a:pt x="197684" y="283165"/>
                  </a:cubicBezTo>
                  <a:cubicBezTo>
                    <a:pt x="239768" y="283165"/>
                    <a:pt x="273884" y="249049"/>
                    <a:pt x="273884" y="206965"/>
                  </a:cubicBezTo>
                  <a:cubicBezTo>
                    <a:pt x="273884" y="164881"/>
                    <a:pt x="239768" y="130765"/>
                    <a:pt x="197684" y="130765"/>
                  </a:cubicBezTo>
                  <a:close/>
                  <a:moveTo>
                    <a:pt x="0" y="0"/>
                  </a:moveTo>
                  <a:lnTo>
                    <a:pt x="7808159" y="0"/>
                  </a:lnTo>
                  <a:lnTo>
                    <a:pt x="7808159" y="4103960"/>
                  </a:lnTo>
                  <a:lnTo>
                    <a:pt x="0" y="4103960"/>
                  </a:lnTo>
                  <a:close/>
                </a:path>
              </a:pathLst>
            </a:custGeom>
            <a:blipFill dpi="0" rotWithShape="1">
              <a:blip r:embed="rId5">
                <a:alphaModFix amt="83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3" name="Group 1063">
              <a:extLst>
                <a:ext uri="{FF2B5EF4-FFF2-40B4-BE49-F238E27FC236}">
                  <a16:creationId xmlns:a16="http://schemas.microsoft.com/office/drawing/2014/main" id="{879775EF-026C-4E4A-873B-185915FB4F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278995" y="1501257"/>
              <a:ext cx="7645811" cy="3928374"/>
              <a:chOff x="2278995" y="1501257"/>
              <a:chExt cx="7645811" cy="3928374"/>
            </a:xfrm>
          </p:grpSpPr>
          <p:sp>
            <p:nvSpPr>
              <p:cNvPr id="1065" name="Donut 19">
                <a:extLst>
                  <a:ext uri="{FF2B5EF4-FFF2-40B4-BE49-F238E27FC236}">
                    <a16:creationId xmlns:a16="http://schemas.microsoft.com/office/drawing/2014/main" id="{400D0967-F02F-4275-8520-75D52A1DF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7918"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4" name="Donut 21">
                <a:extLst>
                  <a:ext uri="{FF2B5EF4-FFF2-40B4-BE49-F238E27FC236}">
                    <a16:creationId xmlns:a16="http://schemas.microsoft.com/office/drawing/2014/main" id="{B4B16BA1-0F90-43DD-9D6C-6F196A15A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3719" y="517472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7" name="Donut 22">
                <a:extLst>
                  <a:ext uri="{FF2B5EF4-FFF2-40B4-BE49-F238E27FC236}">
                    <a16:creationId xmlns:a16="http://schemas.microsoft.com/office/drawing/2014/main" id="{7B652CBC-3D51-4C0E-8DDE-2C4A49B38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8" name="Donut 23">
                <a:extLst>
                  <a:ext uri="{FF2B5EF4-FFF2-40B4-BE49-F238E27FC236}">
                    <a16:creationId xmlns:a16="http://schemas.microsoft.com/office/drawing/2014/main" id="{3AFF0419-6554-4FDD-93AB-8A8C45FF5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5182743"/>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2019298" y="1871131"/>
            <a:ext cx="5111752" cy="1515533"/>
          </a:xfrm>
        </p:spPr>
        <p:txBody>
          <a:bodyPr vert="horz" lIns="91440" tIns="45720" rIns="91440" bIns="45720" rtlCol="0" anchor="b">
            <a:normAutofit/>
          </a:bodyPr>
          <a:lstStyle/>
          <a:p>
            <a:pPr>
              <a:lnSpc>
                <a:spcPct val="90000"/>
              </a:lnSpc>
            </a:pPr>
            <a:r>
              <a:rPr lang="en-US" sz="5000" dirty="0"/>
              <a:t>Nothing Wasted</a:t>
            </a:r>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2019298" y="3657597"/>
            <a:ext cx="5111752" cy="1320802"/>
          </a:xfrm>
        </p:spPr>
        <p:txBody>
          <a:bodyPr vert="horz" lIns="91440" tIns="45720" rIns="91440" bIns="45720" rtlCol="0" anchor="t">
            <a:normAutofit lnSpcReduction="10000"/>
          </a:bodyPr>
          <a:lstStyle/>
          <a:p>
            <a:pPr marL="0" indent="0" algn="ctr">
              <a:buNone/>
            </a:pPr>
            <a:r>
              <a:rPr lang="en-US" sz="1800" b="0" i="0" dirty="0">
                <a:solidFill>
                  <a:srgbClr val="000000"/>
                </a:solidFill>
                <a:effectLst/>
                <a:latin typeface="+mj-lt"/>
              </a:rPr>
              <a:t>And we know that in all things God works for the good of those who love him, who</a:t>
            </a:r>
            <a:r>
              <a:rPr lang="en-US" sz="1800" b="0" i="0" baseline="30000" dirty="0">
                <a:solidFill>
                  <a:srgbClr val="000000"/>
                </a:solidFill>
                <a:effectLst/>
                <a:latin typeface="+mj-lt"/>
              </a:rPr>
              <a:t>[</a:t>
            </a:r>
            <a:r>
              <a:rPr lang="en-US" sz="1800" b="0" i="0" baseline="30000" dirty="0">
                <a:solidFill>
                  <a:srgbClr val="4A4A4A"/>
                </a:solidFill>
                <a:effectLst/>
                <a:latin typeface="+mj-lt"/>
                <a:hlinkClick r:id="rId6" tooltip="See footnote i"/>
              </a:rPr>
              <a:t>i</a:t>
            </a:r>
            <a:r>
              <a:rPr lang="en-US" sz="1800" b="0" i="0" baseline="30000" dirty="0">
                <a:solidFill>
                  <a:srgbClr val="000000"/>
                </a:solidFill>
                <a:effectLst/>
                <a:latin typeface="+mj-lt"/>
              </a:rPr>
              <a:t>]</a:t>
            </a:r>
            <a:r>
              <a:rPr lang="en-US" sz="1800" b="0" i="0" dirty="0">
                <a:solidFill>
                  <a:srgbClr val="000000"/>
                </a:solidFill>
                <a:effectLst/>
                <a:latin typeface="+mj-lt"/>
              </a:rPr>
              <a:t> have been called according to his purpose. </a:t>
            </a:r>
          </a:p>
          <a:p>
            <a:pPr marL="0" indent="0" algn="ctr">
              <a:buNone/>
            </a:pPr>
            <a:r>
              <a:rPr lang="en-US" sz="2100" dirty="0">
                <a:solidFill>
                  <a:schemeClr val="tx1"/>
                </a:solidFill>
              </a:rPr>
              <a:t>Romans 8:28</a:t>
            </a:r>
          </a:p>
        </p:txBody>
      </p:sp>
      <p:cxnSp>
        <p:nvCxnSpPr>
          <p:cNvPr id="1070" name="Straight Connector 1069">
            <a:extLst>
              <a:ext uri="{FF2B5EF4-FFF2-40B4-BE49-F238E27FC236}">
                <a16:creationId xmlns:a16="http://schemas.microsoft.com/office/drawing/2014/main" id="{5F310D7E-8F1E-4C2F-8824-E43E043DD8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4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3100" name="Rectangle 3099">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right light in space&#10;&#10;Description automatically generated">
            <a:extLst>
              <a:ext uri="{FF2B5EF4-FFF2-40B4-BE49-F238E27FC236}">
                <a16:creationId xmlns:a16="http://schemas.microsoft.com/office/drawing/2014/main" id="{8A6574E1-25A5-CBC8-F52B-A988DB09601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644" r="11356"/>
          <a:stretch>
            <a:fillRect/>
          </a:stretch>
        </p:blipFill>
        <p:spPr>
          <a:xfrm>
            <a:off x="20" y="10"/>
            <a:ext cx="9143980" cy="6857990"/>
          </a:xfrm>
          <a:prstGeom prst="rect">
            <a:avLst/>
          </a:prstGeom>
        </p:spPr>
      </p:pic>
    </p:spTree>
    <p:extLst>
      <p:ext uri="{BB962C8B-B14F-4D97-AF65-F5344CB8AC3E}">
        <p14:creationId xmlns:p14="http://schemas.microsoft.com/office/powerpoint/2010/main" val="4083863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7E4F490-FA76-4FF0-B36A-72B01E1175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C8C51A-4ECF-4857-8298-6C8334C7F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41C46E-A2A6-4DF0-84BD-502A2E56D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sq">
            <a:solidFill>
              <a:srgbClr val="FFFFFF">
                <a:alpha val="80000"/>
              </a:srgbClr>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a:xfrm>
            <a:off x="714081" y="954756"/>
            <a:ext cx="2047810" cy="4946003"/>
          </a:xfrm>
        </p:spPr>
        <p:txBody>
          <a:bodyPr>
            <a:normAutofit/>
          </a:bodyPr>
          <a:lstStyle/>
          <a:p>
            <a:r>
              <a:rPr lang="en-US" dirty="0">
                <a:solidFill>
                  <a:srgbClr val="FFFFFF"/>
                </a:solidFill>
              </a:rPr>
              <a:t>Time</a:t>
            </a:r>
          </a:p>
        </p:txBody>
      </p:sp>
      <p:sp>
        <p:nvSpPr>
          <p:cNvPr id="14" name="Rectangle 13">
            <a:extLst>
              <a:ext uri="{FF2B5EF4-FFF2-40B4-BE49-F238E27FC236}">
                <a16:creationId xmlns:a16="http://schemas.microsoft.com/office/drawing/2014/main" id="{67CE4C0A-D88E-41BB-8F06-8C0E2604B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solidFill>
            <a:schemeClr val="bg2">
              <a:lumMod val="90000"/>
              <a:lumOff val="10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a:xfrm>
            <a:off x="3862770" y="469900"/>
            <a:ext cx="4465222" cy="5405968"/>
          </a:xfrm>
        </p:spPr>
        <p:txBody>
          <a:bodyPr anchor="ctr">
            <a:normAutofit/>
          </a:bodyPr>
          <a:lstStyle/>
          <a:p>
            <a:pPr marL="0" indent="0">
              <a:buNone/>
            </a:pPr>
            <a:r>
              <a:rPr lang="en-US" b="1" dirty="0">
                <a:solidFill>
                  <a:schemeClr val="tx1"/>
                </a:solidFill>
                <a:effectLst/>
                <a:latin typeface="system-ui"/>
              </a:rPr>
              <a:t>Time is never wasted</a:t>
            </a:r>
            <a:endParaRPr lang="en-US" b="1" u="sng" dirty="0">
              <a:solidFill>
                <a:schemeClr val="tx1"/>
              </a:solidFill>
              <a:effectLst/>
              <a:latin typeface="system-ui"/>
            </a:endParaRPr>
          </a:p>
        </p:txBody>
      </p:sp>
    </p:spTree>
    <p:extLst>
      <p:ext uri="{BB962C8B-B14F-4D97-AF65-F5344CB8AC3E}">
        <p14:creationId xmlns:p14="http://schemas.microsoft.com/office/powerpoint/2010/main" val="6513812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a:bodyPr>
          <a:lstStyle/>
          <a:p>
            <a:r>
              <a:rPr lang="en-US" dirty="0"/>
              <a:t>Joseph </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a:bodyPr>
          <a:lstStyle/>
          <a:p>
            <a:r>
              <a:rPr lang="en-US" dirty="0">
                <a:solidFill>
                  <a:srgbClr val="000000"/>
                </a:solidFill>
                <a:latin typeface="system-ui"/>
              </a:rPr>
              <a:t>Seemed like a waste at the time</a:t>
            </a:r>
            <a:endParaRPr lang="en-US" b="1" dirty="0">
              <a:effectLst/>
              <a:latin typeface="system-ui"/>
            </a:endParaRPr>
          </a:p>
        </p:txBody>
      </p:sp>
    </p:spTree>
    <p:extLst>
      <p:ext uri="{BB962C8B-B14F-4D97-AF65-F5344CB8AC3E}">
        <p14:creationId xmlns:p14="http://schemas.microsoft.com/office/powerpoint/2010/main" val="372265607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141515</TotalTime>
  <Words>1959</Words>
  <Application>Microsoft Macintosh PowerPoint</Application>
  <PresentationFormat>On-screen Show (4:3)</PresentationFormat>
  <Paragraphs>154</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Garamond</vt:lpstr>
      <vt:lpstr>system-ui</vt:lpstr>
      <vt:lpstr>Organic</vt:lpstr>
      <vt:lpstr>PowerPoint Presentation</vt:lpstr>
      <vt:lpstr>PowerPoint Presentation</vt:lpstr>
      <vt:lpstr>PowerPoint Presentation</vt:lpstr>
      <vt:lpstr>PowerPoint Presentation</vt:lpstr>
      <vt:lpstr>What The H___ Is Water?</vt:lpstr>
      <vt:lpstr>Nothing Wasted</vt:lpstr>
      <vt:lpstr>PowerPoint Presentation</vt:lpstr>
      <vt:lpstr>Time</vt:lpstr>
      <vt:lpstr>Joseph </vt:lpstr>
      <vt:lpstr>PowerPoint Presentation</vt:lpstr>
      <vt:lpstr>These Shoes Were Made for Walking</vt:lpstr>
      <vt:lpstr>PowerPoint Presentation</vt:lpstr>
      <vt:lpstr>What Do You Feel Was Wasted?</vt:lpstr>
      <vt:lpstr>Change in Perspective</vt:lpstr>
      <vt:lpstr>PowerPoint Presentation</vt:lpstr>
      <vt:lpstr>PowerPoint Presentation</vt:lpstr>
      <vt:lpstr>PowerPoint Presentation</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Trask, Jeffrey T</cp:lastModifiedBy>
  <cp:revision>392</cp:revision>
  <cp:lastPrinted>2026-03-15T14:02:29Z</cp:lastPrinted>
  <dcterms:created xsi:type="dcterms:W3CDTF">2016-05-13T13:48:14Z</dcterms:created>
  <dcterms:modified xsi:type="dcterms:W3CDTF">2026-04-18T14:56:57Z</dcterms:modified>
</cp:coreProperties>
</file>