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0" r:id="rId1"/>
  </p:sldMasterIdLst>
  <p:notesMasterIdLst>
    <p:notesMasterId r:id="rId20"/>
  </p:notesMasterIdLst>
  <p:sldIdLst>
    <p:sldId id="670" r:id="rId2"/>
    <p:sldId id="719" r:id="rId3"/>
    <p:sldId id="737" r:id="rId4"/>
    <p:sldId id="717" r:id="rId5"/>
    <p:sldId id="742" r:id="rId6"/>
    <p:sldId id="718" r:id="rId7"/>
    <p:sldId id="739" r:id="rId8"/>
    <p:sldId id="738" r:id="rId9"/>
    <p:sldId id="628" r:id="rId10"/>
    <p:sldId id="725" r:id="rId11"/>
    <p:sldId id="705" r:id="rId12"/>
    <p:sldId id="722" r:id="rId13"/>
    <p:sldId id="735" r:id="rId14"/>
    <p:sldId id="745" r:id="rId15"/>
    <p:sldId id="748" r:id="rId16"/>
    <p:sldId id="749" r:id="rId17"/>
    <p:sldId id="740" r:id="rId18"/>
    <p:sldId id="741" r:id="rId19"/>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ffrey Trask" initials="JT" lastIdx="8" clrIdx="0">
    <p:extLst>
      <p:ext uri="{19B8F6BF-5375-455C-9EA6-DF929625EA0E}">
        <p15:presenceInfo xmlns:p15="http://schemas.microsoft.com/office/powerpoint/2012/main" userId="f21af94da9129c8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8640" autoAdjust="0"/>
    <p:restoredTop sz="57823" autoAdjust="0"/>
  </p:normalViewPr>
  <p:slideViewPr>
    <p:cSldViewPr snapToGrid="0">
      <p:cViewPr varScale="1">
        <p:scale>
          <a:sx n="71" d="100"/>
          <a:sy n="71" d="100"/>
        </p:scale>
        <p:origin x="1136" y="168"/>
      </p:cViewPr>
      <p:guideLst/>
    </p:cSldViewPr>
  </p:slideViewPr>
  <p:notesTextViewPr>
    <p:cViewPr>
      <p:scale>
        <a:sx n="1" d="1"/>
        <a:sy n="1" d="1"/>
      </p:scale>
      <p:origin x="0" y="0"/>
    </p:cViewPr>
  </p:notesTextViewPr>
  <p:notesViewPr>
    <p:cSldViewPr snapToGrid="0">
      <p:cViewPr varScale="1">
        <p:scale>
          <a:sx n="42" d="100"/>
          <a:sy n="42" d="100"/>
        </p:scale>
        <p:origin x="2646" y="4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6435"/>
          </a:xfrm>
          <a:prstGeom prst="rect">
            <a:avLst/>
          </a:prstGeom>
        </p:spPr>
        <p:txBody>
          <a:bodyPr vert="horz" lIns="93156" tIns="46578" rIns="93156" bIns="46578" rtlCol="0"/>
          <a:lstStyle>
            <a:lvl1pPr algn="l">
              <a:defRPr sz="1200"/>
            </a:lvl1pPr>
          </a:lstStyle>
          <a:p>
            <a:endParaRPr lang="en-US" dirty="0"/>
          </a:p>
        </p:txBody>
      </p:sp>
      <p:sp>
        <p:nvSpPr>
          <p:cNvPr id="3" name="Date Placeholder 2"/>
          <p:cNvSpPr>
            <a:spLocks noGrp="1"/>
          </p:cNvSpPr>
          <p:nvPr>
            <p:ph type="dt" idx="1"/>
          </p:nvPr>
        </p:nvSpPr>
        <p:spPr>
          <a:xfrm>
            <a:off x="3970940" y="0"/>
            <a:ext cx="3037840" cy="466435"/>
          </a:xfrm>
          <a:prstGeom prst="rect">
            <a:avLst/>
          </a:prstGeom>
        </p:spPr>
        <p:txBody>
          <a:bodyPr vert="horz" lIns="93156" tIns="46578" rIns="93156" bIns="46578" rtlCol="0"/>
          <a:lstStyle>
            <a:lvl1pPr algn="r">
              <a:defRPr sz="1200"/>
            </a:lvl1pPr>
          </a:lstStyle>
          <a:p>
            <a:fld id="{A56EE534-B2DF-4659-89CA-B4A70BA27638}" type="datetimeFigureOut">
              <a:rPr lang="en-US" smtClean="0"/>
              <a:t>5/14/26</a:t>
            </a:fld>
            <a:endParaRPr lang="en-US" dirty="0"/>
          </a:p>
        </p:txBody>
      </p:sp>
      <p:sp>
        <p:nvSpPr>
          <p:cNvPr id="4" name="Slide Image Placeholder 3"/>
          <p:cNvSpPr>
            <a:spLocks noGrp="1" noRot="1" noChangeAspect="1"/>
          </p:cNvSpPr>
          <p:nvPr>
            <p:ph type="sldImg" idx="2"/>
          </p:nvPr>
        </p:nvSpPr>
        <p:spPr>
          <a:xfrm>
            <a:off x="1412875" y="1162050"/>
            <a:ext cx="4184650" cy="3138488"/>
          </a:xfrm>
          <a:prstGeom prst="rect">
            <a:avLst/>
          </a:prstGeom>
          <a:noFill/>
          <a:ln w="12700">
            <a:solidFill>
              <a:prstClr val="black"/>
            </a:solidFill>
          </a:ln>
        </p:spPr>
        <p:txBody>
          <a:bodyPr vert="horz" lIns="93156" tIns="46578" rIns="93156" bIns="46578" rtlCol="0" anchor="ctr"/>
          <a:lstStyle/>
          <a:p>
            <a:endParaRPr lang="en-US" dirty="0"/>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56" tIns="46578" rIns="93156" bIns="4657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9"/>
            <a:ext cx="3037840" cy="466434"/>
          </a:xfrm>
          <a:prstGeom prst="rect">
            <a:avLst/>
          </a:prstGeom>
        </p:spPr>
        <p:txBody>
          <a:bodyPr vert="horz" lIns="93156" tIns="46578" rIns="93156" bIns="46578"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40" y="8829969"/>
            <a:ext cx="3037840" cy="466434"/>
          </a:xfrm>
          <a:prstGeom prst="rect">
            <a:avLst/>
          </a:prstGeom>
        </p:spPr>
        <p:txBody>
          <a:bodyPr vert="horz" lIns="93156" tIns="46578" rIns="93156" bIns="46578" rtlCol="0" anchor="b"/>
          <a:lstStyle>
            <a:lvl1pPr algn="r">
              <a:defRPr sz="1200"/>
            </a:lvl1pPr>
          </a:lstStyle>
          <a:p>
            <a:fld id="{FA0DC3DB-0B10-4F5D-8078-2DEAC5D24F75}" type="slidenum">
              <a:rPr lang="en-US" smtClean="0"/>
              <a:t>‹#›</a:t>
            </a:fld>
            <a:endParaRPr lang="en-US" dirty="0"/>
          </a:p>
        </p:txBody>
      </p:sp>
    </p:spTree>
    <p:extLst>
      <p:ext uri="{BB962C8B-B14F-4D97-AF65-F5344CB8AC3E}">
        <p14:creationId xmlns:p14="http://schemas.microsoft.com/office/powerpoint/2010/main" val="10564617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en.wikipedia.org/wiki/National_Ex-Slave_Mutual_Relief,_Bounty_and_Pension_Association"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en.wikipedia.org/wiki/United_States" TargetMode="External"/><Relationship Id="rId4" Type="http://schemas.openxmlformats.org/officeDocument/2006/relationships/hyperlink" Target="https://en.wikipedia.org/wiki/Reparations_for_slavery"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Goanna be in </a:t>
            </a:r>
            <a:r>
              <a:rPr lang="en-US" dirty="0" err="1"/>
              <a:t>Chambana</a:t>
            </a:r>
            <a:r>
              <a:rPr lang="en-US" dirty="0"/>
              <a:t>. </a:t>
            </a:r>
          </a:p>
          <a:p>
            <a:endParaRPr lang="en-US" dirty="0"/>
          </a:p>
          <a:p>
            <a:r>
              <a:rPr lang="en-US" dirty="0"/>
              <a:t>New Daycare/School for Amari and Amaya</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1</a:t>
            </a:fld>
            <a:endParaRPr lang="en-US" dirty="0"/>
          </a:p>
        </p:txBody>
      </p:sp>
    </p:spTree>
    <p:extLst>
      <p:ext uri="{BB962C8B-B14F-4D97-AF65-F5344CB8AC3E}">
        <p14:creationId xmlns:p14="http://schemas.microsoft.com/office/powerpoint/2010/main" val="21719582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Background on the movie</a:t>
            </a:r>
          </a:p>
          <a:p>
            <a:endParaRPr lang="en-US" dirty="0"/>
          </a:p>
          <a:p>
            <a:r>
              <a:rPr lang="en-US" dirty="0"/>
              <a:t>50 young men (100 in the book) live in a dystopian world where authoritarianism exists. </a:t>
            </a:r>
          </a:p>
          <a:p>
            <a:endParaRPr lang="en-US" dirty="0"/>
          </a:p>
          <a:p>
            <a:r>
              <a:rPr lang="en-US" dirty="0"/>
              <a:t>Unlike the pleasant stroll I had in SC, these young men are in a competition. Simple rules. You walk, you live. You don’t walk, …</a:t>
            </a:r>
          </a:p>
          <a:p>
            <a:endParaRPr lang="en-US" dirty="0"/>
          </a:p>
          <a:p>
            <a:r>
              <a:rPr lang="en-US" dirty="0"/>
              <a:t>Additionally, only one person can win the competition.</a:t>
            </a:r>
          </a:p>
          <a:p>
            <a:endParaRPr lang="en-US" dirty="0"/>
          </a:p>
          <a:p>
            <a:r>
              <a:rPr lang="en-US" dirty="0"/>
              <a:t>The prize is getting one wish granted no matter what it is</a:t>
            </a:r>
          </a:p>
          <a:p>
            <a:endParaRPr lang="en-US" dirty="0"/>
          </a:p>
          <a:p>
            <a:r>
              <a:rPr lang="en-US" dirty="0"/>
              <a:t>Very Hunger Games </a:t>
            </a:r>
            <a:r>
              <a:rPr lang="en-US" dirty="0" err="1"/>
              <a:t>ish</a:t>
            </a:r>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10</a:t>
            </a:fld>
            <a:endParaRPr lang="en-US" dirty="0"/>
          </a:p>
        </p:txBody>
      </p:sp>
    </p:spTree>
    <p:extLst>
      <p:ext uri="{BB962C8B-B14F-4D97-AF65-F5344CB8AC3E}">
        <p14:creationId xmlns:p14="http://schemas.microsoft.com/office/powerpoint/2010/main" val="22206092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Times New Roman" panose="02020603050405020304" pitchFamily="18" charset="0"/>
              </a:rPr>
              <a:t>Humble yourselves therefore under the mighty hand of God, so that he may exalt you in due time. Cast all your anxiety on him, because he cares for you. Discipline yourselves, keep alert. Like a roaring lion your adversary the devil prowls around, looking for someone to devour. Resist him, steadfast in your faith, for you know that your brothers and sisters in all the world are undergoing the same kinds of suffering. And after you have suffered for a little while, the God of all grace, who has called you to his eternal glory in Christ, will himself restore, support, strengthen, and establish you. To him be the power forever and ever. Amen.</a:t>
            </a:r>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11</a:t>
            </a:fld>
            <a:endParaRPr lang="en-US" dirty="0"/>
          </a:p>
        </p:txBody>
      </p:sp>
    </p:spTree>
    <p:extLst>
      <p:ext uri="{BB962C8B-B14F-4D97-AF65-F5344CB8AC3E}">
        <p14:creationId xmlns:p14="http://schemas.microsoft.com/office/powerpoint/2010/main" val="4769552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 pill vs. Blue pill (Matrix)</a:t>
            </a:r>
          </a:p>
          <a:p>
            <a:endParaRPr lang="en-US" dirty="0"/>
          </a:p>
          <a:p>
            <a:r>
              <a:rPr lang="en-US" dirty="0"/>
              <a:t>You do not have to worry if you do the first part</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12</a:t>
            </a:fld>
            <a:endParaRPr lang="en-US" dirty="0"/>
          </a:p>
        </p:txBody>
      </p:sp>
    </p:spTree>
    <p:extLst>
      <p:ext uri="{BB962C8B-B14F-4D97-AF65-F5344CB8AC3E}">
        <p14:creationId xmlns:p14="http://schemas.microsoft.com/office/powerpoint/2010/main" val="25148986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CHOICE?</a:t>
            </a:r>
          </a:p>
          <a:p>
            <a:endParaRPr lang="en-US" dirty="0"/>
          </a:p>
          <a:p>
            <a:r>
              <a:rPr lang="en-US" dirty="0"/>
              <a:t>Live in a dream world with ZERO freedom</a:t>
            </a:r>
          </a:p>
          <a:p>
            <a:endParaRPr lang="en-US" dirty="0"/>
          </a:p>
          <a:p>
            <a:r>
              <a:rPr lang="en-US" dirty="0"/>
              <a:t>OR</a:t>
            </a:r>
          </a:p>
          <a:p>
            <a:endParaRPr lang="en-US" dirty="0"/>
          </a:p>
          <a:p>
            <a:r>
              <a:rPr lang="en-US" dirty="0"/>
              <a:t>Live in a reality where suffering is the norm?</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13</a:t>
            </a:fld>
            <a:endParaRPr lang="en-US" dirty="0"/>
          </a:p>
        </p:txBody>
      </p:sp>
    </p:spTree>
    <p:extLst>
      <p:ext uri="{BB962C8B-B14F-4D97-AF65-F5344CB8AC3E}">
        <p14:creationId xmlns:p14="http://schemas.microsoft.com/office/powerpoint/2010/main" val="24487166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She took the red pill</a:t>
            </a:r>
          </a:p>
          <a:p>
            <a:endParaRPr lang="en-US" dirty="0"/>
          </a:p>
          <a:p>
            <a:r>
              <a:rPr lang="en-US" dirty="0"/>
              <a:t>Started in slavery</a:t>
            </a:r>
          </a:p>
          <a:p>
            <a:endParaRPr lang="en-US" dirty="0"/>
          </a:p>
          <a:p>
            <a:r>
              <a:rPr lang="en-US" b="1" i="0" dirty="0">
                <a:solidFill>
                  <a:srgbClr val="202122"/>
                </a:solidFill>
                <a:effectLst/>
                <a:latin typeface="Arial" panose="020B0604020202020204" pitchFamily="34" charset="0"/>
              </a:rPr>
              <a:t>Callie House</a:t>
            </a:r>
            <a:r>
              <a:rPr lang="en-US" b="0" i="0" dirty="0">
                <a:solidFill>
                  <a:srgbClr val="202122"/>
                </a:solidFill>
                <a:effectLst/>
                <a:latin typeface="Arial" panose="020B0604020202020204" pitchFamily="34" charset="0"/>
              </a:rPr>
              <a:t> (1861–1928) was a leader of the </a:t>
            </a:r>
            <a:r>
              <a:rPr lang="en-US" b="0" i="0" u="none" strike="noStrike" dirty="0">
                <a:solidFill>
                  <a:srgbClr val="3366CC"/>
                </a:solidFill>
                <a:effectLst/>
                <a:latin typeface="Arial" panose="020B0604020202020204" pitchFamily="34" charset="0"/>
                <a:hlinkClick r:id="rId3" tooltip="National Ex-Slave Mutual Relief, Bounty and Pension Association"/>
              </a:rPr>
              <a:t>National Ex-Slave Mutual Relief, Bounty and Pension Association</a:t>
            </a:r>
            <a:r>
              <a:rPr lang="en-US" b="0" i="0" dirty="0">
                <a:solidFill>
                  <a:srgbClr val="202122"/>
                </a:solidFill>
                <a:effectLst/>
                <a:latin typeface="Arial" panose="020B0604020202020204" pitchFamily="34" charset="0"/>
              </a:rPr>
              <a:t>, one of the first organizations to campaign for </a:t>
            </a:r>
            <a:r>
              <a:rPr lang="en-US" b="0" i="0" u="none" strike="noStrike" dirty="0">
                <a:solidFill>
                  <a:srgbClr val="3366CC"/>
                </a:solidFill>
                <a:effectLst/>
                <a:latin typeface="Arial" panose="020B0604020202020204" pitchFamily="34" charset="0"/>
                <a:hlinkClick r:id="rId4" tooltip="Reparations for slavery"/>
              </a:rPr>
              <a:t>reparations for slavery</a:t>
            </a:r>
            <a:r>
              <a:rPr lang="en-US" b="0" i="0" dirty="0">
                <a:solidFill>
                  <a:srgbClr val="202122"/>
                </a:solidFill>
                <a:effectLst/>
                <a:latin typeface="Arial" panose="020B0604020202020204" pitchFamily="34" charset="0"/>
              </a:rPr>
              <a:t> in the </a:t>
            </a:r>
            <a:r>
              <a:rPr lang="en-US" b="0" i="0" u="none" strike="noStrike" dirty="0">
                <a:solidFill>
                  <a:srgbClr val="3366CC"/>
                </a:solidFill>
                <a:effectLst/>
                <a:latin typeface="Arial" panose="020B0604020202020204" pitchFamily="34" charset="0"/>
                <a:hlinkClick r:id="rId5" tooltip="United States"/>
              </a:rPr>
              <a:t>United States</a:t>
            </a:r>
            <a:endParaRPr lang="en-US" b="0" i="0" u="none" strike="noStrike" dirty="0">
              <a:solidFill>
                <a:srgbClr val="3366CC"/>
              </a:solidFill>
              <a:effectLst/>
              <a:latin typeface="Arial" panose="020B0604020202020204" pitchFamily="34" charset="0"/>
            </a:endParaRPr>
          </a:p>
          <a:p>
            <a:endParaRPr lang="en-US" b="0" i="0" u="none" strike="noStrike" dirty="0">
              <a:solidFill>
                <a:srgbClr val="3366CC"/>
              </a:solidFill>
              <a:effectLst/>
              <a:latin typeface="Arial" panose="020B0604020202020204" pitchFamily="34" charset="0"/>
            </a:endParaRPr>
          </a:p>
          <a:p>
            <a:r>
              <a:rPr lang="en-US" b="0" i="0" u="none" strike="noStrike" dirty="0">
                <a:solidFill>
                  <a:srgbClr val="3366CC"/>
                </a:solidFill>
                <a:effectLst/>
                <a:latin typeface="Arial" panose="020B0604020202020204" pitchFamily="34" charset="0"/>
              </a:rPr>
              <a:t>The courts dismissed the lawsuit stating governmental immunity</a:t>
            </a:r>
          </a:p>
          <a:p>
            <a:endParaRPr lang="en-US" b="0" i="0" u="none" strike="noStrike" dirty="0">
              <a:solidFill>
                <a:srgbClr val="3366CC"/>
              </a:solidFill>
              <a:effectLst/>
              <a:latin typeface="Arial" panose="020B0604020202020204" pitchFamily="34" charset="0"/>
            </a:endParaRPr>
          </a:p>
          <a:p>
            <a:r>
              <a:rPr lang="en-US" b="0" i="0" u="none" strike="noStrike" dirty="0">
                <a:solidFill>
                  <a:srgbClr val="3366CC"/>
                </a:solidFill>
                <a:effectLst/>
                <a:latin typeface="Arial" panose="020B0604020202020204" pitchFamily="34" charset="0"/>
              </a:rPr>
              <a:t>The supposed reasoning for the sentencing was fraud based on the belief that she knew reparations would never happen so collecting funds for the movement was just a scam</a:t>
            </a:r>
          </a:p>
          <a:p>
            <a:endParaRPr lang="en-US" b="0" i="0" u="none" strike="noStrike" dirty="0">
              <a:solidFill>
                <a:srgbClr val="3366CC"/>
              </a:solidFill>
              <a:effectLst/>
              <a:latin typeface="Arial" panose="020B0604020202020204" pitchFamily="34" charset="0"/>
            </a:endParaRPr>
          </a:p>
          <a:p>
            <a:r>
              <a:rPr lang="en-US" b="0" i="0" u="none" strike="noStrike" dirty="0">
                <a:solidFill>
                  <a:srgbClr val="3366CC"/>
                </a:solidFill>
                <a:effectLst/>
                <a:latin typeface="Arial" panose="020B0604020202020204" pitchFamily="34" charset="0"/>
              </a:rPr>
              <a:t>The people in the movement she started was the base for the Marcus Garvey movement that had 2-6 million</a:t>
            </a:r>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14</a:t>
            </a:fld>
            <a:endParaRPr lang="en-US" dirty="0"/>
          </a:p>
        </p:txBody>
      </p:sp>
    </p:spTree>
    <p:extLst>
      <p:ext uri="{BB962C8B-B14F-4D97-AF65-F5344CB8AC3E}">
        <p14:creationId xmlns:p14="http://schemas.microsoft.com/office/powerpoint/2010/main" val="31428321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“You’ve been walking for 5 days, I’ve been walking for my whole ___ life”</a:t>
            </a:r>
          </a:p>
          <a:p>
            <a:endParaRPr lang="en-US" dirty="0"/>
          </a:p>
          <a:p>
            <a:r>
              <a:rPr lang="en-US" dirty="0"/>
              <a:t>Choosing the light in the darkness</a:t>
            </a:r>
          </a:p>
          <a:p>
            <a:endParaRPr lang="en-US" dirty="0"/>
          </a:p>
          <a:p>
            <a:r>
              <a:rPr lang="en-US" dirty="0"/>
              <a:t>Do you think this ___ is easy?</a:t>
            </a:r>
          </a:p>
          <a:p>
            <a:endParaRPr lang="en-US" dirty="0"/>
          </a:p>
          <a:p>
            <a:r>
              <a:rPr lang="en-US" dirty="0"/>
              <a:t>Nothing to lose but everything to gain</a:t>
            </a:r>
          </a:p>
          <a:p>
            <a:endParaRPr lang="en-US" dirty="0"/>
          </a:p>
          <a:p>
            <a:r>
              <a:rPr lang="en-US" dirty="0"/>
              <a:t>“ Do you know what I could have used Ray?… a brother”</a:t>
            </a:r>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15</a:t>
            </a:fld>
            <a:endParaRPr lang="en-US" dirty="0"/>
          </a:p>
        </p:txBody>
      </p:sp>
    </p:spTree>
    <p:extLst>
      <p:ext uri="{BB962C8B-B14F-4D97-AF65-F5344CB8AC3E}">
        <p14:creationId xmlns:p14="http://schemas.microsoft.com/office/powerpoint/2010/main" val="40216005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try to help others, we help ourselves</a:t>
            </a:r>
          </a:p>
          <a:p>
            <a:endParaRPr lang="en-US" dirty="0"/>
          </a:p>
          <a:p>
            <a:r>
              <a:rPr lang="en-US" dirty="0"/>
              <a:t>It is not about comparing suffering, it is about realizing we are in this together. When we realize that, we focus on the bigger picture,… together. And we naturally address disparities in suffering as we are only as strong as our most needful link. </a:t>
            </a:r>
          </a:p>
          <a:p>
            <a:endParaRPr lang="en-US" dirty="0"/>
          </a:p>
          <a:p>
            <a:r>
              <a:rPr lang="en-US" dirty="0"/>
              <a:t>Our clinic is not here to only help those that need healthcare, it is also to help those that need to be a part of helping others get healthcare. We are wired and designed to be ONE BODY. It is why we use the word “neighbor” in our mission statement. </a:t>
            </a:r>
          </a:p>
          <a:p>
            <a:endParaRPr lang="en-US" dirty="0"/>
          </a:p>
          <a:p>
            <a:r>
              <a:rPr lang="en-US" dirty="0"/>
              <a:t>We will all suffer if we allow any to suffer. Think about the narrative about voting in America. They can focus on Democrats generally, but the focus is on Black areas being disenfranchised… trying to convince the mainstream that it is just about “those people” suffering</a:t>
            </a:r>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16</a:t>
            </a:fld>
            <a:endParaRPr lang="en-US" dirty="0"/>
          </a:p>
        </p:txBody>
      </p:sp>
    </p:spTree>
    <p:extLst>
      <p:ext uri="{BB962C8B-B14F-4D97-AF65-F5344CB8AC3E}">
        <p14:creationId xmlns:p14="http://schemas.microsoft.com/office/powerpoint/2010/main" val="16582549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 sun sets on our lives, what will our walk look like? </a:t>
            </a:r>
          </a:p>
          <a:p>
            <a:endParaRPr lang="en-US" dirty="0"/>
          </a:p>
          <a:p>
            <a:r>
              <a:rPr lang="en-US" dirty="0"/>
              <a:t>If you tuned in last month when I taught about Nothing Wasted, you would know that the reflection is not for the purpose of regret, disappointment, or lacking anything. </a:t>
            </a:r>
          </a:p>
          <a:p>
            <a:endParaRPr lang="en-US" dirty="0"/>
          </a:p>
          <a:p>
            <a:r>
              <a:rPr lang="en-US" dirty="0"/>
              <a:t>The reflection is to appreciate the time we have, celebrate the lives we are living, and anticipate (with excitement) the eternity ahead.</a:t>
            </a:r>
          </a:p>
          <a:p>
            <a:endParaRPr lang="en-US" dirty="0"/>
          </a:p>
          <a:p>
            <a:r>
              <a:rPr lang="en-US" dirty="0"/>
              <a:t>The Long Walk is full of suffering but more so full of hope if we can learn to embrace both</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17</a:t>
            </a:fld>
            <a:endParaRPr lang="en-US" dirty="0"/>
          </a:p>
        </p:txBody>
      </p:sp>
    </p:spTree>
    <p:extLst>
      <p:ext uri="{BB962C8B-B14F-4D97-AF65-F5344CB8AC3E}">
        <p14:creationId xmlns:p14="http://schemas.microsoft.com/office/powerpoint/2010/main" val="12121914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Footprints in the Sand Poem</a:t>
            </a:r>
          </a:p>
          <a:p>
            <a:endParaRPr lang="en-US" dirty="0"/>
          </a:p>
          <a:p>
            <a:r>
              <a:rPr lang="en-US" dirty="0"/>
              <a:t>It can often feel like we are on the Long Walk alone. If can often feel like most of everyone around us is doing fine while we may not feel like getting out of bed in the morning.</a:t>
            </a:r>
          </a:p>
          <a:p>
            <a:endParaRPr lang="en-US" dirty="0"/>
          </a:p>
          <a:p>
            <a:r>
              <a:rPr lang="en-US" dirty="0"/>
              <a:t>If we are working on kingdom building, then it is not just Jesus carrying you over the sand, it is a group of people carrying you</a:t>
            </a:r>
          </a:p>
          <a:p>
            <a:endParaRPr lang="en-US" dirty="0"/>
          </a:p>
          <a:p>
            <a:r>
              <a:rPr lang="en-US" dirty="0"/>
              <a:t>After all, we can all use a brother or sister</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18</a:t>
            </a:fld>
            <a:endParaRPr lang="en-US" dirty="0"/>
          </a:p>
        </p:txBody>
      </p:sp>
    </p:spTree>
    <p:extLst>
      <p:ext uri="{BB962C8B-B14F-4D97-AF65-F5344CB8AC3E}">
        <p14:creationId xmlns:p14="http://schemas.microsoft.com/office/powerpoint/2010/main" val="479807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too many better things than sitting with Amaya while she enjoys Paw Patrol</a:t>
            </a:r>
          </a:p>
        </p:txBody>
      </p:sp>
      <p:sp>
        <p:nvSpPr>
          <p:cNvPr id="4" name="Slide Number Placeholder 3"/>
          <p:cNvSpPr>
            <a:spLocks noGrp="1"/>
          </p:cNvSpPr>
          <p:nvPr>
            <p:ph type="sldNum" sz="quarter" idx="5"/>
          </p:nvPr>
        </p:nvSpPr>
        <p:spPr/>
        <p:txBody>
          <a:bodyPr/>
          <a:lstStyle/>
          <a:p>
            <a:fld id="{FA0DC3DB-0B10-4F5D-8078-2DEAC5D24F75}" type="slidenum">
              <a:rPr lang="en-US" smtClean="0"/>
              <a:t>2</a:t>
            </a:fld>
            <a:endParaRPr lang="en-US" dirty="0"/>
          </a:p>
        </p:txBody>
      </p:sp>
    </p:spTree>
    <p:extLst>
      <p:ext uri="{BB962C8B-B14F-4D97-AF65-F5344CB8AC3E}">
        <p14:creationId xmlns:p14="http://schemas.microsoft.com/office/powerpoint/2010/main" val="2672244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trip to Springfield to convince the state to provide more resources to help free clinics serve those most in need</a:t>
            </a:r>
          </a:p>
          <a:p>
            <a:endParaRPr lang="en-US" dirty="0"/>
          </a:p>
          <a:p>
            <a:r>
              <a:rPr lang="en-US" dirty="0"/>
              <a:t>Been a part of IAFCC for over 15 years, on the board for about 12 years. Currently, serving as the vice chair after being the chair for 7-8 years or so.</a:t>
            </a:r>
          </a:p>
        </p:txBody>
      </p:sp>
      <p:sp>
        <p:nvSpPr>
          <p:cNvPr id="4" name="Slide Number Placeholder 3"/>
          <p:cNvSpPr>
            <a:spLocks noGrp="1"/>
          </p:cNvSpPr>
          <p:nvPr>
            <p:ph type="sldNum" sz="quarter" idx="5"/>
          </p:nvPr>
        </p:nvSpPr>
        <p:spPr/>
        <p:txBody>
          <a:bodyPr/>
          <a:lstStyle/>
          <a:p>
            <a:fld id="{FA0DC3DB-0B10-4F5D-8078-2DEAC5D24F75}" type="slidenum">
              <a:rPr lang="en-US" smtClean="0"/>
              <a:t>3</a:t>
            </a:fld>
            <a:endParaRPr lang="en-US" dirty="0"/>
          </a:p>
        </p:txBody>
      </p:sp>
    </p:spTree>
    <p:extLst>
      <p:ext uri="{BB962C8B-B14F-4D97-AF65-F5344CB8AC3E}">
        <p14:creationId xmlns:p14="http://schemas.microsoft.com/office/powerpoint/2010/main" val="21589363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Springfield Hearing – IAFCC Health and Hunan Services Appropriations Committee</a:t>
            </a:r>
          </a:p>
          <a:p>
            <a:endParaRPr lang="en-US" dirty="0"/>
          </a:p>
          <a:p>
            <a:r>
              <a:rPr lang="en-US" dirty="0"/>
              <a:t>Shout out to Representative </a:t>
            </a:r>
            <a:r>
              <a:rPr lang="en-US" dirty="0" err="1"/>
              <a:t>Mah</a:t>
            </a:r>
            <a:r>
              <a:rPr lang="en-US" dirty="0"/>
              <a:t> (center of picture) who has been IAFCC champion for years now</a:t>
            </a:r>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4</a:t>
            </a:fld>
            <a:endParaRPr lang="en-US" dirty="0"/>
          </a:p>
        </p:txBody>
      </p:sp>
    </p:spTree>
    <p:extLst>
      <p:ext uri="{BB962C8B-B14F-4D97-AF65-F5344CB8AC3E}">
        <p14:creationId xmlns:p14="http://schemas.microsoft.com/office/powerpoint/2010/main" val="23360764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Circle of Repair Group that met at First </a:t>
            </a:r>
            <a:r>
              <a:rPr lang="en-US" dirty="0" err="1"/>
              <a:t>Mennoonite</a:t>
            </a:r>
            <a:endParaRPr lang="en-US" dirty="0"/>
          </a:p>
          <a:p>
            <a:endParaRPr lang="en-US" dirty="0"/>
          </a:p>
          <a:p>
            <a:r>
              <a:rPr lang="en-US" dirty="0"/>
              <a:t>Confirms that racial pain is universal </a:t>
            </a:r>
          </a:p>
          <a:p>
            <a:endParaRPr lang="en-US" dirty="0"/>
          </a:p>
          <a:p>
            <a:r>
              <a:rPr lang="en-US" dirty="0"/>
              <a:t>Just having a 90-minute discussion was therapeutic, revelatory, heart wrenching, and hopeful </a:t>
            </a:r>
          </a:p>
        </p:txBody>
      </p:sp>
      <p:sp>
        <p:nvSpPr>
          <p:cNvPr id="4" name="Slide Number Placeholder 3"/>
          <p:cNvSpPr>
            <a:spLocks noGrp="1"/>
          </p:cNvSpPr>
          <p:nvPr>
            <p:ph type="sldNum" sz="quarter" idx="5"/>
          </p:nvPr>
        </p:nvSpPr>
        <p:spPr/>
        <p:txBody>
          <a:bodyPr/>
          <a:lstStyle/>
          <a:p>
            <a:fld id="{FA0DC3DB-0B10-4F5D-8078-2DEAC5D24F75}" type="slidenum">
              <a:rPr lang="en-US" smtClean="0"/>
              <a:t>5</a:t>
            </a:fld>
            <a:endParaRPr lang="en-US" dirty="0"/>
          </a:p>
        </p:txBody>
      </p:sp>
    </p:spTree>
    <p:extLst>
      <p:ext uri="{BB962C8B-B14F-4D97-AF65-F5344CB8AC3E}">
        <p14:creationId xmlns:p14="http://schemas.microsoft.com/office/powerpoint/2010/main" val="3542360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Reparations Evaluation Community of Practice (RECOP) – funded by RWJF</a:t>
            </a:r>
          </a:p>
          <a:p>
            <a:endParaRPr lang="en-US" dirty="0"/>
          </a:p>
          <a:p>
            <a:r>
              <a:rPr lang="en-US" dirty="0"/>
              <a:t>Planning and preparing strategy concerning how to evaluate reparations efforts, programs, policies, legislation, etc.</a:t>
            </a:r>
          </a:p>
          <a:p>
            <a:r>
              <a:rPr lang="en-US" dirty="0"/>
              <a:t>Is also centered on grounding, emotional health, rest, and being in community</a:t>
            </a:r>
          </a:p>
          <a:p>
            <a:endParaRPr lang="en-US" dirty="0">
              <a:effectLst/>
            </a:endParaRPr>
          </a:p>
          <a:p>
            <a:r>
              <a:rPr lang="en-US" dirty="0">
                <a:effectLst/>
              </a:rPr>
              <a:t>Charleston, SC</a:t>
            </a:r>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6</a:t>
            </a:fld>
            <a:endParaRPr lang="en-US" dirty="0"/>
          </a:p>
        </p:txBody>
      </p:sp>
    </p:spTree>
    <p:extLst>
      <p:ext uri="{BB962C8B-B14F-4D97-AF65-F5344CB8AC3E}">
        <p14:creationId xmlns:p14="http://schemas.microsoft.com/office/powerpoint/2010/main" val="35532994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Quite the location to meet about reparations - as Charleston, SC was the delivery site for 40—50% of enslaved people from Africa</a:t>
            </a:r>
          </a:p>
          <a:p>
            <a:endParaRPr lang="en-US" dirty="0"/>
          </a:p>
          <a:p>
            <a:r>
              <a:rPr lang="en-US" dirty="0"/>
              <a:t>To say I had mixed emotions would be an understatement</a:t>
            </a:r>
          </a:p>
        </p:txBody>
      </p:sp>
      <p:sp>
        <p:nvSpPr>
          <p:cNvPr id="4" name="Slide Number Placeholder 3"/>
          <p:cNvSpPr>
            <a:spLocks noGrp="1"/>
          </p:cNvSpPr>
          <p:nvPr>
            <p:ph type="sldNum" sz="quarter" idx="5"/>
          </p:nvPr>
        </p:nvSpPr>
        <p:spPr/>
        <p:txBody>
          <a:bodyPr/>
          <a:lstStyle/>
          <a:p>
            <a:fld id="{FA0DC3DB-0B10-4F5D-8078-2DEAC5D24F75}" type="slidenum">
              <a:rPr lang="en-US" smtClean="0"/>
              <a:t>7</a:t>
            </a:fld>
            <a:endParaRPr lang="en-US" dirty="0"/>
          </a:p>
        </p:txBody>
      </p:sp>
    </p:spTree>
    <p:extLst>
      <p:ext uri="{BB962C8B-B14F-4D97-AF65-F5344CB8AC3E}">
        <p14:creationId xmlns:p14="http://schemas.microsoft.com/office/powerpoint/2010/main" val="40546862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led me to teach about our journeys in life. How to help keep perspective. How to live with the internal and external conflicts and how to be hopeful throughout.</a:t>
            </a:r>
          </a:p>
          <a:p>
            <a:endParaRPr lang="en-US" dirty="0"/>
          </a:p>
          <a:p>
            <a:r>
              <a:rPr lang="en-US" dirty="0"/>
              <a:t>The Long Walk pertains to us as individuals, as a community, and as a people.</a:t>
            </a:r>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8</a:t>
            </a:fld>
            <a:endParaRPr lang="en-US" dirty="0"/>
          </a:p>
        </p:txBody>
      </p:sp>
    </p:spTree>
    <p:extLst>
      <p:ext uri="{BB962C8B-B14F-4D97-AF65-F5344CB8AC3E}">
        <p14:creationId xmlns:p14="http://schemas.microsoft.com/office/powerpoint/2010/main" val="24730428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sz="1400" b="1" i="0" baseline="30000" dirty="0">
                <a:solidFill>
                  <a:srgbClr val="000000"/>
                </a:solidFill>
                <a:effectLst/>
                <a:latin typeface="system-ui"/>
              </a:rPr>
              <a:t>12 </a:t>
            </a:r>
            <a:r>
              <a:rPr lang="en-US" sz="1400" b="0" i="0" dirty="0">
                <a:solidFill>
                  <a:srgbClr val="000000"/>
                </a:solidFill>
                <a:effectLst/>
                <a:latin typeface="system-ui"/>
              </a:rPr>
              <a:t>Dear friends, do not be surprised at the fiery ordeal that has come on you to test you, </a:t>
            </a:r>
            <a:r>
              <a:rPr lang="en-US" sz="1400" b="1" i="0" dirty="0">
                <a:solidFill>
                  <a:srgbClr val="000000"/>
                </a:solidFill>
                <a:effectLst/>
                <a:latin typeface="system-ui"/>
              </a:rPr>
              <a:t>as though something strange were happening to you</a:t>
            </a:r>
            <a:r>
              <a:rPr lang="en-US" sz="1400" b="0" i="0" dirty="0">
                <a:solidFill>
                  <a:srgbClr val="000000"/>
                </a:solidFill>
                <a:effectLst/>
                <a:latin typeface="system-ui"/>
              </a:rPr>
              <a:t>. </a:t>
            </a:r>
          </a:p>
          <a:p>
            <a:endParaRPr lang="en-US" sz="1400" b="0" i="0" baseline="30000" dirty="0">
              <a:solidFill>
                <a:srgbClr val="000000"/>
              </a:solidFill>
              <a:effectLst/>
              <a:latin typeface="system-ui"/>
            </a:endParaRPr>
          </a:p>
          <a:p>
            <a:r>
              <a:rPr lang="en-US" sz="1400" b="1" i="0" baseline="30000" dirty="0">
                <a:solidFill>
                  <a:srgbClr val="000000"/>
                </a:solidFill>
                <a:effectLst/>
                <a:latin typeface="system-ui"/>
              </a:rPr>
              <a:t>13 </a:t>
            </a:r>
            <a:r>
              <a:rPr lang="en-US" sz="1400" b="0" i="0" dirty="0">
                <a:solidFill>
                  <a:srgbClr val="000000"/>
                </a:solidFill>
                <a:effectLst/>
                <a:latin typeface="system-ui"/>
              </a:rPr>
              <a:t>But </a:t>
            </a:r>
            <a:r>
              <a:rPr lang="en-US" sz="1400" b="1" i="0" dirty="0">
                <a:solidFill>
                  <a:srgbClr val="000000"/>
                </a:solidFill>
                <a:effectLst/>
                <a:latin typeface="system-ui"/>
              </a:rPr>
              <a:t>rejoice </a:t>
            </a:r>
            <a:r>
              <a:rPr lang="en-US" sz="1400" b="0" i="0" dirty="0">
                <a:solidFill>
                  <a:srgbClr val="000000"/>
                </a:solidFill>
                <a:effectLst/>
                <a:latin typeface="system-ui"/>
              </a:rPr>
              <a:t>inasmuch as you participate in the sufferings of Christ, so that you may be overjoyed when his glory is revealed. </a:t>
            </a:r>
          </a:p>
          <a:p>
            <a:endParaRPr lang="en-US" sz="1400" b="0" i="0" baseline="30000" dirty="0">
              <a:solidFill>
                <a:srgbClr val="000000"/>
              </a:solidFill>
              <a:effectLst/>
              <a:latin typeface="system-ui"/>
            </a:endParaRPr>
          </a:p>
          <a:p>
            <a:r>
              <a:rPr lang="en-US" sz="1400" b="1" i="0" baseline="30000" dirty="0">
                <a:solidFill>
                  <a:srgbClr val="000000"/>
                </a:solidFill>
                <a:effectLst/>
                <a:latin typeface="system-ui"/>
              </a:rPr>
              <a:t>14 </a:t>
            </a:r>
            <a:r>
              <a:rPr lang="en-US" sz="1400" b="0" i="0" dirty="0">
                <a:solidFill>
                  <a:srgbClr val="000000"/>
                </a:solidFill>
                <a:effectLst/>
                <a:latin typeface="system-ui"/>
              </a:rPr>
              <a:t>If you are insulted because of the name of Christ, </a:t>
            </a:r>
            <a:r>
              <a:rPr lang="en-US" sz="1400" b="1" i="0" dirty="0">
                <a:solidFill>
                  <a:srgbClr val="000000"/>
                </a:solidFill>
                <a:effectLst/>
                <a:latin typeface="system-ui"/>
              </a:rPr>
              <a:t>you are blessed</a:t>
            </a:r>
            <a:r>
              <a:rPr lang="en-US" sz="1400" b="0" i="0" dirty="0">
                <a:solidFill>
                  <a:srgbClr val="000000"/>
                </a:solidFill>
                <a:effectLst/>
                <a:latin typeface="system-ui"/>
              </a:rPr>
              <a:t>, for the Spirit of glory and of God rests on you.</a:t>
            </a:r>
            <a:endParaRPr lang="en-US" sz="1400" dirty="0"/>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9</a:t>
            </a:fld>
            <a:endParaRPr lang="en-US" dirty="0"/>
          </a:p>
        </p:txBody>
      </p:sp>
    </p:spTree>
    <p:extLst>
      <p:ext uri="{BB962C8B-B14F-4D97-AF65-F5344CB8AC3E}">
        <p14:creationId xmlns:p14="http://schemas.microsoft.com/office/powerpoint/2010/main" val="19083902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S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921934" y="1811863"/>
            <a:ext cx="5308866" cy="1515533"/>
          </a:xfrm>
        </p:spPr>
        <p:txBody>
          <a:bodyPr anchor="b">
            <a:noAutofit/>
          </a:bodyPr>
          <a:lstStyle>
            <a:lvl1pPr algn="ct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1921934" y="3598327"/>
            <a:ext cx="5308866" cy="1377651"/>
          </a:xfrm>
        </p:spPr>
        <p:txBody>
          <a:bodyPr anchor="t">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6065417" y="5054602"/>
            <a:ext cx="673276" cy="279400"/>
          </a:xfrm>
        </p:spPr>
        <p:txBody>
          <a:bodyPr/>
          <a:lstStyle/>
          <a:p>
            <a:fld id="{1EF7995E-1408-4D66-AAD8-A833F2784BFC}" type="datetimeFigureOut">
              <a:rPr lang="en-US" smtClean="0"/>
              <a:t>5/14/26</a:t>
            </a:fld>
            <a:endParaRPr lang="en-US" dirty="0"/>
          </a:p>
        </p:txBody>
      </p:sp>
      <p:sp>
        <p:nvSpPr>
          <p:cNvPr id="5" name="Footer Placeholder 4"/>
          <p:cNvSpPr>
            <a:spLocks noGrp="1"/>
          </p:cNvSpPr>
          <p:nvPr>
            <p:ph type="ftr" sz="quarter" idx="11"/>
          </p:nvPr>
        </p:nvSpPr>
        <p:spPr>
          <a:xfrm>
            <a:off x="1921934" y="5054602"/>
            <a:ext cx="4064860" cy="279400"/>
          </a:xfrm>
        </p:spPr>
        <p:txBody>
          <a:bodyPr/>
          <a:lstStyle/>
          <a:p>
            <a:endParaRPr lang="en-US" dirty="0"/>
          </a:p>
        </p:txBody>
      </p:sp>
      <p:sp>
        <p:nvSpPr>
          <p:cNvPr id="6" name="Slide Number Placeholder 5"/>
          <p:cNvSpPr>
            <a:spLocks noGrp="1"/>
          </p:cNvSpPr>
          <p:nvPr>
            <p:ph type="sldNum" sz="quarter" idx="12"/>
          </p:nvPr>
        </p:nvSpPr>
        <p:spPr>
          <a:xfrm>
            <a:off x="6817317" y="5054602"/>
            <a:ext cx="413483" cy="279400"/>
          </a:xfrm>
        </p:spPr>
        <p:txBody>
          <a:bodyPr/>
          <a:lstStyle/>
          <a:p>
            <a:fld id="{6CC5F581-0382-4344-9A36-DBD7E805ECE0}" type="slidenum">
              <a:rPr lang="en-US" smtClean="0"/>
              <a:t>‹#›</a:t>
            </a:fld>
            <a:endParaRPr lang="en-US" dirty="0"/>
          </a:p>
        </p:txBody>
      </p:sp>
      <p:cxnSp>
        <p:nvCxnSpPr>
          <p:cNvPr id="15" name="Straight Connector 14"/>
          <p:cNvCxnSpPr/>
          <p:nvPr/>
        </p:nvCxnSpPr>
        <p:spPr>
          <a:xfrm>
            <a:off x="2019825" y="3471329"/>
            <a:ext cx="511308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46403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4815415"/>
            <a:ext cx="6798734"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26260" y="1032933"/>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76866" y="5382153"/>
            <a:ext cx="6798734" cy="493712"/>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EF7995E-1408-4D66-AAD8-A833F2784BFC}" type="datetimeFigureOut">
              <a:rPr lang="en-US" smtClean="0"/>
              <a:t>5/14/26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C5F581-0382-4344-9A36-DBD7E805ECE0}" type="slidenum">
              <a:rPr lang="en-US" smtClean="0"/>
              <a:t>‹#›</a:t>
            </a:fld>
            <a:endParaRPr lang="en-US" dirty="0"/>
          </a:p>
        </p:txBody>
      </p:sp>
    </p:spTree>
    <p:extLst>
      <p:ext uri="{BB962C8B-B14F-4D97-AF65-F5344CB8AC3E}">
        <p14:creationId xmlns:p14="http://schemas.microsoft.com/office/powerpoint/2010/main" val="2914778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906873"/>
            <a:ext cx="6798734" cy="309786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5" y="4275666"/>
            <a:ext cx="6798736"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F7995E-1408-4D66-AAD8-A833F2784BFC}" type="datetimeFigureOut">
              <a:rPr lang="en-US" smtClean="0"/>
              <a:t>5/14/26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cxnSp>
        <p:nvCxnSpPr>
          <p:cNvPr id="15" name="Straight Connector 14"/>
          <p:cNvCxnSpPr/>
          <p:nvPr/>
        </p:nvCxnSpPr>
        <p:spPr>
          <a:xfrm>
            <a:off x="1278465" y="4140199"/>
            <a:ext cx="660642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982907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34333" y="982132"/>
            <a:ext cx="6400250"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00200" y="3352799"/>
            <a:ext cx="5892798"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76863" y="4343400"/>
            <a:ext cx="6798738"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F7995E-1408-4D66-AAD8-A833F2784BFC}" type="datetimeFigureOut">
              <a:rPr lang="en-US" smtClean="0"/>
              <a:t>5/14/26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sp>
        <p:nvSpPr>
          <p:cNvPr id="14" name="TextBox 13"/>
          <p:cNvSpPr txBox="1"/>
          <p:nvPr/>
        </p:nvSpPr>
        <p:spPr>
          <a:xfrm>
            <a:off x="849969" y="905362"/>
            <a:ext cx="457319" cy="584776"/>
          </a:xfrm>
          <a:prstGeom prst="rect">
            <a:avLst/>
          </a:prstGeom>
        </p:spPr>
        <p:txBody>
          <a:bodyPr vert="horz" lIns="91440" tIns="45720" rIns="91440" bIns="45720" rtlCol="0" anchor="ctr">
            <a:noAutofit/>
          </a:bodyPr>
          <a:lstStyle/>
          <a:p>
            <a:pPr lvl="0"/>
            <a:r>
              <a:rPr lang="en-US" sz="7200" dirty="0">
                <a:solidFill>
                  <a:schemeClr val="tx1"/>
                </a:solidFill>
                <a:effectLst/>
              </a:rPr>
              <a:t>“</a:t>
            </a:r>
          </a:p>
        </p:txBody>
      </p:sp>
      <p:sp>
        <p:nvSpPr>
          <p:cNvPr id="15" name="TextBox 14"/>
          <p:cNvSpPr txBox="1"/>
          <p:nvPr/>
        </p:nvSpPr>
        <p:spPr>
          <a:xfrm>
            <a:off x="7633503" y="2827870"/>
            <a:ext cx="457319" cy="584776"/>
          </a:xfrm>
          <a:prstGeom prst="rect">
            <a:avLst/>
          </a:prstGeom>
        </p:spPr>
        <p:txBody>
          <a:bodyPr vert="horz" lIns="91440" tIns="45720" rIns="91440" bIns="45720" rtlCol="0" anchor="ctr">
            <a:noAutofit/>
          </a:bodyPr>
          <a:lstStyle/>
          <a:p>
            <a:pPr lvl="0" algn="r"/>
            <a:r>
              <a:rPr lang="en-US" sz="7200" dirty="0">
                <a:solidFill>
                  <a:schemeClr val="tx1"/>
                </a:solidFill>
                <a:effectLst/>
              </a:rPr>
              <a:t>”</a:t>
            </a:r>
          </a:p>
        </p:txBody>
      </p:sp>
      <p:cxnSp>
        <p:nvCxnSpPr>
          <p:cNvPr id="19" name="Straight Connector 18"/>
          <p:cNvCxnSpPr/>
          <p:nvPr/>
        </p:nvCxnSpPr>
        <p:spPr>
          <a:xfrm>
            <a:off x="1278466" y="4140199"/>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122683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76869" y="3308581"/>
            <a:ext cx="679872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8" y="4777381"/>
            <a:ext cx="6798730"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F7995E-1408-4D66-AAD8-A833F2784BFC}" type="datetimeFigureOut">
              <a:rPr lang="en-US" smtClean="0"/>
              <a:t>5/14/26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spTree>
    <p:extLst>
      <p:ext uri="{BB962C8B-B14F-4D97-AF65-F5344CB8AC3E}">
        <p14:creationId xmlns:p14="http://schemas.microsoft.com/office/powerpoint/2010/main" val="33267610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09416" y="982132"/>
            <a:ext cx="632516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4" name="Text Placeholder 2"/>
          <p:cNvSpPr>
            <a:spLocks noGrp="1"/>
          </p:cNvSpPr>
          <p:nvPr>
            <p:ph type="body" idx="13"/>
          </p:nvPr>
        </p:nvSpPr>
        <p:spPr>
          <a:xfrm>
            <a:off x="1176868" y="3639312"/>
            <a:ext cx="6798730"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76865" y="4529667"/>
            <a:ext cx="6798736" cy="13462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F7995E-1408-4D66-AAD8-A833F2784BFC}" type="datetimeFigureOut">
              <a:rPr lang="en-US" smtClean="0"/>
              <a:t>5/14/26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sp>
        <p:nvSpPr>
          <p:cNvPr id="12" name="TextBox 11"/>
          <p:cNvSpPr txBox="1"/>
          <p:nvPr/>
        </p:nvSpPr>
        <p:spPr>
          <a:xfrm>
            <a:off x="878060" y="896895"/>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7649796" y="2607728"/>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278466" y="342900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245497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76865" y="982131"/>
            <a:ext cx="6798734" cy="2294467"/>
          </a:xfrm>
        </p:spPr>
        <p:txBody>
          <a:bodyPr vert="horz" lIns="91440" tIns="45720" rIns="91440" bIns="45720" rtlCol="0" anchor="ctr">
            <a:normAutofit/>
          </a:bodyPr>
          <a:lstStyle>
            <a:lvl1pPr>
              <a:defRPr lang="en-US" sz="3200" b="0" dirty="0"/>
            </a:lvl1pPr>
          </a:lstStyle>
          <a:p>
            <a:pPr marL="0" lvl="0"/>
            <a:r>
              <a:rPr lang="en-US"/>
              <a:t>Click to edit Master title style</a:t>
            </a:r>
            <a:endParaRPr lang="en-US" dirty="0"/>
          </a:p>
        </p:txBody>
      </p:sp>
      <p:sp>
        <p:nvSpPr>
          <p:cNvPr id="11" name="Text Placeholder 2"/>
          <p:cNvSpPr>
            <a:spLocks noGrp="1"/>
          </p:cNvSpPr>
          <p:nvPr>
            <p:ph type="body" idx="13"/>
          </p:nvPr>
        </p:nvSpPr>
        <p:spPr>
          <a:xfrm>
            <a:off x="1176868" y="3566160"/>
            <a:ext cx="6798730"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76866" y="4470400"/>
            <a:ext cx="6798734" cy="1405467"/>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F7995E-1408-4D66-AAD8-A833F2784BFC}" type="datetimeFigureOut">
              <a:rPr lang="en-US" smtClean="0"/>
              <a:t>5/14/26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cxnSp>
        <p:nvCxnSpPr>
          <p:cNvPr id="15" name="Straight Connector 14"/>
          <p:cNvCxnSpPr/>
          <p:nvPr/>
        </p:nvCxnSpPr>
        <p:spPr>
          <a:xfrm>
            <a:off x="1278469" y="3429000"/>
            <a:ext cx="660642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36701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176865" y="2490135"/>
            <a:ext cx="6798736" cy="338573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F7995E-1408-4D66-AAD8-A833F2784BFC}" type="datetimeFigureOut">
              <a:rPr lang="en-US" smtClean="0"/>
              <a:t>5/14/26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cxnSp>
        <p:nvCxnSpPr>
          <p:cNvPr id="14" name="Straight Connector 13"/>
          <p:cNvCxnSpPr/>
          <p:nvPr/>
        </p:nvCxnSpPr>
        <p:spPr>
          <a:xfrm>
            <a:off x="1278466" y="2354670"/>
            <a:ext cx="660642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292972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56667" y="906873"/>
            <a:ext cx="1618930" cy="496899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76867" y="906873"/>
            <a:ext cx="4915509" cy="496899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F7995E-1408-4D66-AAD8-A833F2784BFC}" type="datetimeFigureOut">
              <a:rPr lang="en-US" smtClean="0"/>
              <a:t>5/14/26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cxnSp>
        <p:nvCxnSpPr>
          <p:cNvPr id="14" name="Straight Connector 13"/>
          <p:cNvCxnSpPr/>
          <p:nvPr/>
        </p:nvCxnSpPr>
        <p:spPr>
          <a:xfrm>
            <a:off x="6245512" y="906873"/>
            <a:ext cx="0" cy="4968993"/>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8774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278466" y="2354670"/>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F7995E-1408-4D66-AAD8-A833F2784BFC}" type="datetimeFigureOut">
              <a:rPr lang="en-US" smtClean="0"/>
              <a:t>5/14/26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spTree>
    <p:extLst>
      <p:ext uri="{BB962C8B-B14F-4D97-AF65-F5344CB8AC3E}">
        <p14:creationId xmlns:p14="http://schemas.microsoft.com/office/powerpoint/2010/main" val="3704025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78465" y="1641413"/>
            <a:ext cx="6595534" cy="1822514"/>
          </a:xfrm>
        </p:spPr>
        <p:txBody>
          <a:bodyPr anchor="b">
            <a:normAutofit/>
          </a:bodyPr>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78465" y="3734859"/>
            <a:ext cx="6595534" cy="1090015"/>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F7995E-1408-4D66-AAD8-A833F2784BFC}" type="datetimeFigureOut">
              <a:rPr lang="en-US" smtClean="0"/>
              <a:t>5/14/26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cxnSp>
        <p:nvCxnSpPr>
          <p:cNvPr id="31" name="Straight Connector 30"/>
          <p:cNvCxnSpPr/>
          <p:nvPr/>
        </p:nvCxnSpPr>
        <p:spPr>
          <a:xfrm>
            <a:off x="1278466" y="3599392"/>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3174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79576" y="2487168"/>
            <a:ext cx="3337560" cy="34472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5152" y="2487168"/>
            <a:ext cx="3337560" cy="34472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EF7995E-1408-4D66-AAD8-A833F2784BFC}" type="datetimeFigureOut">
              <a:rPr lang="en-US" smtClean="0"/>
              <a:t>5/14/26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C5F581-0382-4344-9A36-DBD7E805ECE0}" type="slidenum">
              <a:rPr lang="en-US" smtClean="0"/>
              <a:t>‹#›</a:t>
            </a:fld>
            <a:endParaRPr lang="en-US" dirty="0"/>
          </a:p>
        </p:txBody>
      </p:sp>
    </p:spTree>
    <p:extLst>
      <p:ext uri="{BB962C8B-B14F-4D97-AF65-F5344CB8AC3E}">
        <p14:creationId xmlns:p14="http://schemas.microsoft.com/office/powerpoint/2010/main" val="1984978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76868"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76868" y="3243262"/>
            <a:ext cx="3337560" cy="27066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1832"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1832" y="3243262"/>
            <a:ext cx="3337560" cy="27066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EF7995E-1408-4D66-AAD8-A833F2784BFC}" type="datetimeFigureOut">
              <a:rPr lang="en-US" smtClean="0"/>
              <a:t>5/14/26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CC5F581-0382-4344-9A36-DBD7E805ECE0}" type="slidenum">
              <a:rPr lang="en-US" smtClean="0"/>
              <a:t>‹#›</a:t>
            </a:fld>
            <a:endParaRPr lang="en-US" dirty="0"/>
          </a:p>
        </p:txBody>
      </p:sp>
      <p:cxnSp>
        <p:nvCxnSpPr>
          <p:cNvPr id="41" name="Straight Connector 40"/>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34570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76865" y="915337"/>
            <a:ext cx="6798735" cy="1303867"/>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EF7995E-1408-4D66-AAD8-A833F2784BFC}" type="datetimeFigureOut">
              <a:rPr lang="en-US" smtClean="0"/>
              <a:t>5/14/26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CC5F581-0382-4344-9A36-DBD7E805ECE0}" type="slidenum">
              <a:rPr lang="en-US" smtClean="0"/>
              <a:t>‹#›</a:t>
            </a:fld>
            <a:endParaRPr lang="en-US" dirty="0"/>
          </a:p>
        </p:txBody>
      </p:sp>
      <p:cxnSp>
        <p:nvCxnSpPr>
          <p:cNvPr id="14" name="Straight Connector 13"/>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87438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F7995E-1408-4D66-AAD8-A833F2784BFC}" type="datetimeFigureOut">
              <a:rPr lang="en-US" smtClean="0"/>
              <a:t>5/14/26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CC5F581-0382-4344-9A36-DBD7E805ECE0}" type="slidenum">
              <a:rPr lang="en-US" smtClean="0"/>
              <a:t>‹#›</a:t>
            </a:fld>
            <a:endParaRPr lang="en-US" dirty="0"/>
          </a:p>
        </p:txBody>
      </p:sp>
    </p:spTree>
    <p:extLst>
      <p:ext uri="{BB962C8B-B14F-4D97-AF65-F5344CB8AC3E}">
        <p14:creationId xmlns:p14="http://schemas.microsoft.com/office/powerpoint/2010/main" val="230632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388534"/>
            <a:ext cx="2536798"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120062" y="982132"/>
            <a:ext cx="3855539"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76865" y="3031065"/>
            <a:ext cx="2536798"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EF7995E-1408-4D66-AAD8-A833F2784BFC}" type="datetimeFigureOut">
              <a:rPr lang="en-US" smtClean="0"/>
              <a:t>5/14/26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C5F581-0382-4344-9A36-DBD7E805ECE0}" type="slidenum">
              <a:rPr lang="en-US" smtClean="0"/>
              <a:t>‹#›</a:t>
            </a:fld>
            <a:endParaRPr lang="en-US" dirty="0"/>
          </a:p>
        </p:txBody>
      </p:sp>
      <p:cxnSp>
        <p:nvCxnSpPr>
          <p:cNvPr id="16" name="Straight Connector 15"/>
          <p:cNvCxnSpPr/>
          <p:nvPr/>
        </p:nvCxnSpPr>
        <p:spPr>
          <a:xfrm>
            <a:off x="1278466" y="2912533"/>
            <a:ext cx="233359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23165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883832"/>
            <a:ext cx="3632202" cy="1371600"/>
          </a:xfrm>
        </p:spPr>
        <p:txBody>
          <a:bodyPr anchor="b">
            <a:normAutofit/>
          </a:bodyPr>
          <a:lstStyle>
            <a:lvl1pPr algn="ctr">
              <a:defRPr sz="24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5183069" y="1032933"/>
            <a:ext cx="2929463"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76865" y="3255432"/>
            <a:ext cx="3632201" cy="182880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EF7995E-1408-4D66-AAD8-A833F2784BFC}" type="datetimeFigureOut">
              <a:rPr lang="en-US" smtClean="0"/>
              <a:t>5/14/26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C5F581-0382-4344-9A36-DBD7E805ECE0}" type="slidenum">
              <a:rPr lang="en-US" smtClean="0"/>
              <a:t>‹#›</a:t>
            </a:fld>
            <a:endParaRPr lang="en-US" dirty="0"/>
          </a:p>
        </p:txBody>
      </p:sp>
    </p:spTree>
    <p:extLst>
      <p:ext uri="{BB962C8B-B14F-4D97-AF65-F5344CB8AC3E}">
        <p14:creationId xmlns:p14="http://schemas.microsoft.com/office/powerpoint/2010/main" val="2610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S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1176866" y="915337"/>
            <a:ext cx="6798734"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76865" y="2490135"/>
            <a:ext cx="6798736" cy="3444997"/>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356670" y="5960533"/>
            <a:ext cx="1148283"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EF7995E-1408-4D66-AAD8-A833F2784BFC}" type="datetimeFigureOut">
              <a:rPr lang="en-US" smtClean="0"/>
              <a:t>5/14/26</a:t>
            </a:fld>
            <a:endParaRPr lang="en-US" dirty="0"/>
          </a:p>
        </p:txBody>
      </p:sp>
      <p:sp>
        <p:nvSpPr>
          <p:cNvPr id="5" name="Footer Placeholder 4"/>
          <p:cNvSpPr>
            <a:spLocks noGrp="1"/>
          </p:cNvSpPr>
          <p:nvPr>
            <p:ph type="ftr" sz="quarter" idx="3"/>
          </p:nvPr>
        </p:nvSpPr>
        <p:spPr>
          <a:xfrm>
            <a:off x="1176865" y="5960533"/>
            <a:ext cx="5104667"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7580091" y="5960533"/>
            <a:ext cx="39551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CC5F581-0382-4344-9A36-DBD7E805ECE0}" type="slidenum">
              <a:rPr lang="en-US" smtClean="0"/>
              <a:t>‹#›</a:t>
            </a:fld>
            <a:endParaRPr lang="en-US" dirty="0"/>
          </a:p>
        </p:txBody>
      </p:sp>
    </p:spTree>
    <p:extLst>
      <p:ext uri="{BB962C8B-B14F-4D97-AF65-F5344CB8AC3E}">
        <p14:creationId xmlns:p14="http://schemas.microsoft.com/office/powerpoint/2010/main" val="3564150013"/>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Lst>
  <p:txStyles>
    <p:title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ideo" Target="https://www.youtube.com/embed/yuRgEtxMR70?start=6&amp;feature=oembed" TargetMode="Externa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hyperlink" Target="https://www.geograph.org.uk/photo/4678080" TargetMode="External"/><Relationship Id="rId4" Type="http://schemas.openxmlformats.org/officeDocument/2006/relationships/image" Target="../media/image27.jp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1031" name="Group 1030">
            <a:extLst>
              <a:ext uri="{FF2B5EF4-FFF2-40B4-BE49-F238E27FC236}">
                <a16:creationId xmlns:a16="http://schemas.microsoft.com/office/drawing/2014/main" id="{5066F8AE-A5C7-4B3E-B1DA-D0B624059BE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1032" name="Picture 1031">
              <a:extLst>
                <a:ext uri="{FF2B5EF4-FFF2-40B4-BE49-F238E27FC236}">
                  <a16:creationId xmlns:a16="http://schemas.microsoft.com/office/drawing/2014/main" id="{F78E901E-6697-44E3-9533-1457FA4F048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033" name="Rectangle 1032">
              <a:extLst>
                <a:ext uri="{FF2B5EF4-FFF2-40B4-BE49-F238E27FC236}">
                  <a16:creationId xmlns:a16="http://schemas.microsoft.com/office/drawing/2014/main" id="{C515452A-514A-4763-9932-37302A8D6D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034" name="Picture 1033">
              <a:extLst>
                <a:ext uri="{FF2B5EF4-FFF2-40B4-BE49-F238E27FC236}">
                  <a16:creationId xmlns:a16="http://schemas.microsoft.com/office/drawing/2014/main" id="{D0EC146D-CF08-4B34-ADEB-2F0296F98A1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035" name="Picture 1034">
              <a:extLst>
                <a:ext uri="{FF2B5EF4-FFF2-40B4-BE49-F238E27FC236}">
                  <a16:creationId xmlns:a16="http://schemas.microsoft.com/office/drawing/2014/main" id="{E1FBA240-87AB-400A-9292-7DC6F3E5521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useBgFill="1">
        <p:nvSpPr>
          <p:cNvPr id="1037" name="Rectangle 1036">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tap photo to view at tadpoles">
            <a:extLst>
              <a:ext uri="{FF2B5EF4-FFF2-40B4-BE49-F238E27FC236}">
                <a16:creationId xmlns:a16="http://schemas.microsoft.com/office/drawing/2014/main" id="{CD43CD8E-D6BB-FB95-A110-51146DB15C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b="25000"/>
          <a:stretch>
            <a:fillRect/>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09383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3105" name="Rectangle 3104">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The Long Walk (2025) - IMDb">
            <a:extLst>
              <a:ext uri="{FF2B5EF4-FFF2-40B4-BE49-F238E27FC236}">
                <a16:creationId xmlns:a16="http://schemas.microsoft.com/office/drawing/2014/main" id="{D4934BDF-7E48-6682-6CCD-374AA90411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7973" r="7027"/>
          <a:stretch>
            <a:fillRect/>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38636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D77035CC-1038-48C4-9D2E-DC6761442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81" name="Picture 3080">
            <a:extLst>
              <a:ext uri="{FF2B5EF4-FFF2-40B4-BE49-F238E27FC236}">
                <a16:creationId xmlns:a16="http://schemas.microsoft.com/office/drawing/2014/main" id="{3570974A-7AE3-4D79-B035-22B498BCD49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1618" cy="6856214"/>
          </a:xfrm>
          <a:prstGeom prst="rect">
            <a:avLst/>
          </a:prstGeom>
        </p:spPr>
      </p:pic>
      <p:sp>
        <p:nvSpPr>
          <p:cNvPr id="2" name="Title 1">
            <a:extLst>
              <a:ext uri="{FF2B5EF4-FFF2-40B4-BE49-F238E27FC236}">
                <a16:creationId xmlns:a16="http://schemas.microsoft.com/office/drawing/2014/main" id="{BCB0D2BD-569B-22AC-2F7C-64BD79612E45}"/>
              </a:ext>
            </a:extLst>
          </p:cNvPr>
          <p:cNvSpPr>
            <a:spLocks noGrp="1"/>
          </p:cNvSpPr>
          <p:nvPr>
            <p:ph type="title"/>
          </p:nvPr>
        </p:nvSpPr>
        <p:spPr>
          <a:xfrm>
            <a:off x="3469881" y="982132"/>
            <a:ext cx="4702567" cy="1303867"/>
          </a:xfrm>
        </p:spPr>
        <p:txBody>
          <a:bodyPr>
            <a:normAutofit/>
          </a:bodyPr>
          <a:lstStyle/>
          <a:p>
            <a:r>
              <a:rPr lang="en-US"/>
              <a:t>I Peter 5: 6-11 </a:t>
            </a:r>
          </a:p>
        </p:txBody>
      </p:sp>
      <p:sp>
        <p:nvSpPr>
          <p:cNvPr id="3083" name="Rectangle 3082">
            <a:extLst>
              <a:ext uri="{FF2B5EF4-FFF2-40B4-BE49-F238E27FC236}">
                <a16:creationId xmlns:a16="http://schemas.microsoft.com/office/drawing/2014/main" id="{572AD0C9-B258-4225-A4E4-584098AB76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483" y="1092200"/>
            <a:ext cx="2304288" cy="453542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close up of lion">
            <a:extLst>
              <a:ext uri="{FF2B5EF4-FFF2-40B4-BE49-F238E27FC236}">
                <a16:creationId xmlns:a16="http://schemas.microsoft.com/office/drawing/2014/main" id="{3AAF5B77-F212-751C-7F31-43F04E9DD9A4}"/>
              </a:ext>
            </a:extLst>
          </p:cNvPr>
          <p:cNvPicPr>
            <a:picLocks noChangeAspect="1"/>
          </p:cNvPicPr>
          <p:nvPr/>
        </p:nvPicPr>
        <p:blipFill>
          <a:blip r:embed="rId5">
            <a:extLst>
              <a:ext uri="{28A0092B-C50C-407E-A947-70E740481C1C}">
                <a14:useLocalDpi xmlns:a14="http://schemas.microsoft.com/office/drawing/2010/main" val="0"/>
              </a:ext>
            </a:extLst>
          </a:blip>
          <a:srcRect l="16876" r="21258" b="6"/>
          <a:stretch>
            <a:fillRect/>
          </a:stretch>
        </p:blipFill>
        <p:spPr>
          <a:xfrm>
            <a:off x="942927" y="1255007"/>
            <a:ext cx="2057400" cy="2219714"/>
          </a:xfrm>
          <a:prstGeom prst="rect">
            <a:avLst/>
          </a:prstGeom>
        </p:spPr>
      </p:pic>
      <p:cxnSp>
        <p:nvCxnSpPr>
          <p:cNvPr id="3085" name="Straight Connector 3084">
            <a:extLst>
              <a:ext uri="{FF2B5EF4-FFF2-40B4-BE49-F238E27FC236}">
                <a16:creationId xmlns:a16="http://schemas.microsoft.com/office/drawing/2014/main" id="{E57912B0-DD54-438B-8533-C6C127065D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58024" y="2400639"/>
            <a:ext cx="4526280" cy="0"/>
          </a:xfrm>
          <a:prstGeom prst="line">
            <a:avLst/>
          </a:prstGeom>
        </p:spPr>
        <p:style>
          <a:lnRef idx="2">
            <a:schemeClr val="accent1"/>
          </a:lnRef>
          <a:fillRef idx="0">
            <a:schemeClr val="accent1"/>
          </a:fillRef>
          <a:effectRef idx="1">
            <a:schemeClr val="accent1"/>
          </a:effectRef>
          <a:fontRef idx="minor">
            <a:schemeClr val="tx1"/>
          </a:fontRef>
        </p:style>
      </p:cxnSp>
      <p:pic>
        <p:nvPicPr>
          <p:cNvPr id="3074" name="Picture 2" descr="Gazelle - Wikipedia">
            <a:extLst>
              <a:ext uri="{FF2B5EF4-FFF2-40B4-BE49-F238E27FC236}">
                <a16:creationId xmlns:a16="http://schemas.microsoft.com/office/drawing/2014/main" id="{865D27A2-B9EB-7CA0-1DB5-C03EBFF6BB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5022" r="33723" b="3"/>
          <a:stretch>
            <a:fillRect/>
          </a:stretch>
        </p:blipFill>
        <p:spPr bwMode="auto">
          <a:xfrm>
            <a:off x="942927" y="3474720"/>
            <a:ext cx="2057400" cy="1988311"/>
          </a:xfrm>
          <a:prstGeom prst="rect">
            <a:avLst/>
          </a:prstGeom>
          <a:noFill/>
          <a:extLst>
            <a:ext uri="{909E8E84-426E-40DD-AFC4-6F175D3DCCD1}">
              <a14:hiddenFill xmlns:a14="http://schemas.microsoft.com/office/drawing/2010/main">
                <a:solidFill>
                  <a:srgbClr val="FFFFFF"/>
                </a:solidFill>
              </a14:hiddenFill>
            </a:ext>
          </a:extLst>
        </p:spPr>
      </p:pic>
      <p:sp>
        <p:nvSpPr>
          <p:cNvPr id="18" name="Content Placeholder 17">
            <a:extLst>
              <a:ext uri="{FF2B5EF4-FFF2-40B4-BE49-F238E27FC236}">
                <a16:creationId xmlns:a16="http://schemas.microsoft.com/office/drawing/2014/main" id="{85FF3DCD-D0C4-0938-494F-24BEEC3E5A3C}"/>
              </a:ext>
            </a:extLst>
          </p:cNvPr>
          <p:cNvSpPr>
            <a:spLocks noGrp="1"/>
          </p:cNvSpPr>
          <p:nvPr>
            <p:ph idx="1"/>
          </p:nvPr>
        </p:nvSpPr>
        <p:spPr>
          <a:xfrm>
            <a:off x="3473622" y="2556932"/>
            <a:ext cx="4695085" cy="3318936"/>
          </a:xfrm>
        </p:spPr>
        <p:txBody>
          <a:bodyPr>
            <a:normAutofit/>
          </a:bodyPr>
          <a:lstStyle/>
          <a:p>
            <a:r>
              <a:rPr lang="en-US"/>
              <a:t>Cast your anxiety on God. WHY? Because God cares</a:t>
            </a:r>
          </a:p>
          <a:p>
            <a:r>
              <a:rPr lang="en-US"/>
              <a:t>Practice discipline and stay alert. WHY? Because your adversary is like a lion looking for someone to devour</a:t>
            </a:r>
          </a:p>
        </p:txBody>
      </p:sp>
    </p:spTree>
    <p:extLst>
      <p:ext uri="{BB962C8B-B14F-4D97-AF65-F5344CB8AC3E}">
        <p14:creationId xmlns:p14="http://schemas.microsoft.com/office/powerpoint/2010/main" val="6513812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F8AED-3A3C-01E9-C712-804DAA729DA6}"/>
              </a:ext>
            </a:extLst>
          </p:cNvPr>
          <p:cNvSpPr>
            <a:spLocks noGrp="1"/>
          </p:cNvSpPr>
          <p:nvPr>
            <p:ph type="title"/>
          </p:nvPr>
        </p:nvSpPr>
        <p:spPr/>
        <p:txBody>
          <a:bodyPr/>
          <a:lstStyle/>
          <a:p>
            <a:r>
              <a:rPr lang="en-US" dirty="0"/>
              <a:t>Life is a Long Walk</a:t>
            </a:r>
          </a:p>
        </p:txBody>
      </p:sp>
      <p:sp>
        <p:nvSpPr>
          <p:cNvPr id="3" name="Content Placeholder 2">
            <a:extLst>
              <a:ext uri="{FF2B5EF4-FFF2-40B4-BE49-F238E27FC236}">
                <a16:creationId xmlns:a16="http://schemas.microsoft.com/office/drawing/2014/main" id="{E0A7D099-DE78-7781-3EEC-743EE680144C}"/>
              </a:ext>
            </a:extLst>
          </p:cNvPr>
          <p:cNvSpPr>
            <a:spLocks noGrp="1"/>
          </p:cNvSpPr>
          <p:nvPr>
            <p:ph idx="1"/>
          </p:nvPr>
        </p:nvSpPr>
        <p:spPr/>
        <p:txBody>
          <a:bodyPr/>
          <a:lstStyle/>
          <a:p>
            <a:r>
              <a:rPr lang="en-US" dirty="0"/>
              <a:t>The idea is not to constantly worry, but be aware of your surroundings and recognize the situation</a:t>
            </a:r>
          </a:p>
          <a:p>
            <a:r>
              <a:rPr lang="en-US" dirty="0"/>
              <a:t>Worry is warranted if you are not operating in reality</a:t>
            </a:r>
          </a:p>
          <a:p>
            <a:r>
              <a:rPr lang="en-US" dirty="0"/>
              <a:t>Suffering is still part of the package, and you are not alone in your suffering</a:t>
            </a:r>
          </a:p>
          <a:p>
            <a:r>
              <a:rPr lang="en-US" dirty="0"/>
              <a:t>Not all suffering is the same</a:t>
            </a:r>
          </a:p>
          <a:p>
            <a:r>
              <a:rPr lang="en-US" dirty="0"/>
              <a:t>Rejoice as restoration comes after the suffering</a:t>
            </a:r>
          </a:p>
          <a:p>
            <a:endParaRPr lang="en-US" dirty="0"/>
          </a:p>
        </p:txBody>
      </p:sp>
    </p:spTree>
    <p:extLst>
      <p:ext uri="{BB962C8B-B14F-4D97-AF65-F5344CB8AC3E}">
        <p14:creationId xmlns:p14="http://schemas.microsoft.com/office/powerpoint/2010/main" val="38320144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The Matrix: Using humans as a power source wouldn't work in ...">
            <a:extLst>
              <a:ext uri="{FF2B5EF4-FFF2-40B4-BE49-F238E27FC236}">
                <a16:creationId xmlns:a16="http://schemas.microsoft.com/office/drawing/2014/main" id="{057F0456-497A-A339-5127-BA649BC63E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922867"/>
            <a:ext cx="9110382" cy="4993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84042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7216" name="Rectangle 7215">
            <a:extLst>
              <a:ext uri="{FF2B5EF4-FFF2-40B4-BE49-F238E27FC236}">
                <a16:creationId xmlns:a16="http://schemas.microsoft.com/office/drawing/2014/main" id="{75992D15-28AF-4556-BC89-A7F67910E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218" name="Picture 7217">
            <a:extLst>
              <a:ext uri="{FF2B5EF4-FFF2-40B4-BE49-F238E27FC236}">
                <a16:creationId xmlns:a16="http://schemas.microsoft.com/office/drawing/2014/main" id="{9D87824D-0C70-41B3-97E0-830727C65B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1618" cy="6856214"/>
          </a:xfrm>
          <a:prstGeom prst="rect">
            <a:avLst/>
          </a:prstGeom>
        </p:spPr>
      </p:pic>
      <p:sp>
        <p:nvSpPr>
          <p:cNvPr id="2" name="Title 1">
            <a:extLst>
              <a:ext uri="{FF2B5EF4-FFF2-40B4-BE49-F238E27FC236}">
                <a16:creationId xmlns:a16="http://schemas.microsoft.com/office/drawing/2014/main" id="{4AD4E26F-3727-0A25-3105-254545117207}"/>
              </a:ext>
            </a:extLst>
          </p:cNvPr>
          <p:cNvSpPr>
            <a:spLocks noGrp="1"/>
          </p:cNvSpPr>
          <p:nvPr>
            <p:ph type="title"/>
          </p:nvPr>
        </p:nvSpPr>
        <p:spPr>
          <a:xfrm>
            <a:off x="3469881" y="982132"/>
            <a:ext cx="4702567" cy="1303867"/>
          </a:xfrm>
        </p:spPr>
        <p:txBody>
          <a:bodyPr>
            <a:normAutofit/>
          </a:bodyPr>
          <a:lstStyle/>
          <a:p>
            <a:r>
              <a:rPr lang="en-US"/>
              <a:t>Callie House</a:t>
            </a:r>
          </a:p>
        </p:txBody>
      </p:sp>
      <p:sp>
        <p:nvSpPr>
          <p:cNvPr id="7220" name="Rectangle 7219">
            <a:extLst>
              <a:ext uri="{FF2B5EF4-FFF2-40B4-BE49-F238E27FC236}">
                <a16:creationId xmlns:a16="http://schemas.microsoft.com/office/drawing/2014/main" id="{187CCEC0-145B-4141-B732-88009F63F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483" y="1092200"/>
            <a:ext cx="2294404"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6" descr="undefined">
            <a:extLst>
              <a:ext uri="{FF2B5EF4-FFF2-40B4-BE49-F238E27FC236}">
                <a16:creationId xmlns:a16="http://schemas.microsoft.com/office/drawing/2014/main" id="{35E2A8E2-487A-4AF3-07A6-08FAC9DB2E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4393" r="22112" b="1"/>
          <a:stretch>
            <a:fillRect/>
          </a:stretch>
        </p:blipFill>
        <p:spPr bwMode="auto">
          <a:xfrm>
            <a:off x="1059512" y="1410208"/>
            <a:ext cx="1825345" cy="3858780"/>
          </a:xfrm>
          <a:prstGeom prst="rect">
            <a:avLst/>
          </a:prstGeom>
          <a:noFill/>
          <a:extLst>
            <a:ext uri="{909E8E84-426E-40DD-AFC4-6F175D3DCCD1}">
              <a14:hiddenFill xmlns:a14="http://schemas.microsoft.com/office/drawing/2010/main">
                <a:solidFill>
                  <a:srgbClr val="FFFFFF"/>
                </a:solidFill>
              </a14:hiddenFill>
            </a:ext>
          </a:extLst>
        </p:spPr>
      </p:pic>
      <p:cxnSp>
        <p:nvCxnSpPr>
          <p:cNvPr id="7222" name="Straight Connector 7221">
            <a:extLst>
              <a:ext uri="{FF2B5EF4-FFF2-40B4-BE49-F238E27FC236}">
                <a16:creationId xmlns:a16="http://schemas.microsoft.com/office/drawing/2014/main" id="{E370EA99-3255-45B2-A6FB-899DBE4116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69881" y="2400639"/>
            <a:ext cx="4702566" cy="0"/>
          </a:xfrm>
          <a:prstGeom prst="line">
            <a:avLst/>
          </a:prstGeom>
        </p:spPr>
        <p:style>
          <a:lnRef idx="2">
            <a:schemeClr val="accent1"/>
          </a:lnRef>
          <a:fillRef idx="0">
            <a:schemeClr val="accent1"/>
          </a:fillRef>
          <a:effectRef idx="1">
            <a:schemeClr val="accent1"/>
          </a:effectRef>
          <a:fontRef idx="minor">
            <a:schemeClr val="tx1"/>
          </a:fontRef>
        </p:style>
      </p:cxnSp>
      <p:sp>
        <p:nvSpPr>
          <p:cNvPr id="7174" name="Content Placeholder 7173">
            <a:extLst>
              <a:ext uri="{FF2B5EF4-FFF2-40B4-BE49-F238E27FC236}">
                <a16:creationId xmlns:a16="http://schemas.microsoft.com/office/drawing/2014/main" id="{275F9CE1-BE73-A36C-8A24-F692BA0EC5F7}"/>
              </a:ext>
            </a:extLst>
          </p:cNvPr>
          <p:cNvSpPr>
            <a:spLocks noGrp="1"/>
          </p:cNvSpPr>
          <p:nvPr>
            <p:ph idx="1"/>
          </p:nvPr>
        </p:nvSpPr>
        <p:spPr>
          <a:xfrm>
            <a:off x="3477361" y="2556932"/>
            <a:ext cx="4695086" cy="3318936"/>
          </a:xfrm>
        </p:spPr>
        <p:txBody>
          <a:bodyPr>
            <a:normAutofit/>
          </a:bodyPr>
          <a:lstStyle/>
          <a:p>
            <a:pPr>
              <a:lnSpc>
                <a:spcPct val="90000"/>
              </a:lnSpc>
            </a:pPr>
            <a:r>
              <a:rPr lang="en-US" sz="2200"/>
              <a:t>Former enslaved person</a:t>
            </a:r>
          </a:p>
          <a:p>
            <a:pPr>
              <a:lnSpc>
                <a:spcPct val="90000"/>
              </a:lnSpc>
            </a:pPr>
            <a:r>
              <a:rPr lang="en-US" sz="2200"/>
              <a:t>Started an organization fighting for reparations for other former enslaved people at age 36 (200-300K members)</a:t>
            </a:r>
          </a:p>
          <a:p>
            <a:pPr>
              <a:lnSpc>
                <a:spcPct val="90000"/>
              </a:lnSpc>
            </a:pPr>
            <a:r>
              <a:rPr lang="en-US" sz="2200"/>
              <a:t>Filed a reparations lawsuit for $68 million ($2.2 billion in 2026) (from a cotton tax from 1862-1868)</a:t>
            </a:r>
          </a:p>
          <a:p>
            <a:pPr>
              <a:lnSpc>
                <a:spcPct val="90000"/>
              </a:lnSpc>
            </a:pPr>
            <a:r>
              <a:rPr lang="en-US" sz="2200"/>
              <a:t>Sentenced to a year in jail for mail fraud (all white, all male jury)</a:t>
            </a:r>
          </a:p>
          <a:p>
            <a:pPr>
              <a:lnSpc>
                <a:spcPct val="90000"/>
              </a:lnSpc>
            </a:pPr>
            <a:endParaRPr lang="en-US" sz="2200"/>
          </a:p>
        </p:txBody>
      </p:sp>
    </p:spTree>
    <p:extLst>
      <p:ext uri="{BB962C8B-B14F-4D97-AF65-F5344CB8AC3E}">
        <p14:creationId xmlns:p14="http://schemas.microsoft.com/office/powerpoint/2010/main" val="11219773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11282" name="Rectangle 11281">
            <a:extLst>
              <a:ext uri="{FF2B5EF4-FFF2-40B4-BE49-F238E27FC236}">
                <a16:creationId xmlns:a16="http://schemas.microsoft.com/office/drawing/2014/main" id="{C44B17FE-2E14-47B6-B5A8-4363DE7695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84" name="Rectangle 11283">
            <a:extLst>
              <a:ext uri="{FF2B5EF4-FFF2-40B4-BE49-F238E27FC236}">
                <a16:creationId xmlns:a16="http://schemas.microsoft.com/office/drawing/2014/main" id="{14E53280-E6EB-47D2-B0BB-78B772DC4B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997" y="469900"/>
            <a:ext cx="2771251" cy="5918200"/>
          </a:xfrm>
          <a:prstGeom prst="rect">
            <a:avLst/>
          </a:prstGeom>
          <a:solidFill>
            <a:srgbClr val="373737"/>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86" name="Rectangle 11285">
            <a:extLst>
              <a:ext uri="{FF2B5EF4-FFF2-40B4-BE49-F238E27FC236}">
                <a16:creationId xmlns:a16="http://schemas.microsoft.com/office/drawing/2014/main" id="{E44C4738-31FA-4AA4-9D3A-9B0F0B1F5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751" y="635508"/>
            <a:ext cx="2523744"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BBC32442-600B-5183-C98F-606EB19B9BD3}"/>
              </a:ext>
            </a:extLst>
          </p:cNvPr>
          <p:cNvSpPr>
            <a:spLocks noGrp="1"/>
          </p:cNvSpPr>
          <p:nvPr>
            <p:ph type="title"/>
          </p:nvPr>
        </p:nvSpPr>
        <p:spPr>
          <a:xfrm>
            <a:off x="714081" y="954756"/>
            <a:ext cx="2047810" cy="4946003"/>
          </a:xfrm>
        </p:spPr>
        <p:txBody>
          <a:bodyPr>
            <a:normAutofit/>
          </a:bodyPr>
          <a:lstStyle/>
          <a:p>
            <a:r>
              <a:rPr lang="en-US" sz="3100">
                <a:solidFill>
                  <a:srgbClr val="FFFFFF"/>
                </a:solidFill>
              </a:rPr>
              <a:t>How we get through</a:t>
            </a:r>
          </a:p>
        </p:txBody>
      </p:sp>
      <p:sp>
        <p:nvSpPr>
          <p:cNvPr id="11288" name="Rectangle 11287">
            <a:extLst>
              <a:ext uri="{FF2B5EF4-FFF2-40B4-BE49-F238E27FC236}">
                <a16:creationId xmlns:a16="http://schemas.microsoft.com/office/drawing/2014/main" id="{809F3F69-CB9E-4C14-8F9B-7565980C8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0722" y="0"/>
            <a:ext cx="5653278" cy="6858000"/>
          </a:xfrm>
          <a:prstGeom prst="rect">
            <a:avLst/>
          </a:prstGeom>
          <a:gradFill>
            <a:gsLst>
              <a:gs pos="0">
                <a:srgbClr val="FFFFFF"/>
              </a:gs>
              <a:gs pos="30000">
                <a:srgbClr val="FFFFFF"/>
              </a:gs>
              <a:gs pos="61000">
                <a:srgbClr val="F8F8F8"/>
              </a:gs>
              <a:gs pos="97000">
                <a:srgbClr val="E5E5E5"/>
              </a:gs>
            </a:gsLst>
            <a:path path="circle">
              <a:fillToRect l="50000" t="50000" r="50000" b="50000"/>
            </a:path>
          </a:gradFill>
          <a:ln>
            <a:noFill/>
          </a:ln>
          <a:effectLst>
            <a:innerShdw blurRad="63500" dist="127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70" name="Content Placeholder 11269">
            <a:extLst>
              <a:ext uri="{FF2B5EF4-FFF2-40B4-BE49-F238E27FC236}">
                <a16:creationId xmlns:a16="http://schemas.microsoft.com/office/drawing/2014/main" id="{BB9B2B36-870C-DAD0-525E-32F437A18070}"/>
              </a:ext>
            </a:extLst>
          </p:cNvPr>
          <p:cNvSpPr>
            <a:spLocks noGrp="1"/>
          </p:cNvSpPr>
          <p:nvPr>
            <p:ph idx="1"/>
          </p:nvPr>
        </p:nvSpPr>
        <p:spPr>
          <a:xfrm>
            <a:off x="3855700" y="469900"/>
            <a:ext cx="4465223" cy="5405968"/>
          </a:xfrm>
        </p:spPr>
        <p:txBody>
          <a:bodyPr anchor="ctr">
            <a:normAutofit/>
          </a:bodyPr>
          <a:lstStyle/>
          <a:p>
            <a:r>
              <a:rPr lang="en-US">
                <a:solidFill>
                  <a:srgbClr val="212121"/>
                </a:solidFill>
              </a:rPr>
              <a:t>Not alone</a:t>
            </a:r>
          </a:p>
          <a:p>
            <a:r>
              <a:rPr lang="en-US">
                <a:solidFill>
                  <a:srgbClr val="212121"/>
                </a:solidFill>
              </a:rPr>
              <a:t>Choosing the light</a:t>
            </a:r>
          </a:p>
          <a:p>
            <a:r>
              <a:rPr lang="en-US">
                <a:solidFill>
                  <a:srgbClr val="212121"/>
                </a:solidFill>
              </a:rPr>
              <a:t>Knowing it is not easy</a:t>
            </a:r>
          </a:p>
          <a:p>
            <a:r>
              <a:rPr lang="en-US">
                <a:solidFill>
                  <a:srgbClr val="212121"/>
                </a:solidFill>
              </a:rPr>
              <a:t>Nothing to lose but everything to gain</a:t>
            </a:r>
          </a:p>
          <a:p>
            <a:r>
              <a:rPr lang="en-US">
                <a:solidFill>
                  <a:srgbClr val="212121"/>
                </a:solidFill>
              </a:rPr>
              <a:t>Relying on one another</a:t>
            </a:r>
          </a:p>
        </p:txBody>
      </p:sp>
    </p:spTree>
    <p:extLst>
      <p:ext uri="{BB962C8B-B14F-4D97-AF65-F5344CB8AC3E}">
        <p14:creationId xmlns:p14="http://schemas.microsoft.com/office/powerpoint/2010/main" val="34992896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56B8C-7D0E-E05C-F729-F8EC410B5B0E}"/>
              </a:ext>
            </a:extLst>
          </p:cNvPr>
          <p:cNvSpPr>
            <a:spLocks noGrp="1"/>
          </p:cNvSpPr>
          <p:nvPr>
            <p:ph type="title"/>
          </p:nvPr>
        </p:nvSpPr>
        <p:spPr/>
        <p:txBody>
          <a:bodyPr/>
          <a:lstStyle/>
          <a:p>
            <a:r>
              <a:rPr lang="en-US" dirty="0"/>
              <a:t>Perspective</a:t>
            </a:r>
          </a:p>
        </p:txBody>
      </p:sp>
      <p:pic>
        <p:nvPicPr>
          <p:cNvPr id="5" name="Online Media 4" descr="Ray sees his mother #longwalk #walk #walking #longwalks #walks #walkingaround">
            <a:hlinkClick r:id="" action="ppaction://media"/>
            <a:extLst>
              <a:ext uri="{FF2B5EF4-FFF2-40B4-BE49-F238E27FC236}">
                <a16:creationId xmlns:a16="http://schemas.microsoft.com/office/drawing/2014/main" id="{1BC5DE37-B374-5EA2-D0CF-755351355467}"/>
              </a:ext>
            </a:extLst>
          </p:cNvPr>
          <p:cNvPicPr>
            <a:picLocks noGrp="1" noRot="1" noChangeAspect="1"/>
          </p:cNvPicPr>
          <p:nvPr>
            <p:ph idx="1"/>
            <a:videoFile r:link="rId1"/>
          </p:nvPr>
        </p:nvPicPr>
        <p:blipFill>
          <a:blip r:embed="rId4"/>
          <a:stretch>
            <a:fillRect/>
          </a:stretch>
        </p:blipFill>
        <p:spPr>
          <a:xfrm>
            <a:off x="1527175" y="2490788"/>
            <a:ext cx="6097588" cy="3444875"/>
          </a:xfrm>
          <a:prstGeom prst="rect">
            <a:avLst/>
          </a:prstGeom>
        </p:spPr>
      </p:pic>
    </p:spTree>
    <p:extLst>
      <p:ext uri="{BB962C8B-B14F-4D97-AF65-F5344CB8AC3E}">
        <p14:creationId xmlns:p14="http://schemas.microsoft.com/office/powerpoint/2010/main" val="3860154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unset over a beach&#10;&#10;Description automatically generated">
            <a:extLst>
              <a:ext uri="{FF2B5EF4-FFF2-40B4-BE49-F238E27FC236}">
                <a16:creationId xmlns:a16="http://schemas.microsoft.com/office/drawing/2014/main" id="{415CC7C5-7799-23D5-5F1D-1D4F9EA0881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20" y="10"/>
            <a:ext cx="9143980" cy="6857990"/>
          </a:xfrm>
          <a:prstGeom prst="rect">
            <a:avLst/>
          </a:prstGeom>
        </p:spPr>
      </p:pic>
    </p:spTree>
    <p:extLst>
      <p:ext uri="{BB962C8B-B14F-4D97-AF65-F5344CB8AC3E}">
        <p14:creationId xmlns:p14="http://schemas.microsoft.com/office/powerpoint/2010/main" val="766499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andy beach with footprints in the sand&#10;&#10;Description automatically generated">
            <a:extLst>
              <a:ext uri="{FF2B5EF4-FFF2-40B4-BE49-F238E27FC236}">
                <a16:creationId xmlns:a16="http://schemas.microsoft.com/office/drawing/2014/main" id="{C948E33E-274B-A4C7-2FAD-507C4A921ED7}"/>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p:blipFill>
        <p:spPr>
          <a:xfrm>
            <a:off x="20" y="10"/>
            <a:ext cx="9143980" cy="6857990"/>
          </a:xfrm>
          <a:prstGeom prst="rect">
            <a:avLst/>
          </a:prstGeom>
        </p:spPr>
      </p:pic>
    </p:spTree>
    <p:extLst>
      <p:ext uri="{BB962C8B-B14F-4D97-AF65-F5344CB8AC3E}">
        <p14:creationId xmlns:p14="http://schemas.microsoft.com/office/powerpoint/2010/main" val="38456801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and a child lying on a couch&#10;&#10;Description automatically generated">
            <a:extLst>
              <a:ext uri="{FF2B5EF4-FFF2-40B4-BE49-F238E27FC236}">
                <a16:creationId xmlns:a16="http://schemas.microsoft.com/office/drawing/2014/main" id="{77839F34-8947-88FF-931F-42FD5925AFD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20" y="10"/>
            <a:ext cx="9143980" cy="6857990"/>
          </a:xfrm>
          <a:prstGeom prst="rect">
            <a:avLst/>
          </a:prstGeom>
        </p:spPr>
      </p:pic>
    </p:spTree>
    <p:extLst>
      <p:ext uri="{BB962C8B-B14F-4D97-AF65-F5344CB8AC3E}">
        <p14:creationId xmlns:p14="http://schemas.microsoft.com/office/powerpoint/2010/main" val="22051088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434DCA8-BC57-40AE-94D7-754460957E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7E43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E93A23A1-FB7B-4C57-8240-0B6015C1116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1802" y="28937"/>
            <a:ext cx="9141618" cy="6856214"/>
          </a:xfrm>
          <a:prstGeom prst="rect">
            <a:avLst/>
          </a:prstGeom>
        </p:spPr>
      </p:pic>
      <p:sp>
        <p:nvSpPr>
          <p:cNvPr id="11" name="Rectangle 10">
            <a:extLst>
              <a:ext uri="{FF2B5EF4-FFF2-40B4-BE49-F238E27FC236}">
                <a16:creationId xmlns:a16="http://schemas.microsoft.com/office/drawing/2014/main" id="{D43CA6E1-DE85-4998-B1CA-2B617EDF60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058" y="671208"/>
            <a:ext cx="8203287" cy="5551283"/>
          </a:xfrm>
          <a:prstGeom prst="rect">
            <a:avLst/>
          </a:prstGeom>
          <a:noFill/>
          <a:ln w="22225" cap="flat">
            <a:solidFill>
              <a:srgbClr val="F5BC6C"/>
            </a:solidFill>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3" name="Picture 12">
            <a:extLst>
              <a:ext uri="{FF2B5EF4-FFF2-40B4-BE49-F238E27FC236}">
                <a16:creationId xmlns:a16="http://schemas.microsoft.com/office/drawing/2014/main" id="{AD162A3C-D7A8-4B2A-94B1-73192CBC573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21888" y="3174136"/>
            <a:ext cx="582930" cy="606425"/>
          </a:xfrm>
          <a:prstGeom prst="rect">
            <a:avLst/>
          </a:prstGeom>
        </p:spPr>
      </p:pic>
      <p:pic>
        <p:nvPicPr>
          <p:cNvPr id="2" name="Content Placeholder 5" descr="A group of people in a room&#10;&#10;Description automatically generated">
            <a:extLst>
              <a:ext uri="{FF2B5EF4-FFF2-40B4-BE49-F238E27FC236}">
                <a16:creationId xmlns:a16="http://schemas.microsoft.com/office/drawing/2014/main" id="{9ADD6163-881A-4813-6D32-900F03CA998C}"/>
              </a:ext>
            </a:extLst>
          </p:cNvPr>
          <p:cNvPicPr>
            <a:picLocks noChangeAspect="1"/>
          </p:cNvPicPr>
          <p:nvPr/>
        </p:nvPicPr>
        <p:blipFill>
          <a:blip r:embed="rId6">
            <a:extLst>
              <a:ext uri="{28A0092B-C50C-407E-A947-70E740481C1C}">
                <a14:useLocalDpi xmlns:a14="http://schemas.microsoft.com/office/drawing/2010/main" val="0"/>
              </a:ext>
            </a:extLst>
          </a:blip>
          <a:srcRect l="21996" r="11995" b="2"/>
          <a:stretch>
            <a:fillRect/>
          </a:stretch>
        </p:blipFill>
        <p:spPr>
          <a:xfrm>
            <a:off x="2294965" y="710701"/>
            <a:ext cx="4572000" cy="5454375"/>
          </a:xfrm>
          <a:prstGeom prst="rect">
            <a:avLst/>
          </a:prstGeom>
        </p:spPr>
      </p:pic>
      <p:pic>
        <p:nvPicPr>
          <p:cNvPr id="15" name="Picture 14">
            <a:extLst>
              <a:ext uri="{FF2B5EF4-FFF2-40B4-BE49-F238E27FC236}">
                <a16:creationId xmlns:a16="http://schemas.microsoft.com/office/drawing/2014/main" id="{6B8F1012-6DEE-4829-9F32-620A711094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flipH="1">
            <a:off x="8578482" y="3174136"/>
            <a:ext cx="582930" cy="606425"/>
          </a:xfrm>
          <a:prstGeom prst="rect">
            <a:avLst/>
          </a:prstGeom>
        </p:spPr>
      </p:pic>
    </p:spTree>
    <p:extLst>
      <p:ext uri="{BB962C8B-B14F-4D97-AF65-F5344CB8AC3E}">
        <p14:creationId xmlns:p14="http://schemas.microsoft.com/office/powerpoint/2010/main" val="32125615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434DCA8-BC57-40AE-94D7-754460957E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343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E93A23A1-FB7B-4C57-8240-0B6015C1116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1802" y="28937"/>
            <a:ext cx="9141618" cy="6856214"/>
          </a:xfrm>
          <a:prstGeom prst="rect">
            <a:avLst/>
          </a:prstGeom>
        </p:spPr>
      </p:pic>
      <p:sp>
        <p:nvSpPr>
          <p:cNvPr id="29" name="Rectangle 28">
            <a:extLst>
              <a:ext uri="{FF2B5EF4-FFF2-40B4-BE49-F238E27FC236}">
                <a16:creationId xmlns:a16="http://schemas.microsoft.com/office/drawing/2014/main" id="{D43CA6E1-DE85-4998-B1CA-2B617EDF60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058" y="671208"/>
            <a:ext cx="8203287" cy="5551283"/>
          </a:xfrm>
          <a:prstGeom prst="rect">
            <a:avLst/>
          </a:prstGeom>
          <a:noFill/>
          <a:ln w="22225" cap="flat">
            <a:solidFill>
              <a:srgbClr val="FFF08D"/>
            </a:solidFill>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1" name="Picture 30">
            <a:extLst>
              <a:ext uri="{FF2B5EF4-FFF2-40B4-BE49-F238E27FC236}">
                <a16:creationId xmlns:a16="http://schemas.microsoft.com/office/drawing/2014/main" id="{AD162A3C-D7A8-4B2A-94B1-73192CBC573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21888" y="3174136"/>
            <a:ext cx="582930" cy="606425"/>
          </a:xfrm>
          <a:prstGeom prst="rect">
            <a:avLst/>
          </a:prstGeom>
        </p:spPr>
      </p:pic>
      <p:pic>
        <p:nvPicPr>
          <p:cNvPr id="4" name="Picture 3" descr="A group of people posing for a photo&#10;&#10;Description automatically generated">
            <a:extLst>
              <a:ext uri="{FF2B5EF4-FFF2-40B4-BE49-F238E27FC236}">
                <a16:creationId xmlns:a16="http://schemas.microsoft.com/office/drawing/2014/main" id="{12AB033B-6060-D75E-EC1D-8F84366D51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3082" y="208174"/>
            <a:ext cx="8659906" cy="6494931"/>
          </a:xfrm>
          <a:prstGeom prst="rect">
            <a:avLst/>
          </a:prstGeom>
        </p:spPr>
      </p:pic>
      <p:pic>
        <p:nvPicPr>
          <p:cNvPr id="33" name="Picture 32">
            <a:extLst>
              <a:ext uri="{FF2B5EF4-FFF2-40B4-BE49-F238E27FC236}">
                <a16:creationId xmlns:a16="http://schemas.microsoft.com/office/drawing/2014/main" id="{6B8F1012-6DEE-4829-9F32-620A711094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flipH="1">
            <a:off x="8578482" y="3174136"/>
            <a:ext cx="582930" cy="606425"/>
          </a:xfrm>
          <a:prstGeom prst="rect">
            <a:avLst/>
          </a:prstGeom>
        </p:spPr>
      </p:pic>
    </p:spTree>
    <p:extLst>
      <p:ext uri="{BB962C8B-B14F-4D97-AF65-F5344CB8AC3E}">
        <p14:creationId xmlns:p14="http://schemas.microsoft.com/office/powerpoint/2010/main" val="11546873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sticky notes on a white board&#10;&#10;Description automatically generated">
            <a:extLst>
              <a:ext uri="{FF2B5EF4-FFF2-40B4-BE49-F238E27FC236}">
                <a16:creationId xmlns:a16="http://schemas.microsoft.com/office/drawing/2014/main" id="{2E94BC45-EF45-01C3-4FCE-65E54E74DF4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20" y="10"/>
            <a:ext cx="9143980" cy="6857990"/>
          </a:xfrm>
          <a:prstGeom prst="rect">
            <a:avLst/>
          </a:prstGeom>
        </p:spPr>
      </p:pic>
    </p:spTree>
    <p:extLst>
      <p:ext uri="{BB962C8B-B14F-4D97-AF65-F5344CB8AC3E}">
        <p14:creationId xmlns:p14="http://schemas.microsoft.com/office/powerpoint/2010/main" val="25724298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large white house with palm trees and a fence&#10;&#10;Description automatically generated">
            <a:extLst>
              <a:ext uri="{FF2B5EF4-FFF2-40B4-BE49-F238E27FC236}">
                <a16:creationId xmlns:a16="http://schemas.microsoft.com/office/drawing/2014/main" id="{3E3A1EB9-C778-55C3-21B9-D455EC5D5BA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20" y="10"/>
            <a:ext cx="9143980" cy="6857990"/>
          </a:xfrm>
          <a:prstGeom prst="rect">
            <a:avLst/>
          </a:prstGeom>
        </p:spPr>
      </p:pic>
    </p:spTree>
    <p:extLst>
      <p:ext uri="{BB962C8B-B14F-4D97-AF65-F5344CB8AC3E}">
        <p14:creationId xmlns:p14="http://schemas.microsoft.com/office/powerpoint/2010/main" val="3724001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Waves crashing on the beach&#10;&#10;Description automatically generated">
            <a:extLst>
              <a:ext uri="{FF2B5EF4-FFF2-40B4-BE49-F238E27FC236}">
                <a16:creationId xmlns:a16="http://schemas.microsoft.com/office/drawing/2014/main" id="{D3E3502F-8EE7-1437-D188-C67897B3F56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20" y="10"/>
            <a:ext cx="9143980" cy="6857990"/>
          </a:xfrm>
          <a:prstGeom prst="rect">
            <a:avLst/>
          </a:prstGeom>
        </p:spPr>
      </p:pic>
    </p:spTree>
    <p:extLst>
      <p:ext uri="{BB962C8B-B14F-4D97-AF65-F5344CB8AC3E}">
        <p14:creationId xmlns:p14="http://schemas.microsoft.com/office/powerpoint/2010/main" val="39385871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Footprints in the sand&#10;&#10;Description automatically generated">
            <a:extLst>
              <a:ext uri="{FF2B5EF4-FFF2-40B4-BE49-F238E27FC236}">
                <a16:creationId xmlns:a16="http://schemas.microsoft.com/office/drawing/2014/main" id="{83E8982F-B89B-DEE0-A6AC-AD3908658ED6}"/>
              </a:ext>
            </a:extLst>
          </p:cNvPr>
          <p:cNvPicPr>
            <a:picLocks noChangeAspect="1"/>
          </p:cNvPicPr>
          <p:nvPr/>
        </p:nvPicPr>
        <p:blipFill>
          <a:blip r:embed="rId4">
            <a:extLst>
              <a:ext uri="{28A0092B-C50C-407E-A947-70E740481C1C}">
                <a14:useLocalDpi xmlns:a14="http://schemas.microsoft.com/office/drawing/2010/main" val="0"/>
              </a:ext>
            </a:extLst>
          </a:blip>
          <a:srcRect l="17166" r="26584"/>
          <a:stretch>
            <a:fillRect/>
          </a:stretch>
        </p:blipFill>
        <p:spPr>
          <a:xfrm rot="5400000">
            <a:off x="1143000" y="-1143000"/>
            <a:ext cx="6858000" cy="9144000"/>
          </a:xfrm>
          <a:prstGeom prst="rect">
            <a:avLst/>
          </a:prstGeom>
        </p:spPr>
      </p:pic>
    </p:spTree>
    <p:extLst>
      <p:ext uri="{BB962C8B-B14F-4D97-AF65-F5344CB8AC3E}">
        <p14:creationId xmlns:p14="http://schemas.microsoft.com/office/powerpoint/2010/main" val="39208538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pic>
        <p:nvPicPr>
          <p:cNvPr id="1069" name="Picture 1057">
            <a:extLst>
              <a:ext uri="{FF2B5EF4-FFF2-40B4-BE49-F238E27FC236}">
                <a16:creationId xmlns:a16="http://schemas.microsoft.com/office/drawing/2014/main" id="{D5E3CF8B-6090-4FFC-B9BE-6FF60AEE4B7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1618" cy="6856214"/>
          </a:xfrm>
          <a:prstGeom prst="rect">
            <a:avLst/>
          </a:prstGeom>
        </p:spPr>
      </p:pic>
      <p:cxnSp>
        <p:nvCxnSpPr>
          <p:cNvPr id="1071" name="Straight Connector 1059">
            <a:extLst>
              <a:ext uri="{FF2B5EF4-FFF2-40B4-BE49-F238E27FC236}">
                <a16:creationId xmlns:a16="http://schemas.microsoft.com/office/drawing/2014/main" id="{F444405B-FBD8-46A8-84D6-CE72780146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072" name="Group 1061">
            <a:extLst>
              <a:ext uri="{FF2B5EF4-FFF2-40B4-BE49-F238E27FC236}">
                <a16:creationId xmlns:a16="http://schemas.microsoft.com/office/drawing/2014/main" id="{EF41A68A-8CD1-4105-B4EC-A56286CB0F4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51962" y="1411015"/>
            <a:ext cx="5856119" cy="4103960"/>
            <a:chOff x="2202616" y="1411015"/>
            <a:chExt cx="7808159" cy="4103960"/>
          </a:xfrm>
        </p:grpSpPr>
        <p:sp>
          <p:nvSpPr>
            <p:cNvPr id="1063" name="Freeform 16">
              <a:extLst>
                <a:ext uri="{FF2B5EF4-FFF2-40B4-BE49-F238E27FC236}">
                  <a16:creationId xmlns:a16="http://schemas.microsoft.com/office/drawing/2014/main" id="{7B955F46-02E4-4A82-96F5-CBAFDD4A74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02616" y="1411015"/>
              <a:ext cx="7808159" cy="4103960"/>
            </a:xfrm>
            <a:custGeom>
              <a:avLst/>
              <a:gdLst>
                <a:gd name="connsiteX0" fmla="*/ 7589084 w 7808159"/>
                <a:gd name="connsiteY0" fmla="*/ 3803605 h 4103960"/>
                <a:gd name="connsiteX1" fmla="*/ 7512884 w 7808159"/>
                <a:gd name="connsiteY1" fmla="*/ 3879805 h 4103960"/>
                <a:gd name="connsiteX2" fmla="*/ 7589084 w 7808159"/>
                <a:gd name="connsiteY2" fmla="*/ 3956005 h 4103960"/>
                <a:gd name="connsiteX3" fmla="*/ 7665284 w 7808159"/>
                <a:gd name="connsiteY3" fmla="*/ 3879805 h 4103960"/>
                <a:gd name="connsiteX4" fmla="*/ 7589084 w 7808159"/>
                <a:gd name="connsiteY4" fmla="*/ 3803605 h 4103960"/>
                <a:gd name="connsiteX5" fmla="*/ 197684 w 7808159"/>
                <a:gd name="connsiteY5" fmla="*/ 3803605 h 4103960"/>
                <a:gd name="connsiteX6" fmla="*/ 121484 w 7808159"/>
                <a:gd name="connsiteY6" fmla="*/ 3879805 h 4103960"/>
                <a:gd name="connsiteX7" fmla="*/ 197684 w 7808159"/>
                <a:gd name="connsiteY7" fmla="*/ 3956005 h 4103960"/>
                <a:gd name="connsiteX8" fmla="*/ 273884 w 7808159"/>
                <a:gd name="connsiteY8" fmla="*/ 3879805 h 4103960"/>
                <a:gd name="connsiteX9" fmla="*/ 197684 w 7808159"/>
                <a:gd name="connsiteY9" fmla="*/ 3803605 h 4103960"/>
                <a:gd name="connsiteX10" fmla="*/ 7604324 w 7808159"/>
                <a:gd name="connsiteY10" fmla="*/ 130765 h 4103960"/>
                <a:gd name="connsiteX11" fmla="*/ 7528124 w 7808159"/>
                <a:gd name="connsiteY11" fmla="*/ 206965 h 4103960"/>
                <a:gd name="connsiteX12" fmla="*/ 7604324 w 7808159"/>
                <a:gd name="connsiteY12" fmla="*/ 283165 h 4103960"/>
                <a:gd name="connsiteX13" fmla="*/ 7680524 w 7808159"/>
                <a:gd name="connsiteY13" fmla="*/ 206965 h 4103960"/>
                <a:gd name="connsiteX14" fmla="*/ 7604324 w 7808159"/>
                <a:gd name="connsiteY14" fmla="*/ 130765 h 4103960"/>
                <a:gd name="connsiteX15" fmla="*/ 197684 w 7808159"/>
                <a:gd name="connsiteY15" fmla="*/ 130765 h 4103960"/>
                <a:gd name="connsiteX16" fmla="*/ 121484 w 7808159"/>
                <a:gd name="connsiteY16" fmla="*/ 206965 h 4103960"/>
                <a:gd name="connsiteX17" fmla="*/ 197684 w 7808159"/>
                <a:gd name="connsiteY17" fmla="*/ 283165 h 4103960"/>
                <a:gd name="connsiteX18" fmla="*/ 273884 w 7808159"/>
                <a:gd name="connsiteY18" fmla="*/ 206965 h 4103960"/>
                <a:gd name="connsiteX19" fmla="*/ 197684 w 7808159"/>
                <a:gd name="connsiteY19" fmla="*/ 130765 h 4103960"/>
                <a:gd name="connsiteX20" fmla="*/ 0 w 7808159"/>
                <a:gd name="connsiteY20" fmla="*/ 0 h 4103960"/>
                <a:gd name="connsiteX21" fmla="*/ 7808159 w 7808159"/>
                <a:gd name="connsiteY21" fmla="*/ 0 h 4103960"/>
                <a:gd name="connsiteX22" fmla="*/ 7808159 w 7808159"/>
                <a:gd name="connsiteY22" fmla="*/ 4103960 h 4103960"/>
                <a:gd name="connsiteX23" fmla="*/ 0 w 7808159"/>
                <a:gd name="connsiteY23" fmla="*/ 4103960 h 410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08159" h="4103960">
                  <a:moveTo>
                    <a:pt x="7589084" y="3803605"/>
                  </a:moveTo>
                  <a:cubicBezTo>
                    <a:pt x="7547000" y="3803605"/>
                    <a:pt x="7512884" y="3837721"/>
                    <a:pt x="7512884" y="3879805"/>
                  </a:cubicBezTo>
                  <a:cubicBezTo>
                    <a:pt x="7512884" y="3921889"/>
                    <a:pt x="7547000" y="3956005"/>
                    <a:pt x="7589084" y="3956005"/>
                  </a:cubicBezTo>
                  <a:cubicBezTo>
                    <a:pt x="7631168" y="3956005"/>
                    <a:pt x="7665284" y="3921889"/>
                    <a:pt x="7665284" y="3879805"/>
                  </a:cubicBezTo>
                  <a:cubicBezTo>
                    <a:pt x="7665284" y="3837721"/>
                    <a:pt x="7631168" y="3803605"/>
                    <a:pt x="7589084" y="3803605"/>
                  </a:cubicBezTo>
                  <a:close/>
                  <a:moveTo>
                    <a:pt x="197684" y="3803605"/>
                  </a:moveTo>
                  <a:cubicBezTo>
                    <a:pt x="155600" y="3803605"/>
                    <a:pt x="121484" y="3837721"/>
                    <a:pt x="121484" y="3879805"/>
                  </a:cubicBezTo>
                  <a:cubicBezTo>
                    <a:pt x="121484" y="3921889"/>
                    <a:pt x="155600" y="3956005"/>
                    <a:pt x="197684" y="3956005"/>
                  </a:cubicBezTo>
                  <a:cubicBezTo>
                    <a:pt x="239768" y="3956005"/>
                    <a:pt x="273884" y="3921889"/>
                    <a:pt x="273884" y="3879805"/>
                  </a:cubicBezTo>
                  <a:cubicBezTo>
                    <a:pt x="273884" y="3837721"/>
                    <a:pt x="239768" y="3803605"/>
                    <a:pt x="197684" y="3803605"/>
                  </a:cubicBezTo>
                  <a:close/>
                  <a:moveTo>
                    <a:pt x="7604324" y="130765"/>
                  </a:moveTo>
                  <a:cubicBezTo>
                    <a:pt x="7562240" y="130765"/>
                    <a:pt x="7528124" y="164881"/>
                    <a:pt x="7528124" y="206965"/>
                  </a:cubicBezTo>
                  <a:cubicBezTo>
                    <a:pt x="7528124" y="249049"/>
                    <a:pt x="7562240" y="283165"/>
                    <a:pt x="7604324" y="283165"/>
                  </a:cubicBezTo>
                  <a:cubicBezTo>
                    <a:pt x="7646408" y="283165"/>
                    <a:pt x="7680524" y="249049"/>
                    <a:pt x="7680524" y="206965"/>
                  </a:cubicBezTo>
                  <a:cubicBezTo>
                    <a:pt x="7680524" y="164881"/>
                    <a:pt x="7646408" y="130765"/>
                    <a:pt x="7604324" y="130765"/>
                  </a:cubicBezTo>
                  <a:close/>
                  <a:moveTo>
                    <a:pt x="197684" y="130765"/>
                  </a:moveTo>
                  <a:cubicBezTo>
                    <a:pt x="155600" y="130765"/>
                    <a:pt x="121484" y="164881"/>
                    <a:pt x="121484" y="206965"/>
                  </a:cubicBezTo>
                  <a:cubicBezTo>
                    <a:pt x="121484" y="249049"/>
                    <a:pt x="155600" y="283165"/>
                    <a:pt x="197684" y="283165"/>
                  </a:cubicBezTo>
                  <a:cubicBezTo>
                    <a:pt x="239768" y="283165"/>
                    <a:pt x="273884" y="249049"/>
                    <a:pt x="273884" y="206965"/>
                  </a:cubicBezTo>
                  <a:cubicBezTo>
                    <a:pt x="273884" y="164881"/>
                    <a:pt x="239768" y="130765"/>
                    <a:pt x="197684" y="130765"/>
                  </a:cubicBezTo>
                  <a:close/>
                  <a:moveTo>
                    <a:pt x="0" y="0"/>
                  </a:moveTo>
                  <a:lnTo>
                    <a:pt x="7808159" y="0"/>
                  </a:lnTo>
                  <a:lnTo>
                    <a:pt x="7808159" y="4103960"/>
                  </a:lnTo>
                  <a:lnTo>
                    <a:pt x="0" y="4103960"/>
                  </a:lnTo>
                  <a:close/>
                </a:path>
              </a:pathLst>
            </a:custGeom>
            <a:blipFill dpi="0" rotWithShape="1">
              <a:blip r:embed="rId5">
                <a:alphaModFix amt="83000"/>
                <a:duotone>
                  <a:schemeClr val="bg2">
                    <a:shade val="45000"/>
                    <a:satMod val="135000"/>
                  </a:schemeClr>
                  <a:prstClr val="white"/>
                </a:duotone>
              </a:blip>
              <a:srcRect/>
              <a:tile tx="0" ty="0" sx="90000" sy="100000" flip="none" algn="ctr"/>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73" name="Group 1063">
              <a:extLst>
                <a:ext uri="{FF2B5EF4-FFF2-40B4-BE49-F238E27FC236}">
                  <a16:creationId xmlns:a16="http://schemas.microsoft.com/office/drawing/2014/main" id="{879775EF-026C-4E4A-873B-185915FB4FC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2278995" y="1501257"/>
              <a:ext cx="7645811" cy="3928374"/>
              <a:chOff x="2278995" y="1501257"/>
              <a:chExt cx="7645811" cy="3928374"/>
            </a:xfrm>
          </p:grpSpPr>
          <p:sp>
            <p:nvSpPr>
              <p:cNvPr id="1065" name="Donut 19">
                <a:extLst>
                  <a:ext uri="{FF2B5EF4-FFF2-40B4-BE49-F238E27FC236}">
                    <a16:creationId xmlns:a16="http://schemas.microsoft.com/office/drawing/2014/main" id="{400D0967-F02F-4275-8520-75D52A1DF6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77918" y="1501257"/>
                <a:ext cx="246888" cy="246888"/>
              </a:xfrm>
              <a:prstGeom prst="donut">
                <a:avLst>
                  <a:gd name="adj" fmla="val 26304"/>
                </a:avLst>
              </a:prstGeom>
              <a:gradFill>
                <a:gsLst>
                  <a:gs pos="20000">
                    <a:srgbClr val="949494"/>
                  </a:gs>
                  <a:gs pos="30000">
                    <a:srgbClr val="B2B2B2"/>
                  </a:gs>
                  <a:gs pos="51000">
                    <a:srgbClr val="E0DEDE">
                      <a:lumMod val="92000"/>
                    </a:srgbClr>
                  </a:gs>
                  <a:gs pos="8000">
                    <a:schemeClr val="bg1">
                      <a:lumMod val="41000"/>
                      <a:lumOff val="59000"/>
                    </a:schemeClr>
                  </a:gs>
                  <a:gs pos="89000">
                    <a:srgbClr val="7A7A7A"/>
                  </a:gs>
                </a:gsLst>
                <a:lin ang="3600000" scaled="0"/>
              </a:gradFill>
              <a:ln>
                <a:noFill/>
              </a:ln>
              <a:effectLst>
                <a:outerShdw blurRad="63500" sx="101000" sy="101000" algn="ctr" rotWithShape="0">
                  <a:prstClr val="black">
                    <a:alpha val="48000"/>
                  </a:prstClr>
                </a:outerShdw>
              </a:effectLst>
              <a:scene3d>
                <a:camera prst="orthographicFront"/>
                <a:lightRig rig="threePt" dir="t">
                  <a:rot lat="0" lon="0" rev="21360000"/>
                </a:lightRig>
              </a:scene3d>
              <a:sp3d>
                <a:bevelT w="19050" h="31750"/>
                <a:contourClr>
                  <a:srgbClr val="F1F1F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74" name="Donut 21">
                <a:extLst>
                  <a:ext uri="{FF2B5EF4-FFF2-40B4-BE49-F238E27FC236}">
                    <a16:creationId xmlns:a16="http://schemas.microsoft.com/office/drawing/2014/main" id="{B4B16BA1-0F90-43DD-9D6C-6F196A15A3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73719" y="5174722"/>
                <a:ext cx="246888" cy="246888"/>
              </a:xfrm>
              <a:prstGeom prst="donut">
                <a:avLst>
                  <a:gd name="adj" fmla="val 26304"/>
                </a:avLst>
              </a:prstGeom>
              <a:gradFill>
                <a:gsLst>
                  <a:gs pos="20000">
                    <a:srgbClr val="949494"/>
                  </a:gs>
                  <a:gs pos="30000">
                    <a:srgbClr val="B2B2B2"/>
                  </a:gs>
                  <a:gs pos="51000">
                    <a:srgbClr val="E0DEDE">
                      <a:lumMod val="92000"/>
                    </a:srgbClr>
                  </a:gs>
                  <a:gs pos="8000">
                    <a:schemeClr val="bg1">
                      <a:lumMod val="41000"/>
                      <a:lumOff val="59000"/>
                    </a:schemeClr>
                  </a:gs>
                  <a:gs pos="89000">
                    <a:srgbClr val="7A7A7A"/>
                  </a:gs>
                </a:gsLst>
                <a:lin ang="3600000" scaled="0"/>
              </a:gradFill>
              <a:ln>
                <a:noFill/>
              </a:ln>
              <a:effectLst>
                <a:outerShdw blurRad="63500" sx="101000" sy="101000" algn="ctr" rotWithShape="0">
                  <a:prstClr val="black">
                    <a:alpha val="48000"/>
                  </a:prstClr>
                </a:outerShdw>
              </a:effectLst>
              <a:scene3d>
                <a:camera prst="orthographicFront"/>
                <a:lightRig rig="threePt" dir="t">
                  <a:rot lat="0" lon="0" rev="21360000"/>
                </a:lightRig>
              </a:scene3d>
              <a:sp3d>
                <a:bevelT w="19050" h="31750"/>
                <a:contourClr>
                  <a:srgbClr val="F1F1F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67" name="Donut 22">
                <a:extLst>
                  <a:ext uri="{FF2B5EF4-FFF2-40B4-BE49-F238E27FC236}">
                    <a16:creationId xmlns:a16="http://schemas.microsoft.com/office/drawing/2014/main" id="{7B652CBC-3D51-4C0E-8DDE-2C4A49B387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78995" y="1501257"/>
                <a:ext cx="246888" cy="246888"/>
              </a:xfrm>
              <a:prstGeom prst="donut">
                <a:avLst>
                  <a:gd name="adj" fmla="val 26304"/>
                </a:avLst>
              </a:prstGeom>
              <a:gradFill>
                <a:gsLst>
                  <a:gs pos="20000">
                    <a:srgbClr val="949494"/>
                  </a:gs>
                  <a:gs pos="30000">
                    <a:srgbClr val="B2B2B2"/>
                  </a:gs>
                  <a:gs pos="51000">
                    <a:srgbClr val="E0DEDE">
                      <a:lumMod val="92000"/>
                    </a:srgbClr>
                  </a:gs>
                  <a:gs pos="8000">
                    <a:schemeClr val="bg1">
                      <a:lumMod val="41000"/>
                      <a:lumOff val="59000"/>
                    </a:schemeClr>
                  </a:gs>
                  <a:gs pos="89000">
                    <a:srgbClr val="7A7A7A"/>
                  </a:gs>
                </a:gsLst>
                <a:lin ang="3600000" scaled="0"/>
              </a:gradFill>
              <a:ln>
                <a:noFill/>
              </a:ln>
              <a:effectLst>
                <a:outerShdw blurRad="63500" sx="101000" sy="101000" algn="ctr" rotWithShape="0">
                  <a:prstClr val="black">
                    <a:alpha val="48000"/>
                  </a:prstClr>
                </a:outerShdw>
              </a:effectLst>
              <a:scene3d>
                <a:camera prst="orthographicFront"/>
                <a:lightRig rig="threePt" dir="t">
                  <a:rot lat="0" lon="0" rev="21360000"/>
                </a:lightRig>
              </a:scene3d>
              <a:sp3d>
                <a:bevelT w="19050" h="31750"/>
                <a:contourClr>
                  <a:srgbClr val="F1F1F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68" name="Donut 23">
                <a:extLst>
                  <a:ext uri="{FF2B5EF4-FFF2-40B4-BE49-F238E27FC236}">
                    <a16:creationId xmlns:a16="http://schemas.microsoft.com/office/drawing/2014/main" id="{3AFF0419-6554-4FDD-93AB-8A8C45FF5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78995" y="5182743"/>
                <a:ext cx="246888" cy="246888"/>
              </a:xfrm>
              <a:prstGeom prst="donut">
                <a:avLst>
                  <a:gd name="adj" fmla="val 26304"/>
                </a:avLst>
              </a:prstGeom>
              <a:gradFill>
                <a:gsLst>
                  <a:gs pos="20000">
                    <a:srgbClr val="949494"/>
                  </a:gs>
                  <a:gs pos="30000">
                    <a:srgbClr val="B2B2B2"/>
                  </a:gs>
                  <a:gs pos="51000">
                    <a:srgbClr val="E0DEDE">
                      <a:lumMod val="92000"/>
                    </a:srgbClr>
                  </a:gs>
                  <a:gs pos="8000">
                    <a:schemeClr val="bg1">
                      <a:lumMod val="41000"/>
                      <a:lumOff val="59000"/>
                    </a:schemeClr>
                  </a:gs>
                  <a:gs pos="89000">
                    <a:srgbClr val="7A7A7A"/>
                  </a:gs>
                </a:gsLst>
                <a:lin ang="3600000" scaled="0"/>
              </a:gradFill>
              <a:ln>
                <a:noFill/>
              </a:ln>
              <a:effectLst>
                <a:outerShdw blurRad="63500" sx="101000" sy="101000" algn="ctr" rotWithShape="0">
                  <a:prstClr val="black">
                    <a:alpha val="48000"/>
                  </a:prstClr>
                </a:outerShdw>
              </a:effectLst>
              <a:scene3d>
                <a:camera prst="orthographicFront"/>
                <a:lightRig rig="threePt" dir="t">
                  <a:rot lat="0" lon="0" rev="21360000"/>
                </a:lightRig>
              </a:scene3d>
              <a:sp3d>
                <a:bevelT w="19050" h="31750"/>
                <a:contourClr>
                  <a:srgbClr val="F1F1F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2" name="Title 1">
            <a:extLst>
              <a:ext uri="{FF2B5EF4-FFF2-40B4-BE49-F238E27FC236}">
                <a16:creationId xmlns:a16="http://schemas.microsoft.com/office/drawing/2014/main" id="{C69DA30F-2292-51C7-1005-8B61560F9F09}"/>
              </a:ext>
            </a:extLst>
          </p:cNvPr>
          <p:cNvSpPr>
            <a:spLocks noGrp="1"/>
          </p:cNvSpPr>
          <p:nvPr>
            <p:ph type="title"/>
          </p:nvPr>
        </p:nvSpPr>
        <p:spPr>
          <a:xfrm>
            <a:off x="2019298" y="1871131"/>
            <a:ext cx="5111752" cy="1515533"/>
          </a:xfrm>
        </p:spPr>
        <p:txBody>
          <a:bodyPr vert="horz" lIns="91440" tIns="45720" rIns="91440" bIns="45720" rtlCol="0" anchor="b">
            <a:normAutofit/>
          </a:bodyPr>
          <a:lstStyle/>
          <a:p>
            <a:pPr>
              <a:lnSpc>
                <a:spcPct val="90000"/>
              </a:lnSpc>
            </a:pPr>
            <a:r>
              <a:rPr lang="en-US" sz="5000" dirty="0"/>
              <a:t>The Long Walk</a:t>
            </a:r>
          </a:p>
        </p:txBody>
      </p:sp>
      <p:sp>
        <p:nvSpPr>
          <p:cNvPr id="3" name="Content Placeholder 2">
            <a:extLst>
              <a:ext uri="{FF2B5EF4-FFF2-40B4-BE49-F238E27FC236}">
                <a16:creationId xmlns:a16="http://schemas.microsoft.com/office/drawing/2014/main" id="{63586370-8AB7-65D9-C8A4-AAFC2D784B26}"/>
              </a:ext>
            </a:extLst>
          </p:cNvPr>
          <p:cNvSpPr>
            <a:spLocks noGrp="1"/>
          </p:cNvSpPr>
          <p:nvPr>
            <p:ph idx="1"/>
          </p:nvPr>
        </p:nvSpPr>
        <p:spPr>
          <a:xfrm>
            <a:off x="2019298" y="3657597"/>
            <a:ext cx="5111752" cy="1320802"/>
          </a:xfrm>
        </p:spPr>
        <p:txBody>
          <a:bodyPr vert="horz" lIns="91440" tIns="45720" rIns="91440" bIns="45720" rtlCol="0" anchor="t">
            <a:normAutofit/>
          </a:bodyPr>
          <a:lstStyle/>
          <a:p>
            <a:pPr marL="0" indent="0" algn="ctr">
              <a:buNone/>
            </a:pPr>
            <a:r>
              <a:rPr lang="en-US" sz="3200" b="0" i="0" dirty="0">
                <a:solidFill>
                  <a:srgbClr val="000000"/>
                </a:solidFill>
                <a:effectLst/>
                <a:latin typeface="+mj-lt"/>
              </a:rPr>
              <a:t>Expect the Expected</a:t>
            </a:r>
          </a:p>
        </p:txBody>
      </p:sp>
      <p:cxnSp>
        <p:nvCxnSpPr>
          <p:cNvPr id="1070" name="Straight Connector 1069">
            <a:extLst>
              <a:ext uri="{FF2B5EF4-FFF2-40B4-BE49-F238E27FC236}">
                <a16:creationId xmlns:a16="http://schemas.microsoft.com/office/drawing/2014/main" id="{5F310D7E-8F1E-4C2F-8824-E43E043DD85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46490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AB946B"/>
      </a:accent1>
      <a:accent2>
        <a:srgbClr val="C04F32"/>
      </a:accent2>
      <a:accent3>
        <a:srgbClr val="DD8C3C"/>
      </a:accent3>
      <a:accent4>
        <a:srgbClr val="8E684C"/>
      </a:accent4>
      <a:accent5>
        <a:srgbClr val="CBAF62"/>
      </a:accent5>
      <a:accent6>
        <a:srgbClr val="803348"/>
      </a:accent6>
      <a:hlink>
        <a:srgbClr val="86724D"/>
      </a:hlink>
      <a:folHlink>
        <a:srgbClr val="B99E84"/>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A2BEDC8B-F191-493B-BA33-0F4F800A89D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144398</TotalTime>
  <Words>1321</Words>
  <Application>Microsoft Macintosh PowerPoint</Application>
  <PresentationFormat>On-screen Show (4:3)</PresentationFormat>
  <Paragraphs>151</Paragraphs>
  <Slides>18</Slides>
  <Notes>18</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Garamond</vt:lpstr>
      <vt:lpstr>system-ui</vt:lpstr>
      <vt:lpstr>Times New Roman</vt:lpstr>
      <vt:lpstr>Organic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Long Walk</vt:lpstr>
      <vt:lpstr>PowerPoint Presentation</vt:lpstr>
      <vt:lpstr>I Peter 5: 6-11 </vt:lpstr>
      <vt:lpstr>Life is a Long Walk</vt:lpstr>
      <vt:lpstr>PowerPoint Presentation</vt:lpstr>
      <vt:lpstr>Callie House</vt:lpstr>
      <vt:lpstr>How we get through</vt:lpstr>
      <vt:lpstr>Perspective</vt:lpstr>
      <vt:lpstr>PowerPoint Presentation</vt:lpstr>
      <vt:lpstr>PowerPoint Presentation</vt:lpstr>
    </vt:vector>
  </TitlesOfParts>
  <Company>Lewis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WHEN HELPING HELPS</dc:title>
  <dc:creator>Trask, Dr. Jeffrey T.</dc:creator>
  <cp:lastModifiedBy>Trask, Jeffrey T</cp:lastModifiedBy>
  <cp:revision>396</cp:revision>
  <cp:lastPrinted>2026-05-16T17:44:17Z</cp:lastPrinted>
  <dcterms:created xsi:type="dcterms:W3CDTF">2016-05-13T13:48:14Z</dcterms:created>
  <dcterms:modified xsi:type="dcterms:W3CDTF">2026-05-16T18:17:48Z</dcterms:modified>
</cp:coreProperties>
</file>