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22"/>
  </p:notesMasterIdLst>
  <p:sldIdLst>
    <p:sldId id="636" r:id="rId2"/>
    <p:sldId id="717" r:id="rId3"/>
    <p:sldId id="715" r:id="rId4"/>
    <p:sldId id="724" r:id="rId5"/>
    <p:sldId id="703" r:id="rId6"/>
    <p:sldId id="722" r:id="rId7"/>
    <p:sldId id="723" r:id="rId8"/>
    <p:sldId id="720" r:id="rId9"/>
    <p:sldId id="385" r:id="rId10"/>
    <p:sldId id="718" r:id="rId11"/>
    <p:sldId id="689" r:id="rId12"/>
    <p:sldId id="719" r:id="rId13"/>
    <p:sldId id="712" r:id="rId14"/>
    <p:sldId id="687" r:id="rId15"/>
    <p:sldId id="716" r:id="rId16"/>
    <p:sldId id="688" r:id="rId17"/>
    <p:sldId id="725" r:id="rId18"/>
    <p:sldId id="721" r:id="rId19"/>
    <p:sldId id="708" r:id="rId20"/>
    <p:sldId id="259" r:id="rId2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ffrey Trask" initials="JT" lastIdx="8" clrIdx="0">
    <p:extLst>
      <p:ext uri="{19B8F6BF-5375-455C-9EA6-DF929625EA0E}">
        <p15:presenceInfo xmlns:p15="http://schemas.microsoft.com/office/powerpoint/2012/main" userId="f21af94da9129c8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70408" autoAdjust="0"/>
  </p:normalViewPr>
  <p:slideViewPr>
    <p:cSldViewPr snapToGrid="0">
      <p:cViewPr varScale="1">
        <p:scale>
          <a:sx n="88" d="100"/>
          <a:sy n="88" d="100"/>
        </p:scale>
        <p:origin x="1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2" d="100"/>
          <a:sy n="42" d="100"/>
        </p:scale>
        <p:origin x="264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5"/>
          </a:xfrm>
          <a:prstGeom prst="rect">
            <a:avLst/>
          </a:prstGeom>
        </p:spPr>
        <p:txBody>
          <a:bodyPr vert="horz" lIns="93156" tIns="46578" rIns="93156" bIns="4657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0" y="0"/>
            <a:ext cx="3037840" cy="466435"/>
          </a:xfrm>
          <a:prstGeom prst="rect">
            <a:avLst/>
          </a:prstGeom>
        </p:spPr>
        <p:txBody>
          <a:bodyPr vert="horz" lIns="93156" tIns="46578" rIns="93156" bIns="46578" rtlCol="0"/>
          <a:lstStyle>
            <a:lvl1pPr algn="r">
              <a:defRPr sz="1200"/>
            </a:lvl1pPr>
          </a:lstStyle>
          <a:p>
            <a:fld id="{A56EE534-B2DF-4659-89CA-B4A70BA27638}" type="datetimeFigureOut">
              <a:rPr lang="en-US" smtClean="0"/>
              <a:t>6/9/26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6" tIns="46578" rIns="93156" bIns="4657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56" tIns="46578" rIns="93156" bIns="465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9"/>
            <a:ext cx="3037840" cy="466434"/>
          </a:xfrm>
          <a:prstGeom prst="rect">
            <a:avLst/>
          </a:prstGeom>
        </p:spPr>
        <p:txBody>
          <a:bodyPr vert="horz" lIns="93156" tIns="46578" rIns="93156" bIns="4657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0" y="8829969"/>
            <a:ext cx="3037840" cy="466434"/>
          </a:xfrm>
          <a:prstGeom prst="rect">
            <a:avLst/>
          </a:prstGeom>
        </p:spPr>
        <p:txBody>
          <a:bodyPr vert="horz" lIns="93156" tIns="46578" rIns="93156" bIns="46578" rtlCol="0" anchor="b"/>
          <a:lstStyle>
            <a:lvl1pPr algn="r">
              <a:defRPr sz="1200"/>
            </a:lvl1pPr>
          </a:lstStyle>
          <a:p>
            <a:fld id="{FA0DC3DB-0B10-4F5D-8078-2DEAC5D24F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461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 came to NCF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37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African Descent Citizens Reparations Commission (ADCRC)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732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National Reparations Leaders Rally &amp; Gatherings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202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First Repair Midwest Regional Leader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702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United Nations April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980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Justin Pearson (Tennessee legislator)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082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620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Future at NCF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75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CCDA Cohort Member – First time second generation – Ken Griffey, Sr. playing baseball with his son Ken Griffey, Jr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860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Hope to have set the stage for my grandchildren to take the wheel one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687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704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173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My alphabet soup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258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CCDA 2002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611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Struggles but NCF grounded us through giving, volunteerism, and leadership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201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Home and Growth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19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Great success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925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presentations, articles, radio appearances, and even a time or two on TV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1BBDF-4481-44B8-906A-770C3A4751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58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Champaign Urbana Reparations Coalition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DC3DB-0B10-4F5D-8078-2DEAC5D24F7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92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1EF7995E-1408-4D66-AAD8-A833F2784BFC}" type="datetimeFigureOut">
              <a:rPr lang="en-US" smtClean="0"/>
              <a:t>6/9/26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40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6/9/26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77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6/9/26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290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6/9/26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268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6/9/26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761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6/9/26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549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6/9/26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70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6/9/26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297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6/9/26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7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6/9/26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2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6/9/26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74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6/9/26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97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6/9/26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57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6/9/26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438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6/9/26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3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6/9/26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165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995E-1408-4D66-AAD8-A833F2784BFC}" type="datetimeFigureOut">
              <a:rPr lang="en-US" smtClean="0"/>
              <a:t>6/9/26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EF7995E-1408-4D66-AAD8-A833F2784BFC}" type="datetimeFigureOut">
              <a:rPr lang="en-US" smtClean="0"/>
              <a:t>6/9/26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CC5F581-0382-4344-9A36-DBD7E805EC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5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8" name="Rectangle 5197">
            <a:extLst>
              <a:ext uri="{FF2B5EF4-FFF2-40B4-BE49-F238E27FC236}">
                <a16:creationId xmlns:a16="http://schemas.microsoft.com/office/drawing/2014/main" id="{FDF8837B-BAE2-489A-8F93-69216307D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94" name="Picture 5193" descr="A vintage weighing scales">
            <a:extLst>
              <a:ext uri="{FF2B5EF4-FFF2-40B4-BE49-F238E27FC236}">
                <a16:creationId xmlns:a16="http://schemas.microsoft.com/office/drawing/2014/main" id="{AA67FE6A-6EA6-0E70-C636-CF61B27666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t="12646" b="37354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019298" y="1871131"/>
            <a:ext cx="5111752" cy="1515533"/>
          </a:xfrm>
        </p:spPr>
        <p:txBody>
          <a:bodyPr>
            <a:normAutofit/>
          </a:bodyPr>
          <a:lstStyle/>
          <a:p>
            <a:r>
              <a:rPr lang="en-US" sz="4400" b="1">
                <a:solidFill>
                  <a:srgbClr val="FFFFFF"/>
                </a:solidFill>
              </a:rPr>
              <a:t>A Journey for Justice</a:t>
            </a:r>
            <a:br>
              <a:rPr lang="en-US" sz="4400">
                <a:solidFill>
                  <a:srgbClr val="FFFFFF"/>
                </a:solidFill>
              </a:rPr>
            </a:br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019298" y="3657597"/>
            <a:ext cx="5111752" cy="132080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NCF’s Role in Doing God’s Work</a:t>
            </a:r>
          </a:p>
        </p:txBody>
      </p:sp>
      <p:cxnSp>
        <p:nvCxnSpPr>
          <p:cNvPr id="5200" name="Straight Connector 5199">
            <a:extLst>
              <a:ext uri="{FF2B5EF4-FFF2-40B4-BE49-F238E27FC236}">
                <a16:creationId xmlns:a16="http://schemas.microsoft.com/office/drawing/2014/main" id="{B48BEE9B-A2F4-4BF3-9EAD-16E1A7FC2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774949" y="3510608"/>
            <a:ext cx="384048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20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in front of a colorful wall&#10;&#10;Description automatically generated">
            <a:extLst>
              <a:ext uri="{FF2B5EF4-FFF2-40B4-BE49-F238E27FC236}">
                <a16:creationId xmlns:a16="http://schemas.microsoft.com/office/drawing/2014/main" id="{F82BE7A8-54BA-D4CF-6AC0-AD85D584E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06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standing in front of a table with flags&#10;&#10;Description automatically generated">
            <a:extLst>
              <a:ext uri="{FF2B5EF4-FFF2-40B4-BE49-F238E27FC236}">
                <a16:creationId xmlns:a16="http://schemas.microsoft.com/office/drawing/2014/main" id="{23D83138-6BA6-ECB9-D747-D3AB1E0CC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55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10" descr="A person standing on a sidewalk holding a sign&#10;&#10;Description automatically generated">
            <a:extLst>
              <a:ext uri="{FF2B5EF4-FFF2-40B4-BE49-F238E27FC236}">
                <a16:creationId xmlns:a16="http://schemas.microsoft.com/office/drawing/2014/main" id="{A86FDF50-EBA9-2075-3C39-8F7EA6A86A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r="43373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64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0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82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holding a microphone&#10;&#10;Description automatically generated">
            <a:extLst>
              <a:ext uri="{FF2B5EF4-FFF2-40B4-BE49-F238E27FC236}">
                <a16:creationId xmlns:a16="http://schemas.microsoft.com/office/drawing/2014/main" id="{6442C675-BC0D-51EF-005A-9A1B064D4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09794" y="1585229"/>
            <a:ext cx="5524411" cy="368754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458" y="350556"/>
            <a:ext cx="8657084" cy="6156888"/>
          </a:xfrm>
          <a:prstGeom prst="rect">
            <a:avLst/>
          </a:prstGeom>
          <a:noFill/>
          <a:ln w="25400" cap="flat">
            <a:solidFill>
              <a:srgbClr val="D07B66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6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9FC0253-17AF-E108-865F-790CCAC84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24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FC6FF-D90A-DE3F-BA89-549BD5F62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06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D1B65-31E1-817B-3260-132934039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52113-DB14-BD8F-B7C6-655BB7E65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 Expansion</a:t>
            </a:r>
          </a:p>
          <a:p>
            <a:r>
              <a:rPr lang="en-US" dirty="0"/>
              <a:t>Reparations Commission</a:t>
            </a:r>
          </a:p>
          <a:p>
            <a:r>
              <a:rPr lang="en-US" dirty="0"/>
              <a:t>CCDA Legacy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632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45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and person smiling for a selfie&#10;&#10;Description automatically generated">
            <a:extLst>
              <a:ext uri="{FF2B5EF4-FFF2-40B4-BE49-F238E27FC236}">
                <a16:creationId xmlns:a16="http://schemas.microsoft.com/office/drawing/2014/main" id="{475731C5-696E-4238-158E-1A11B346A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8" r="16602"/>
          <a:stretch>
            <a:fillRect/>
          </a:stretch>
        </p:blipFill>
        <p:spPr>
          <a:xfrm rot="5400000">
            <a:off x="1809794" y="-253939"/>
            <a:ext cx="5524411" cy="73658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458" y="350556"/>
            <a:ext cx="8657084" cy="6156888"/>
          </a:xfrm>
          <a:prstGeom prst="rect">
            <a:avLst/>
          </a:prstGeom>
          <a:noFill/>
          <a:ln w="25400" cap="flat">
            <a:solidFill>
              <a:srgbClr val="B26E5D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88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13" descr="A group of people sitting in chairs in front of a large screen&#10;&#10;Description automatically generated">
            <a:extLst>
              <a:ext uri="{FF2B5EF4-FFF2-40B4-BE49-F238E27FC236}">
                <a16:creationId xmlns:a16="http://schemas.microsoft.com/office/drawing/2014/main" id="{BA0F65D8-583A-01AA-9909-45ED76243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93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hild and child in toy cars&#10;&#10;Description automatically generated">
            <a:extLst>
              <a:ext uri="{FF2B5EF4-FFF2-40B4-BE49-F238E27FC236}">
                <a16:creationId xmlns:a16="http://schemas.microsoft.com/office/drawing/2014/main" id="{FA29E906-FEC8-1EAA-C222-47318E149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12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6C881-3ABC-EF3A-35CD-B35B914C4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10,000 BC – Movie Quote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A0E4A-1122-FBDE-3140-C009A69F0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 good leader does not need to be the strongest. A leader is the one who brings strength to others”</a:t>
            </a:r>
          </a:p>
        </p:txBody>
      </p:sp>
    </p:spTree>
    <p:extLst>
      <p:ext uri="{BB962C8B-B14F-4D97-AF65-F5344CB8AC3E}">
        <p14:creationId xmlns:p14="http://schemas.microsoft.com/office/powerpoint/2010/main" val="2787366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5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Waves crashing on the beach&#10;&#10;Description automatically generated">
            <a:extLst>
              <a:ext uri="{FF2B5EF4-FFF2-40B4-BE49-F238E27FC236}">
                <a16:creationId xmlns:a16="http://schemas.microsoft.com/office/drawing/2014/main" id="{23FF0E96-F835-8D30-774C-ADB73CE96B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982132"/>
            <a:ext cx="7200897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Gratitude</a:t>
            </a: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3" name="Straight Connector 27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3000" y="2421466"/>
            <a:ext cx="6858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54B982B-0470-7F67-B461-DF65DFD7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2556932"/>
            <a:ext cx="7200897" cy="33189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Amazing journey so far</a:t>
            </a:r>
          </a:p>
          <a:p>
            <a:r>
              <a:rPr lang="en-US" dirty="0">
                <a:solidFill>
                  <a:srgbClr val="FFFFFF"/>
                </a:solidFill>
              </a:rPr>
              <a:t>Amazing support through it all</a:t>
            </a:r>
          </a:p>
          <a:p>
            <a:r>
              <a:rPr lang="en-US" dirty="0">
                <a:solidFill>
                  <a:srgbClr val="FFFFFF"/>
                </a:solidFill>
              </a:rPr>
              <a:t>Amazing achievements accomplished together</a:t>
            </a:r>
          </a:p>
          <a:p>
            <a:r>
              <a:rPr lang="en-US" dirty="0">
                <a:solidFill>
                  <a:srgbClr val="FFFFFF"/>
                </a:solidFill>
              </a:rPr>
              <a:t>Amazing people helping make it all happen</a:t>
            </a:r>
          </a:p>
          <a:p>
            <a:r>
              <a:rPr lang="en-US" dirty="0">
                <a:solidFill>
                  <a:srgbClr val="FFFFFF"/>
                </a:solidFill>
              </a:rPr>
              <a:t>Amazing family that got me through</a:t>
            </a:r>
          </a:p>
        </p:txBody>
      </p:sp>
    </p:spTree>
    <p:extLst>
      <p:ext uri="{BB962C8B-B14F-4D97-AF65-F5344CB8AC3E}">
        <p14:creationId xmlns:p14="http://schemas.microsoft.com/office/powerpoint/2010/main" val="1618225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DFED-F821-6C2D-7258-89E0DDD0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NCF Resume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E3E25-44D6-FA35-5996-3EC440496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MMJ, CCDA, CCHF, CMJN, CCCHC, MLK, IAFCC, CURC</a:t>
            </a:r>
          </a:p>
          <a:p>
            <a:r>
              <a:rPr lang="en-US" dirty="0"/>
              <a:t>Softball, Announcements, Sunday School</a:t>
            </a:r>
          </a:p>
          <a:p>
            <a:r>
              <a:rPr lang="en-US" dirty="0"/>
              <a:t>Worship, Teaching, Administration</a:t>
            </a:r>
          </a:p>
          <a:p>
            <a:r>
              <a:rPr lang="en-US" dirty="0"/>
              <a:t>Leadership Team</a:t>
            </a:r>
          </a:p>
          <a:p>
            <a:r>
              <a:rPr lang="en-US" dirty="0"/>
              <a:t>Reparations</a:t>
            </a:r>
          </a:p>
        </p:txBody>
      </p:sp>
    </p:spTree>
    <p:extLst>
      <p:ext uri="{BB962C8B-B14F-4D97-AF65-F5344CB8AC3E}">
        <p14:creationId xmlns:p14="http://schemas.microsoft.com/office/powerpoint/2010/main" val="2943296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4347F-8376-804C-E46E-D03523EE7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NCF Ministries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23BF1-3663-6385-775C-B017B147E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Christian Mercy and Justice Network</a:t>
            </a:r>
          </a:p>
          <a:p>
            <a:r>
              <a:rPr lang="en-US" dirty="0"/>
              <a:t>Christian Community Development Association</a:t>
            </a:r>
          </a:p>
          <a:p>
            <a:r>
              <a:rPr lang="en-US" dirty="0"/>
              <a:t>Christian Community Health Fellowship</a:t>
            </a:r>
          </a:p>
          <a:p>
            <a:r>
              <a:rPr lang="en-US" dirty="0"/>
              <a:t>MLK Advocacy for Justice Committee</a:t>
            </a:r>
          </a:p>
        </p:txBody>
      </p:sp>
    </p:spTree>
    <p:extLst>
      <p:ext uri="{BB962C8B-B14F-4D97-AF65-F5344CB8AC3E}">
        <p14:creationId xmlns:p14="http://schemas.microsoft.com/office/powerpoint/2010/main" val="817085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0D2BD-569B-22AC-2F7C-64BD79612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Story Behind CCCHC</a:t>
            </a:r>
          </a:p>
        </p:txBody>
      </p:sp>
      <p:pic>
        <p:nvPicPr>
          <p:cNvPr id="6" name="Content Placeholder 5" descr="A logo of a company&#10;&#10;Description automatically generated">
            <a:extLst>
              <a:ext uri="{FF2B5EF4-FFF2-40B4-BE49-F238E27FC236}">
                <a16:creationId xmlns:a16="http://schemas.microsoft.com/office/drawing/2014/main" id="{9C1E463E-6EFE-54B1-9721-87D80BA29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618" y="2490788"/>
            <a:ext cx="3498701" cy="3444875"/>
          </a:xfrm>
        </p:spPr>
      </p:pic>
    </p:spTree>
    <p:extLst>
      <p:ext uri="{BB962C8B-B14F-4D97-AF65-F5344CB8AC3E}">
        <p14:creationId xmlns:p14="http://schemas.microsoft.com/office/powerpoint/2010/main" val="2470558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00B94-FCE5-885C-86E0-D8099D470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45" y="666795"/>
            <a:ext cx="4258110" cy="55244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458" y="350556"/>
            <a:ext cx="8657084" cy="6156888"/>
          </a:xfrm>
          <a:prstGeom prst="rect">
            <a:avLst/>
          </a:prstGeom>
          <a:noFill/>
          <a:ln w="25400" cap="flat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44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CD003D-80C1-9F5C-DE0C-0E188B45B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30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uilding with glass windows&#10;&#10;Description automatically generated">
            <a:extLst>
              <a:ext uri="{FF2B5EF4-FFF2-40B4-BE49-F238E27FC236}">
                <a16:creationId xmlns:a16="http://schemas.microsoft.com/office/drawing/2014/main" id="{62C6BBE9-A907-AEEE-3E52-E8C749EB7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30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ACE0436-0037-4A46-9C44-2EB95BF30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E6FF9D-6599-42FC-BD0E-BAA1B1997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126" y="2421466"/>
            <a:ext cx="70554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group of people standing on a red carpet&#10;&#10;Description automatically generated">
            <a:extLst>
              <a:ext uri="{FF2B5EF4-FFF2-40B4-BE49-F238E27FC236}">
                <a16:creationId xmlns:a16="http://schemas.microsoft.com/office/drawing/2014/main" id="{4D3D37CE-E266-339B-363D-A8270B74B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0587E9-B56D-4DBF-AE94-5E5FA6C6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82132"/>
            <a:ext cx="7200897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Reparations Timeline</a:t>
            </a:r>
            <a:endParaRPr lang="en-US" sz="4400" dirty="0">
              <a:solidFill>
                <a:srgbClr val="FFFFFF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3000" y="2421466"/>
            <a:ext cx="6858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6F52A-E3F0-4B87-975B-359555040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1550" y="2556932"/>
            <a:ext cx="7200897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CURC Milestones</a:t>
            </a:r>
          </a:p>
          <a:p>
            <a:pPr algn="l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Started May 2023 with 5-6 people</a:t>
            </a:r>
          </a:p>
          <a:p>
            <a:pPr algn="l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Reparations Event including Robin Rue Simmons Nov 2023</a:t>
            </a:r>
          </a:p>
          <a:p>
            <a:pPr algn="l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Tabling at Juneteenth Event June 2024</a:t>
            </a:r>
          </a:p>
          <a:p>
            <a:pPr algn="l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Reparations Town Hall June 2025</a:t>
            </a:r>
          </a:p>
          <a:p>
            <a:pPr algn="l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City of Urbana support for a reparations commission by Mayor Williams</a:t>
            </a:r>
          </a:p>
          <a:p>
            <a:pPr algn="l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Champaign County Board Vote for approval (15-6)</a:t>
            </a:r>
          </a:p>
          <a:p>
            <a:pPr algn="l">
              <a:buFont typeface="Arial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algn="l">
              <a:buFont typeface="Arial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algn="l">
              <a:buFont typeface="Arial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algn="l">
              <a:buFont typeface="Arial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algn="l">
              <a:buFont typeface="Arial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algn="l">
              <a:buFont typeface="Arial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algn="l">
              <a:buFont typeface="Arial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algn="l">
              <a:buFont typeface="Arial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algn="l">
              <a:buFont typeface="Arial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75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238729</TotalTime>
  <Words>317</Words>
  <Application>Microsoft Macintosh PowerPoint</Application>
  <PresentationFormat>On-screen Show (4:3)</PresentationFormat>
  <Paragraphs>77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Garamond</vt:lpstr>
      <vt:lpstr>Organic</vt:lpstr>
      <vt:lpstr>A Journey for Justice </vt:lpstr>
      <vt:lpstr>10,000 BC – Movie Quote</vt:lpstr>
      <vt:lpstr>NCF Resume</vt:lpstr>
      <vt:lpstr>Early NCF Ministries</vt:lpstr>
      <vt:lpstr>The Story Behind CCCHC</vt:lpstr>
      <vt:lpstr>PowerPoint Presentation</vt:lpstr>
      <vt:lpstr>PowerPoint Presentation</vt:lpstr>
      <vt:lpstr>PowerPoint Presentation</vt:lpstr>
      <vt:lpstr>Reparations 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</vt:lpstr>
      <vt:lpstr>PowerPoint Presentation</vt:lpstr>
      <vt:lpstr>PowerPoint Presentation</vt:lpstr>
      <vt:lpstr>PowerPoint Presentation</vt:lpstr>
      <vt:lpstr>Gratitude </vt:lpstr>
    </vt:vector>
  </TitlesOfParts>
  <Company>Lewis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HELPING HELPS</dc:title>
  <dc:creator>Trask, Dr. Jeffrey T.</dc:creator>
  <cp:lastModifiedBy>Trask, Jeffrey T</cp:lastModifiedBy>
  <cp:revision>418</cp:revision>
  <cp:lastPrinted>2026-04-23T14:53:57Z</cp:lastPrinted>
  <dcterms:created xsi:type="dcterms:W3CDTF">2016-05-13T13:48:14Z</dcterms:created>
  <dcterms:modified xsi:type="dcterms:W3CDTF">2026-06-11T22:39:21Z</dcterms:modified>
</cp:coreProperties>
</file>