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8" r:id="rId3"/>
    <p:sldId id="277" r:id="rId4"/>
    <p:sldId id="276" r:id="rId5"/>
    <p:sldId id="270" r:id="rId6"/>
    <p:sldId id="275" r:id="rId7"/>
    <p:sldId id="260" r:id="rId8"/>
    <p:sldId id="259" r:id="rId9"/>
    <p:sldId id="261" r:id="rId10"/>
    <p:sldId id="271" r:id="rId11"/>
    <p:sldId id="272" r:id="rId12"/>
    <p:sldId id="278" r:id="rId13"/>
    <p:sldId id="264" r:id="rId14"/>
    <p:sldId id="265" r:id="rId15"/>
    <p:sldId id="266" r:id="rId16"/>
    <p:sldId id="257" r:id="rId17"/>
    <p:sldId id="279" r:id="rId18"/>
    <p:sldId id="274" r:id="rId19"/>
    <p:sldId id="280" r:id="rId20"/>
    <p:sldId id="269" r:id="rId21"/>
    <p:sldId id="26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8" d="100"/>
          <a:sy n="78" d="100"/>
        </p:scale>
        <p:origin x="83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32F1A-5C9E-4998-945F-7D7E8A4E1102}" type="datetimeFigureOut">
              <a:rPr lang="en-US" smtClean="0"/>
              <a:t>7/25/2026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73A0B-CF37-417C-AC6F-E2B31E45627C}" type="slidenum">
              <a:rPr lang="en-US" smtClean="0"/>
              <a:t>‹#›</a:t>
            </a:fld>
            <a:endParaRPr lang="en-US"/>
          </a:p>
        </p:txBody>
      </p:sp>
    </p:spTree>
    <p:extLst>
      <p:ext uri="{BB962C8B-B14F-4D97-AF65-F5344CB8AC3E}">
        <p14:creationId xmlns:p14="http://schemas.microsoft.com/office/powerpoint/2010/main" val="1028617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973A0B-CF37-417C-AC6F-E2B31E45627C}" type="slidenum">
              <a:rPr lang="en-US" smtClean="0"/>
              <a:t>2</a:t>
            </a:fld>
            <a:endParaRPr lang="en-US"/>
          </a:p>
        </p:txBody>
      </p:sp>
    </p:spTree>
    <p:extLst>
      <p:ext uri="{BB962C8B-B14F-4D97-AF65-F5344CB8AC3E}">
        <p14:creationId xmlns:p14="http://schemas.microsoft.com/office/powerpoint/2010/main" val="224804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936F5-4802-AF9C-E16F-D5BA404815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2798DD-C18C-D1B5-5A6B-CCCD0D5CA9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3D1F48-A93C-7EA5-B1F3-1A2630987A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F8512C-AFA2-7F8A-B6C0-3AF5CFCBD50F}"/>
              </a:ext>
            </a:extLst>
          </p:cNvPr>
          <p:cNvSpPr>
            <a:spLocks noGrp="1"/>
          </p:cNvSpPr>
          <p:nvPr>
            <p:ph type="sldNum" sz="quarter" idx="5"/>
          </p:nvPr>
        </p:nvSpPr>
        <p:spPr/>
        <p:txBody>
          <a:bodyPr/>
          <a:lstStyle/>
          <a:p>
            <a:fld id="{FE973A0B-CF37-417C-AC6F-E2B31E45627C}" type="slidenum">
              <a:rPr lang="en-US" smtClean="0"/>
              <a:t>20</a:t>
            </a:fld>
            <a:endParaRPr lang="en-US"/>
          </a:p>
        </p:txBody>
      </p:sp>
    </p:spTree>
    <p:extLst>
      <p:ext uri="{BB962C8B-B14F-4D97-AF65-F5344CB8AC3E}">
        <p14:creationId xmlns:p14="http://schemas.microsoft.com/office/powerpoint/2010/main" val="2014030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7037A-7F05-D548-52E3-37EF92A444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2584178-30DD-6FC7-20E6-910A9CBEE1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4D7333-5346-4B51-FE8B-0F96A48ECC0A}"/>
              </a:ext>
            </a:extLst>
          </p:cNvPr>
          <p:cNvSpPr>
            <a:spLocks noGrp="1"/>
          </p:cNvSpPr>
          <p:nvPr>
            <p:ph type="dt" sz="half" idx="10"/>
          </p:nvPr>
        </p:nvSpPr>
        <p:spPr/>
        <p:txBody>
          <a:bodyPr/>
          <a:lstStyle/>
          <a:p>
            <a:fld id="{8A7AA3F2-F7CC-4EB2-923B-8BD0C45E55CC}" type="datetimeFigureOut">
              <a:rPr lang="en-US" smtClean="0"/>
              <a:t>7/25/2026</a:t>
            </a:fld>
            <a:endParaRPr lang="en-US"/>
          </a:p>
        </p:txBody>
      </p:sp>
      <p:sp>
        <p:nvSpPr>
          <p:cNvPr id="5" name="Footer Placeholder 4">
            <a:extLst>
              <a:ext uri="{FF2B5EF4-FFF2-40B4-BE49-F238E27FC236}">
                <a16:creationId xmlns:a16="http://schemas.microsoft.com/office/drawing/2014/main" id="{7E33DE52-4A0B-E8BD-F991-3355642C7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C823FD-1AA6-5DB6-7129-744AE41FE3E7}"/>
              </a:ext>
            </a:extLst>
          </p:cNvPr>
          <p:cNvSpPr>
            <a:spLocks noGrp="1"/>
          </p:cNvSpPr>
          <p:nvPr>
            <p:ph type="sldNum" sz="quarter" idx="12"/>
          </p:nvPr>
        </p:nvSpPr>
        <p:spPr/>
        <p:txBody>
          <a:bodyPr/>
          <a:lstStyle/>
          <a:p>
            <a:fld id="{CBA4FDC7-9828-4B28-AC75-EA8369C2B304}" type="slidenum">
              <a:rPr lang="en-US" smtClean="0"/>
              <a:t>‹#›</a:t>
            </a:fld>
            <a:endParaRPr lang="en-US"/>
          </a:p>
        </p:txBody>
      </p:sp>
    </p:spTree>
    <p:extLst>
      <p:ext uri="{BB962C8B-B14F-4D97-AF65-F5344CB8AC3E}">
        <p14:creationId xmlns:p14="http://schemas.microsoft.com/office/powerpoint/2010/main" val="2600579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82AED-7FAB-5F26-4D45-A86E7DD549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C0EF82-D643-D29C-1F9E-5D57DF4A6D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E9230E-7D17-9D9A-4355-F471178D81B6}"/>
              </a:ext>
            </a:extLst>
          </p:cNvPr>
          <p:cNvSpPr>
            <a:spLocks noGrp="1"/>
          </p:cNvSpPr>
          <p:nvPr>
            <p:ph type="dt" sz="half" idx="10"/>
          </p:nvPr>
        </p:nvSpPr>
        <p:spPr/>
        <p:txBody>
          <a:bodyPr/>
          <a:lstStyle/>
          <a:p>
            <a:fld id="{8A7AA3F2-F7CC-4EB2-923B-8BD0C45E55CC}" type="datetimeFigureOut">
              <a:rPr lang="en-US" smtClean="0"/>
              <a:t>7/25/2026</a:t>
            </a:fld>
            <a:endParaRPr lang="en-US"/>
          </a:p>
        </p:txBody>
      </p:sp>
      <p:sp>
        <p:nvSpPr>
          <p:cNvPr id="5" name="Footer Placeholder 4">
            <a:extLst>
              <a:ext uri="{FF2B5EF4-FFF2-40B4-BE49-F238E27FC236}">
                <a16:creationId xmlns:a16="http://schemas.microsoft.com/office/drawing/2014/main" id="{A823562E-C688-CED2-5864-B74073B370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2C7514-413C-4AE5-DBC5-D1DF9F413FA0}"/>
              </a:ext>
            </a:extLst>
          </p:cNvPr>
          <p:cNvSpPr>
            <a:spLocks noGrp="1"/>
          </p:cNvSpPr>
          <p:nvPr>
            <p:ph type="sldNum" sz="quarter" idx="12"/>
          </p:nvPr>
        </p:nvSpPr>
        <p:spPr/>
        <p:txBody>
          <a:bodyPr/>
          <a:lstStyle/>
          <a:p>
            <a:fld id="{CBA4FDC7-9828-4B28-AC75-EA8369C2B304}" type="slidenum">
              <a:rPr lang="en-US" smtClean="0"/>
              <a:t>‹#›</a:t>
            </a:fld>
            <a:endParaRPr lang="en-US"/>
          </a:p>
        </p:txBody>
      </p:sp>
    </p:spTree>
    <p:extLst>
      <p:ext uri="{BB962C8B-B14F-4D97-AF65-F5344CB8AC3E}">
        <p14:creationId xmlns:p14="http://schemas.microsoft.com/office/powerpoint/2010/main" val="1253128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E68D54-767F-1B92-8753-174E90A083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0F7C9A-952D-0BF9-69D7-C66939369A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7BADBC-F08D-D431-DDED-7DC52DBF5A0E}"/>
              </a:ext>
            </a:extLst>
          </p:cNvPr>
          <p:cNvSpPr>
            <a:spLocks noGrp="1"/>
          </p:cNvSpPr>
          <p:nvPr>
            <p:ph type="dt" sz="half" idx="10"/>
          </p:nvPr>
        </p:nvSpPr>
        <p:spPr/>
        <p:txBody>
          <a:bodyPr/>
          <a:lstStyle/>
          <a:p>
            <a:fld id="{8A7AA3F2-F7CC-4EB2-923B-8BD0C45E55CC}" type="datetimeFigureOut">
              <a:rPr lang="en-US" smtClean="0"/>
              <a:t>7/25/2026</a:t>
            </a:fld>
            <a:endParaRPr lang="en-US"/>
          </a:p>
        </p:txBody>
      </p:sp>
      <p:sp>
        <p:nvSpPr>
          <p:cNvPr id="5" name="Footer Placeholder 4">
            <a:extLst>
              <a:ext uri="{FF2B5EF4-FFF2-40B4-BE49-F238E27FC236}">
                <a16:creationId xmlns:a16="http://schemas.microsoft.com/office/drawing/2014/main" id="{EB80698C-AC80-EAE5-30D3-719B32068E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82C8E6-5237-D082-437C-0E7DEF69A0B5}"/>
              </a:ext>
            </a:extLst>
          </p:cNvPr>
          <p:cNvSpPr>
            <a:spLocks noGrp="1"/>
          </p:cNvSpPr>
          <p:nvPr>
            <p:ph type="sldNum" sz="quarter" idx="12"/>
          </p:nvPr>
        </p:nvSpPr>
        <p:spPr/>
        <p:txBody>
          <a:bodyPr/>
          <a:lstStyle/>
          <a:p>
            <a:fld id="{CBA4FDC7-9828-4B28-AC75-EA8369C2B304}" type="slidenum">
              <a:rPr lang="en-US" smtClean="0"/>
              <a:t>‹#›</a:t>
            </a:fld>
            <a:endParaRPr lang="en-US"/>
          </a:p>
        </p:txBody>
      </p:sp>
    </p:spTree>
    <p:extLst>
      <p:ext uri="{BB962C8B-B14F-4D97-AF65-F5344CB8AC3E}">
        <p14:creationId xmlns:p14="http://schemas.microsoft.com/office/powerpoint/2010/main" val="1925352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5B555-CD17-E115-A65C-04F66CBD72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E04B4E-D114-6D58-AB1D-51DCED26E7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D5F608-8710-F59A-71A7-02A4CF804CB5}"/>
              </a:ext>
            </a:extLst>
          </p:cNvPr>
          <p:cNvSpPr>
            <a:spLocks noGrp="1"/>
          </p:cNvSpPr>
          <p:nvPr>
            <p:ph type="dt" sz="half" idx="10"/>
          </p:nvPr>
        </p:nvSpPr>
        <p:spPr/>
        <p:txBody>
          <a:bodyPr/>
          <a:lstStyle/>
          <a:p>
            <a:fld id="{8A7AA3F2-F7CC-4EB2-923B-8BD0C45E55CC}" type="datetimeFigureOut">
              <a:rPr lang="en-US" smtClean="0"/>
              <a:t>7/25/2026</a:t>
            </a:fld>
            <a:endParaRPr lang="en-US"/>
          </a:p>
        </p:txBody>
      </p:sp>
      <p:sp>
        <p:nvSpPr>
          <p:cNvPr id="5" name="Footer Placeholder 4">
            <a:extLst>
              <a:ext uri="{FF2B5EF4-FFF2-40B4-BE49-F238E27FC236}">
                <a16:creationId xmlns:a16="http://schemas.microsoft.com/office/drawing/2014/main" id="{B3252BB3-0EC6-36AB-81F4-54A465CAAE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0FADA8-5304-6F5F-18CE-0FFAB77BFBC6}"/>
              </a:ext>
            </a:extLst>
          </p:cNvPr>
          <p:cNvSpPr>
            <a:spLocks noGrp="1"/>
          </p:cNvSpPr>
          <p:nvPr>
            <p:ph type="sldNum" sz="quarter" idx="12"/>
          </p:nvPr>
        </p:nvSpPr>
        <p:spPr/>
        <p:txBody>
          <a:bodyPr/>
          <a:lstStyle/>
          <a:p>
            <a:fld id="{CBA4FDC7-9828-4B28-AC75-EA8369C2B304}" type="slidenum">
              <a:rPr lang="en-US" smtClean="0"/>
              <a:t>‹#›</a:t>
            </a:fld>
            <a:endParaRPr lang="en-US"/>
          </a:p>
        </p:txBody>
      </p:sp>
    </p:spTree>
    <p:extLst>
      <p:ext uri="{BB962C8B-B14F-4D97-AF65-F5344CB8AC3E}">
        <p14:creationId xmlns:p14="http://schemas.microsoft.com/office/powerpoint/2010/main" val="707046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70596-85E4-18BD-6DD6-C2323BC2C5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618C519-B098-5778-4DEC-6F349669E2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5ADCB1-FE0D-994C-DCB9-9F4178B88D70}"/>
              </a:ext>
            </a:extLst>
          </p:cNvPr>
          <p:cNvSpPr>
            <a:spLocks noGrp="1"/>
          </p:cNvSpPr>
          <p:nvPr>
            <p:ph type="dt" sz="half" idx="10"/>
          </p:nvPr>
        </p:nvSpPr>
        <p:spPr/>
        <p:txBody>
          <a:bodyPr/>
          <a:lstStyle/>
          <a:p>
            <a:fld id="{8A7AA3F2-F7CC-4EB2-923B-8BD0C45E55CC}" type="datetimeFigureOut">
              <a:rPr lang="en-US" smtClean="0"/>
              <a:t>7/25/2026</a:t>
            </a:fld>
            <a:endParaRPr lang="en-US"/>
          </a:p>
        </p:txBody>
      </p:sp>
      <p:sp>
        <p:nvSpPr>
          <p:cNvPr id="5" name="Footer Placeholder 4">
            <a:extLst>
              <a:ext uri="{FF2B5EF4-FFF2-40B4-BE49-F238E27FC236}">
                <a16:creationId xmlns:a16="http://schemas.microsoft.com/office/drawing/2014/main" id="{C21ABBA8-EB58-8DF9-E043-E04E9F0E21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6C0830-5600-026C-39CE-E45B168B3EF9}"/>
              </a:ext>
            </a:extLst>
          </p:cNvPr>
          <p:cNvSpPr>
            <a:spLocks noGrp="1"/>
          </p:cNvSpPr>
          <p:nvPr>
            <p:ph type="sldNum" sz="quarter" idx="12"/>
          </p:nvPr>
        </p:nvSpPr>
        <p:spPr/>
        <p:txBody>
          <a:bodyPr/>
          <a:lstStyle/>
          <a:p>
            <a:fld id="{CBA4FDC7-9828-4B28-AC75-EA8369C2B304}" type="slidenum">
              <a:rPr lang="en-US" smtClean="0"/>
              <a:t>‹#›</a:t>
            </a:fld>
            <a:endParaRPr lang="en-US"/>
          </a:p>
        </p:txBody>
      </p:sp>
    </p:spTree>
    <p:extLst>
      <p:ext uri="{BB962C8B-B14F-4D97-AF65-F5344CB8AC3E}">
        <p14:creationId xmlns:p14="http://schemas.microsoft.com/office/powerpoint/2010/main" val="546825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C51B7-A18B-4303-7E12-D0699D74B7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50C734-C698-E237-626F-A2229B09B2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AD1186-6179-8B5A-082B-11B583C3ED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1DD654-A7D7-BA67-3331-7BF0A69A42B3}"/>
              </a:ext>
            </a:extLst>
          </p:cNvPr>
          <p:cNvSpPr>
            <a:spLocks noGrp="1"/>
          </p:cNvSpPr>
          <p:nvPr>
            <p:ph type="dt" sz="half" idx="10"/>
          </p:nvPr>
        </p:nvSpPr>
        <p:spPr/>
        <p:txBody>
          <a:bodyPr/>
          <a:lstStyle/>
          <a:p>
            <a:fld id="{8A7AA3F2-F7CC-4EB2-923B-8BD0C45E55CC}" type="datetimeFigureOut">
              <a:rPr lang="en-US" smtClean="0"/>
              <a:t>7/25/2026</a:t>
            </a:fld>
            <a:endParaRPr lang="en-US"/>
          </a:p>
        </p:txBody>
      </p:sp>
      <p:sp>
        <p:nvSpPr>
          <p:cNvPr id="6" name="Footer Placeholder 5">
            <a:extLst>
              <a:ext uri="{FF2B5EF4-FFF2-40B4-BE49-F238E27FC236}">
                <a16:creationId xmlns:a16="http://schemas.microsoft.com/office/drawing/2014/main" id="{0051F007-F122-D00D-6B36-3772020F4E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C26F53-95D1-E9FC-1B34-35E567538070}"/>
              </a:ext>
            </a:extLst>
          </p:cNvPr>
          <p:cNvSpPr>
            <a:spLocks noGrp="1"/>
          </p:cNvSpPr>
          <p:nvPr>
            <p:ph type="sldNum" sz="quarter" idx="12"/>
          </p:nvPr>
        </p:nvSpPr>
        <p:spPr/>
        <p:txBody>
          <a:bodyPr/>
          <a:lstStyle/>
          <a:p>
            <a:fld id="{CBA4FDC7-9828-4B28-AC75-EA8369C2B304}" type="slidenum">
              <a:rPr lang="en-US" smtClean="0"/>
              <a:t>‹#›</a:t>
            </a:fld>
            <a:endParaRPr lang="en-US"/>
          </a:p>
        </p:txBody>
      </p:sp>
    </p:spTree>
    <p:extLst>
      <p:ext uri="{BB962C8B-B14F-4D97-AF65-F5344CB8AC3E}">
        <p14:creationId xmlns:p14="http://schemas.microsoft.com/office/powerpoint/2010/main" val="276622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53BC3-0030-B1A6-C047-8FDF5BE3987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D7CB4A-68F2-63BB-9F5A-250D6C8F7D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549907-10F5-85F2-C8F0-84A33A0056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5B30A1-1D68-7394-E1D6-2ECF4A9210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70A334-84DB-47C7-C7CA-9FD3B018EA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C8732CE-4A6B-D81B-9285-7A1DE0253E63}"/>
              </a:ext>
            </a:extLst>
          </p:cNvPr>
          <p:cNvSpPr>
            <a:spLocks noGrp="1"/>
          </p:cNvSpPr>
          <p:nvPr>
            <p:ph type="dt" sz="half" idx="10"/>
          </p:nvPr>
        </p:nvSpPr>
        <p:spPr/>
        <p:txBody>
          <a:bodyPr/>
          <a:lstStyle/>
          <a:p>
            <a:fld id="{8A7AA3F2-F7CC-4EB2-923B-8BD0C45E55CC}" type="datetimeFigureOut">
              <a:rPr lang="en-US" smtClean="0"/>
              <a:t>7/25/2026</a:t>
            </a:fld>
            <a:endParaRPr lang="en-US"/>
          </a:p>
        </p:txBody>
      </p:sp>
      <p:sp>
        <p:nvSpPr>
          <p:cNvPr id="8" name="Footer Placeholder 7">
            <a:extLst>
              <a:ext uri="{FF2B5EF4-FFF2-40B4-BE49-F238E27FC236}">
                <a16:creationId xmlns:a16="http://schemas.microsoft.com/office/drawing/2014/main" id="{3488F3A5-2831-4CAB-5363-92939C2137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189ABDB-BA00-3265-56B9-39491AB3EFA6}"/>
              </a:ext>
            </a:extLst>
          </p:cNvPr>
          <p:cNvSpPr>
            <a:spLocks noGrp="1"/>
          </p:cNvSpPr>
          <p:nvPr>
            <p:ph type="sldNum" sz="quarter" idx="12"/>
          </p:nvPr>
        </p:nvSpPr>
        <p:spPr/>
        <p:txBody>
          <a:bodyPr/>
          <a:lstStyle/>
          <a:p>
            <a:fld id="{CBA4FDC7-9828-4B28-AC75-EA8369C2B304}" type="slidenum">
              <a:rPr lang="en-US" smtClean="0"/>
              <a:t>‹#›</a:t>
            </a:fld>
            <a:endParaRPr lang="en-US"/>
          </a:p>
        </p:txBody>
      </p:sp>
    </p:spTree>
    <p:extLst>
      <p:ext uri="{BB962C8B-B14F-4D97-AF65-F5344CB8AC3E}">
        <p14:creationId xmlns:p14="http://schemas.microsoft.com/office/powerpoint/2010/main" val="3775843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BC447-9B75-815D-4821-49F6E7F5DD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EAC4AA-A5E9-A973-B8FE-9E8E5A859B20}"/>
              </a:ext>
            </a:extLst>
          </p:cNvPr>
          <p:cNvSpPr>
            <a:spLocks noGrp="1"/>
          </p:cNvSpPr>
          <p:nvPr>
            <p:ph type="dt" sz="half" idx="10"/>
          </p:nvPr>
        </p:nvSpPr>
        <p:spPr/>
        <p:txBody>
          <a:bodyPr/>
          <a:lstStyle/>
          <a:p>
            <a:fld id="{8A7AA3F2-F7CC-4EB2-923B-8BD0C45E55CC}" type="datetimeFigureOut">
              <a:rPr lang="en-US" smtClean="0"/>
              <a:t>7/25/2026</a:t>
            </a:fld>
            <a:endParaRPr lang="en-US"/>
          </a:p>
        </p:txBody>
      </p:sp>
      <p:sp>
        <p:nvSpPr>
          <p:cNvPr id="4" name="Footer Placeholder 3">
            <a:extLst>
              <a:ext uri="{FF2B5EF4-FFF2-40B4-BE49-F238E27FC236}">
                <a16:creationId xmlns:a16="http://schemas.microsoft.com/office/drawing/2014/main" id="{EA19D030-14DA-312F-34B6-740B4A18FC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B1D45E-03DD-8015-A9DC-00446C210968}"/>
              </a:ext>
            </a:extLst>
          </p:cNvPr>
          <p:cNvSpPr>
            <a:spLocks noGrp="1"/>
          </p:cNvSpPr>
          <p:nvPr>
            <p:ph type="sldNum" sz="quarter" idx="12"/>
          </p:nvPr>
        </p:nvSpPr>
        <p:spPr/>
        <p:txBody>
          <a:bodyPr/>
          <a:lstStyle/>
          <a:p>
            <a:fld id="{CBA4FDC7-9828-4B28-AC75-EA8369C2B304}" type="slidenum">
              <a:rPr lang="en-US" smtClean="0"/>
              <a:t>‹#›</a:t>
            </a:fld>
            <a:endParaRPr lang="en-US"/>
          </a:p>
        </p:txBody>
      </p:sp>
    </p:spTree>
    <p:extLst>
      <p:ext uri="{BB962C8B-B14F-4D97-AF65-F5344CB8AC3E}">
        <p14:creationId xmlns:p14="http://schemas.microsoft.com/office/powerpoint/2010/main" val="624848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3DE58A-0F19-22B4-0607-017743A0CA34}"/>
              </a:ext>
            </a:extLst>
          </p:cNvPr>
          <p:cNvSpPr>
            <a:spLocks noGrp="1"/>
          </p:cNvSpPr>
          <p:nvPr>
            <p:ph type="dt" sz="half" idx="10"/>
          </p:nvPr>
        </p:nvSpPr>
        <p:spPr/>
        <p:txBody>
          <a:bodyPr/>
          <a:lstStyle/>
          <a:p>
            <a:fld id="{8A7AA3F2-F7CC-4EB2-923B-8BD0C45E55CC}" type="datetimeFigureOut">
              <a:rPr lang="en-US" smtClean="0"/>
              <a:t>7/25/2026</a:t>
            </a:fld>
            <a:endParaRPr lang="en-US"/>
          </a:p>
        </p:txBody>
      </p:sp>
      <p:sp>
        <p:nvSpPr>
          <p:cNvPr id="3" name="Footer Placeholder 2">
            <a:extLst>
              <a:ext uri="{FF2B5EF4-FFF2-40B4-BE49-F238E27FC236}">
                <a16:creationId xmlns:a16="http://schemas.microsoft.com/office/drawing/2014/main" id="{F1DEA2A3-5092-89B1-B278-1F1305721B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6B1A95-FC3B-7C3B-71C8-88878FE8252F}"/>
              </a:ext>
            </a:extLst>
          </p:cNvPr>
          <p:cNvSpPr>
            <a:spLocks noGrp="1"/>
          </p:cNvSpPr>
          <p:nvPr>
            <p:ph type="sldNum" sz="quarter" idx="12"/>
          </p:nvPr>
        </p:nvSpPr>
        <p:spPr/>
        <p:txBody>
          <a:bodyPr/>
          <a:lstStyle/>
          <a:p>
            <a:fld id="{CBA4FDC7-9828-4B28-AC75-EA8369C2B304}" type="slidenum">
              <a:rPr lang="en-US" smtClean="0"/>
              <a:t>‹#›</a:t>
            </a:fld>
            <a:endParaRPr lang="en-US"/>
          </a:p>
        </p:txBody>
      </p:sp>
    </p:spTree>
    <p:extLst>
      <p:ext uri="{BB962C8B-B14F-4D97-AF65-F5344CB8AC3E}">
        <p14:creationId xmlns:p14="http://schemas.microsoft.com/office/powerpoint/2010/main" val="338720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FA9C9-5A29-F99E-6820-A4FDB5AA30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BD50AA-FCBD-A504-9EA4-96ECA88E1A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9151C0-AD68-FDF5-F97C-71C383A20F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9C2A37-1351-C850-1D88-D2B1200CB476}"/>
              </a:ext>
            </a:extLst>
          </p:cNvPr>
          <p:cNvSpPr>
            <a:spLocks noGrp="1"/>
          </p:cNvSpPr>
          <p:nvPr>
            <p:ph type="dt" sz="half" idx="10"/>
          </p:nvPr>
        </p:nvSpPr>
        <p:spPr/>
        <p:txBody>
          <a:bodyPr/>
          <a:lstStyle/>
          <a:p>
            <a:fld id="{8A7AA3F2-F7CC-4EB2-923B-8BD0C45E55CC}" type="datetimeFigureOut">
              <a:rPr lang="en-US" smtClean="0"/>
              <a:t>7/25/2026</a:t>
            </a:fld>
            <a:endParaRPr lang="en-US"/>
          </a:p>
        </p:txBody>
      </p:sp>
      <p:sp>
        <p:nvSpPr>
          <p:cNvPr id="6" name="Footer Placeholder 5">
            <a:extLst>
              <a:ext uri="{FF2B5EF4-FFF2-40B4-BE49-F238E27FC236}">
                <a16:creationId xmlns:a16="http://schemas.microsoft.com/office/drawing/2014/main" id="{D3C27878-AE97-442D-8919-A94DDF8773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997758-9140-CDB2-6E93-76996C9C0462}"/>
              </a:ext>
            </a:extLst>
          </p:cNvPr>
          <p:cNvSpPr>
            <a:spLocks noGrp="1"/>
          </p:cNvSpPr>
          <p:nvPr>
            <p:ph type="sldNum" sz="quarter" idx="12"/>
          </p:nvPr>
        </p:nvSpPr>
        <p:spPr/>
        <p:txBody>
          <a:bodyPr/>
          <a:lstStyle/>
          <a:p>
            <a:fld id="{CBA4FDC7-9828-4B28-AC75-EA8369C2B304}" type="slidenum">
              <a:rPr lang="en-US" smtClean="0"/>
              <a:t>‹#›</a:t>
            </a:fld>
            <a:endParaRPr lang="en-US"/>
          </a:p>
        </p:txBody>
      </p:sp>
    </p:spTree>
    <p:extLst>
      <p:ext uri="{BB962C8B-B14F-4D97-AF65-F5344CB8AC3E}">
        <p14:creationId xmlns:p14="http://schemas.microsoft.com/office/powerpoint/2010/main" val="880754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48287-8830-9516-92E4-B4C4025264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72325F-01AC-06F5-05AB-A1DE7E5047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CC6970-165B-EC7D-A319-8FD083C34B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BC8072-C8AD-0051-A678-827CD1BF3C1C}"/>
              </a:ext>
            </a:extLst>
          </p:cNvPr>
          <p:cNvSpPr>
            <a:spLocks noGrp="1"/>
          </p:cNvSpPr>
          <p:nvPr>
            <p:ph type="dt" sz="half" idx="10"/>
          </p:nvPr>
        </p:nvSpPr>
        <p:spPr/>
        <p:txBody>
          <a:bodyPr/>
          <a:lstStyle/>
          <a:p>
            <a:fld id="{8A7AA3F2-F7CC-4EB2-923B-8BD0C45E55CC}" type="datetimeFigureOut">
              <a:rPr lang="en-US" smtClean="0"/>
              <a:t>7/25/2026</a:t>
            </a:fld>
            <a:endParaRPr lang="en-US"/>
          </a:p>
        </p:txBody>
      </p:sp>
      <p:sp>
        <p:nvSpPr>
          <p:cNvPr id="6" name="Footer Placeholder 5">
            <a:extLst>
              <a:ext uri="{FF2B5EF4-FFF2-40B4-BE49-F238E27FC236}">
                <a16:creationId xmlns:a16="http://schemas.microsoft.com/office/drawing/2014/main" id="{A805FD33-A552-A872-5B4E-32C830880B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4A8A55-0024-89F0-61C8-19F5FBF7FBA8}"/>
              </a:ext>
            </a:extLst>
          </p:cNvPr>
          <p:cNvSpPr>
            <a:spLocks noGrp="1"/>
          </p:cNvSpPr>
          <p:nvPr>
            <p:ph type="sldNum" sz="quarter" idx="12"/>
          </p:nvPr>
        </p:nvSpPr>
        <p:spPr/>
        <p:txBody>
          <a:bodyPr/>
          <a:lstStyle/>
          <a:p>
            <a:fld id="{CBA4FDC7-9828-4B28-AC75-EA8369C2B304}" type="slidenum">
              <a:rPr lang="en-US" smtClean="0"/>
              <a:t>‹#›</a:t>
            </a:fld>
            <a:endParaRPr lang="en-US"/>
          </a:p>
        </p:txBody>
      </p:sp>
    </p:spTree>
    <p:extLst>
      <p:ext uri="{BB962C8B-B14F-4D97-AF65-F5344CB8AC3E}">
        <p14:creationId xmlns:p14="http://schemas.microsoft.com/office/powerpoint/2010/main" val="2269738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4EBC74-DA17-50D8-FE79-15A2AD297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4758F9-D5DB-A46A-4B3A-ECF10DF9BC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02CFAB-7156-F21F-2C81-E07752F84B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AA3F2-F7CC-4EB2-923B-8BD0C45E55CC}" type="datetimeFigureOut">
              <a:rPr lang="en-US" smtClean="0"/>
              <a:t>7/25/2026</a:t>
            </a:fld>
            <a:endParaRPr lang="en-US"/>
          </a:p>
        </p:txBody>
      </p:sp>
      <p:sp>
        <p:nvSpPr>
          <p:cNvPr id="5" name="Footer Placeholder 4">
            <a:extLst>
              <a:ext uri="{FF2B5EF4-FFF2-40B4-BE49-F238E27FC236}">
                <a16:creationId xmlns:a16="http://schemas.microsoft.com/office/drawing/2014/main" id="{AFA992FD-71B4-1454-92D3-7E0840D387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731D0A-6D47-0EC8-643E-6BCB88BBA4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A4FDC7-9828-4B28-AC75-EA8369C2B304}" type="slidenum">
              <a:rPr lang="en-US" smtClean="0"/>
              <a:t>‹#›</a:t>
            </a:fld>
            <a:endParaRPr lang="en-US"/>
          </a:p>
        </p:txBody>
      </p:sp>
    </p:spTree>
    <p:extLst>
      <p:ext uri="{BB962C8B-B14F-4D97-AF65-F5344CB8AC3E}">
        <p14:creationId xmlns:p14="http://schemas.microsoft.com/office/powerpoint/2010/main" val="4079565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B2FE8D-3F3D-6328-396A-8CFB37C9B070}"/>
              </a:ext>
            </a:extLst>
          </p:cNvPr>
          <p:cNvSpPr>
            <a:spLocks noGrp="1"/>
          </p:cNvSpPr>
          <p:nvPr>
            <p:ph type="title"/>
          </p:nvPr>
        </p:nvSpPr>
        <p:spPr/>
        <p:txBody>
          <a:bodyPr/>
          <a:lstStyle/>
          <a:p>
            <a:r>
              <a:rPr lang="en-US" b="1" dirty="0"/>
              <a:t>THEME FOR TODAY.</a:t>
            </a:r>
            <a:br>
              <a:rPr lang="en-US" b="1" dirty="0"/>
            </a:br>
            <a:endParaRPr lang="en-US" b="1" dirty="0"/>
          </a:p>
        </p:txBody>
      </p:sp>
      <p:sp>
        <p:nvSpPr>
          <p:cNvPr id="5" name="Content Placeholder 4">
            <a:extLst>
              <a:ext uri="{FF2B5EF4-FFF2-40B4-BE49-F238E27FC236}">
                <a16:creationId xmlns:a16="http://schemas.microsoft.com/office/drawing/2014/main" id="{A287ACDB-5558-6756-B7EE-019A8BA1BC79}"/>
              </a:ext>
            </a:extLst>
          </p:cNvPr>
          <p:cNvSpPr>
            <a:spLocks noGrp="1"/>
          </p:cNvSpPr>
          <p:nvPr>
            <p:ph idx="1"/>
          </p:nvPr>
        </p:nvSpPr>
        <p:spPr/>
        <p:txBody>
          <a:bodyPr>
            <a:normAutofit/>
          </a:bodyPr>
          <a:lstStyle/>
          <a:p>
            <a:pPr marL="0" indent="0">
              <a:buNone/>
            </a:pPr>
            <a:r>
              <a:rPr lang="en-US" sz="3600" dirty="0"/>
              <a:t>Living </a:t>
            </a:r>
            <a:r>
              <a:rPr lang="en-US" sz="3600" b="1" u="sng" dirty="0"/>
              <a:t>With</a:t>
            </a:r>
            <a:r>
              <a:rPr lang="en-US" sz="3600" dirty="0"/>
              <a:t> God; </a:t>
            </a:r>
          </a:p>
          <a:p>
            <a:pPr marL="0" indent="0">
              <a:buNone/>
            </a:pPr>
            <a:r>
              <a:rPr lang="en-US" sz="3600" dirty="0"/>
              <a:t>        So That We Can Better Live </a:t>
            </a:r>
            <a:r>
              <a:rPr lang="en-US" sz="3600" b="1" u="sng" dirty="0"/>
              <a:t>For</a:t>
            </a:r>
            <a:r>
              <a:rPr lang="en-US" sz="3600" dirty="0"/>
              <a:t> God</a:t>
            </a:r>
          </a:p>
          <a:p>
            <a:pPr marL="0" indent="0">
              <a:buNone/>
            </a:pPr>
            <a:endParaRPr lang="en-US" sz="3600" dirty="0"/>
          </a:p>
          <a:p>
            <a:r>
              <a:rPr lang="en-US" sz="3600" dirty="0"/>
              <a:t>Many times I want to live </a:t>
            </a:r>
            <a:r>
              <a:rPr lang="en-US" sz="3600" u="sng" dirty="0"/>
              <a:t>FOR</a:t>
            </a:r>
            <a:r>
              <a:rPr lang="en-US" sz="3600" dirty="0"/>
              <a:t> God </a:t>
            </a:r>
          </a:p>
          <a:p>
            <a:r>
              <a:rPr lang="en-US" sz="3600" dirty="0"/>
              <a:t>Without taking the time and focus to live </a:t>
            </a:r>
            <a:r>
              <a:rPr lang="en-US" sz="3600" u="sng" dirty="0"/>
              <a:t>WITH</a:t>
            </a:r>
            <a:r>
              <a:rPr lang="en-US" sz="3600" dirty="0"/>
              <a:t> God</a:t>
            </a:r>
          </a:p>
          <a:p>
            <a:r>
              <a:rPr lang="en-US" sz="3600" dirty="0"/>
              <a:t>I owe reflecting on this theme to Karyn and Theo (my daughter and son-in-law  (my children as my mentors)</a:t>
            </a:r>
          </a:p>
        </p:txBody>
      </p:sp>
    </p:spTree>
    <p:extLst>
      <p:ext uri="{BB962C8B-B14F-4D97-AF65-F5344CB8AC3E}">
        <p14:creationId xmlns:p14="http://schemas.microsoft.com/office/powerpoint/2010/main" val="3875386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C6E70-A3D5-C07A-57B7-8516449BA446}"/>
              </a:ext>
            </a:extLst>
          </p:cNvPr>
          <p:cNvSpPr>
            <a:spLocks noGrp="1"/>
          </p:cNvSpPr>
          <p:nvPr>
            <p:ph type="title"/>
          </p:nvPr>
        </p:nvSpPr>
        <p:spPr/>
        <p:txBody>
          <a:bodyPr>
            <a:normAutofit fontScale="90000"/>
          </a:bodyPr>
          <a:lstStyle/>
          <a:p>
            <a:br>
              <a:rPr lang="en-US" sz="4000" dirty="0"/>
            </a:br>
            <a:r>
              <a:rPr lang="en-US" sz="4000" dirty="0"/>
              <a:t>PSALM 23:3b</a:t>
            </a:r>
            <a:r>
              <a:rPr lang="en-US" sz="4000" i="1" baseline="30000" dirty="0"/>
              <a:t>: </a:t>
            </a:r>
            <a:r>
              <a:rPr lang="en-US" sz="4000" i="1" dirty="0"/>
              <a:t>The LORD leads me in right paths for the sake of the LORD’S NAME.</a:t>
            </a:r>
            <a:br>
              <a:rPr lang="en-US" dirty="0"/>
            </a:br>
            <a:endParaRPr lang="en-US" dirty="0"/>
          </a:p>
        </p:txBody>
      </p:sp>
      <p:sp>
        <p:nvSpPr>
          <p:cNvPr id="3" name="Content Placeholder 2">
            <a:extLst>
              <a:ext uri="{FF2B5EF4-FFF2-40B4-BE49-F238E27FC236}">
                <a16:creationId xmlns:a16="http://schemas.microsoft.com/office/drawing/2014/main" id="{B1BCA976-6D1D-7757-ACC9-D4452064F050}"/>
              </a:ext>
            </a:extLst>
          </p:cNvPr>
          <p:cNvSpPr>
            <a:spLocks noGrp="1"/>
          </p:cNvSpPr>
          <p:nvPr>
            <p:ph idx="1"/>
          </p:nvPr>
        </p:nvSpPr>
        <p:spPr/>
        <p:txBody>
          <a:bodyPr>
            <a:normAutofit/>
          </a:bodyPr>
          <a:lstStyle/>
          <a:p>
            <a:pPr marL="0" indent="0">
              <a:buNone/>
            </a:pPr>
            <a:r>
              <a:rPr lang="en-US" sz="4000" dirty="0"/>
              <a:t>Personal:</a:t>
            </a:r>
            <a:br>
              <a:rPr lang="en-US" sz="4000" dirty="0"/>
            </a:br>
            <a:endParaRPr lang="en-US" sz="4000" dirty="0"/>
          </a:p>
          <a:p>
            <a:pPr marL="0" indent="0">
              <a:buNone/>
            </a:pPr>
            <a:r>
              <a:rPr lang="en-US" sz="4000" dirty="0"/>
              <a:t>there is no question that </a:t>
            </a:r>
            <a:r>
              <a:rPr lang="en-US" sz="4000" b="1" dirty="0"/>
              <a:t>I make better decisions in my choices</a:t>
            </a:r>
            <a:r>
              <a:rPr lang="en-US" sz="4000" dirty="0"/>
              <a:t> of how to live, what to do, what to want, what to be for, what to protest, etc. when I remember I am choosing and acting in the LORD’S PRESENCE.</a:t>
            </a:r>
          </a:p>
          <a:p>
            <a:pPr marL="0" indent="0">
              <a:buNone/>
            </a:pPr>
            <a:endParaRPr lang="en-US" sz="4000" dirty="0"/>
          </a:p>
          <a:p>
            <a:endParaRPr lang="en-US" dirty="0"/>
          </a:p>
        </p:txBody>
      </p:sp>
    </p:spTree>
    <p:extLst>
      <p:ext uri="{BB962C8B-B14F-4D97-AF65-F5344CB8AC3E}">
        <p14:creationId xmlns:p14="http://schemas.microsoft.com/office/powerpoint/2010/main" val="95063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CAF52-370D-84F5-6E2B-3A620426D3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2235C2-7498-53D8-C8AA-E5B2119023EB}"/>
              </a:ext>
            </a:extLst>
          </p:cNvPr>
          <p:cNvSpPr>
            <a:spLocks noGrp="1"/>
          </p:cNvSpPr>
          <p:nvPr>
            <p:ph type="title"/>
          </p:nvPr>
        </p:nvSpPr>
        <p:spPr/>
        <p:txBody>
          <a:bodyPr/>
          <a:lstStyle/>
          <a:p>
            <a:r>
              <a:rPr lang="en-US" dirty="0"/>
              <a:t>Psalm 23:4-5a                                       (1)                               </a:t>
            </a:r>
          </a:p>
        </p:txBody>
      </p:sp>
      <p:sp>
        <p:nvSpPr>
          <p:cNvPr id="3" name="Content Placeholder 2">
            <a:extLst>
              <a:ext uri="{FF2B5EF4-FFF2-40B4-BE49-F238E27FC236}">
                <a16:creationId xmlns:a16="http://schemas.microsoft.com/office/drawing/2014/main" id="{4F4FDC21-6133-5122-5989-DCE04A1BC678}"/>
              </a:ext>
            </a:extLst>
          </p:cNvPr>
          <p:cNvSpPr>
            <a:spLocks noGrp="1"/>
          </p:cNvSpPr>
          <p:nvPr>
            <p:ph idx="1"/>
          </p:nvPr>
        </p:nvSpPr>
        <p:spPr/>
        <p:txBody>
          <a:bodyPr>
            <a:noAutofit/>
          </a:bodyPr>
          <a:lstStyle/>
          <a:p>
            <a:pPr marL="0" indent="0">
              <a:buNone/>
            </a:pPr>
            <a:r>
              <a:rPr lang="en-US" sz="3200" dirty="0"/>
              <a:t> </a:t>
            </a:r>
            <a:r>
              <a:rPr lang="en-US" sz="3200" i="1" baseline="30000" dirty="0"/>
              <a:t>4</a:t>
            </a:r>
            <a:r>
              <a:rPr lang="en-US" sz="3200" i="1" dirty="0"/>
              <a:t>Even though I walk through the </a:t>
            </a:r>
            <a:r>
              <a:rPr lang="en-US" sz="3200" b="1" i="1" dirty="0"/>
              <a:t>darkest valley</a:t>
            </a:r>
            <a:r>
              <a:rPr lang="en-US" sz="3200" i="1" dirty="0"/>
              <a:t>, I </a:t>
            </a:r>
            <a:r>
              <a:rPr lang="en-US" sz="3200" b="1" i="1" dirty="0"/>
              <a:t>fear no evil</a:t>
            </a:r>
            <a:r>
              <a:rPr lang="en-US" sz="3200" i="1" dirty="0"/>
              <a:t>;  for </a:t>
            </a:r>
            <a:r>
              <a:rPr lang="en-US" sz="3200" b="1" i="1" u="sng" dirty="0"/>
              <a:t>you</a:t>
            </a:r>
            <a:r>
              <a:rPr lang="en-US" sz="3200" i="1" dirty="0"/>
              <a:t> are </a:t>
            </a:r>
            <a:r>
              <a:rPr lang="en-US" sz="3200" b="1" i="1" dirty="0"/>
              <a:t>with me</a:t>
            </a:r>
            <a:r>
              <a:rPr lang="en-US" sz="3200" i="1" dirty="0"/>
              <a:t>; your rod and your staff—they comfort me.</a:t>
            </a:r>
            <a:endParaRPr lang="en-US" sz="3200" dirty="0"/>
          </a:p>
          <a:p>
            <a:pPr marL="0" indent="0">
              <a:buNone/>
            </a:pPr>
            <a:r>
              <a:rPr lang="en-US" sz="3200" i="1" baseline="30000" dirty="0"/>
              <a:t>5a</a:t>
            </a:r>
            <a:r>
              <a:rPr lang="en-US" sz="3200" b="1" i="1" dirty="0"/>
              <a:t>You</a:t>
            </a:r>
            <a:r>
              <a:rPr lang="en-US" sz="3200" i="1" dirty="0"/>
              <a:t> prepare a table before me in the presence of my </a:t>
            </a:r>
            <a:r>
              <a:rPr lang="en-US" sz="3200" i="1" u="sng" dirty="0"/>
              <a:t>enemies</a:t>
            </a:r>
            <a:r>
              <a:rPr lang="en-US" sz="3200" i="1" dirty="0"/>
              <a:t>; -</a:t>
            </a:r>
            <a:r>
              <a:rPr lang="en-US" sz="3200" dirty="0"/>
              <a:t> </a:t>
            </a:r>
            <a:r>
              <a:rPr lang="en-US" sz="3200" b="1" i="1" dirty="0"/>
              <a:t>you</a:t>
            </a:r>
            <a:r>
              <a:rPr lang="en-US" sz="3200" i="1" dirty="0"/>
              <a:t> </a:t>
            </a:r>
            <a:r>
              <a:rPr lang="en-US" sz="3200" b="1" i="1" dirty="0"/>
              <a:t>anoint </a:t>
            </a:r>
            <a:r>
              <a:rPr lang="en-US" sz="3200" i="1" dirty="0"/>
              <a:t>my head with oil; my cup overflows.</a:t>
            </a:r>
            <a:endParaRPr lang="en-US" sz="3200" dirty="0"/>
          </a:p>
          <a:p>
            <a:pPr marL="0" indent="0">
              <a:buNone/>
            </a:pPr>
            <a:r>
              <a:rPr lang="en-US" sz="3200" dirty="0"/>
              <a:t> </a:t>
            </a:r>
          </a:p>
          <a:p>
            <a:pPr marL="0" indent="0">
              <a:buNone/>
            </a:pPr>
            <a:r>
              <a:rPr lang="en-US" sz="3200" dirty="0"/>
              <a:t>* Psalmist is </a:t>
            </a:r>
            <a:r>
              <a:rPr lang="en-US" sz="3200" b="1" dirty="0"/>
              <a:t>a realist </a:t>
            </a:r>
            <a:r>
              <a:rPr lang="en-US" sz="3200" dirty="0"/>
              <a:t>– Real </a:t>
            </a:r>
            <a:r>
              <a:rPr lang="en-US" sz="3200" u="sng" dirty="0"/>
              <a:t>dark and dangerous times </a:t>
            </a:r>
            <a:r>
              <a:rPr lang="en-US" sz="3200" dirty="0"/>
              <a:t>in life. Real </a:t>
            </a:r>
            <a:r>
              <a:rPr lang="en-US" sz="3200" u="sng" dirty="0"/>
              <a:t>enemies</a:t>
            </a:r>
            <a:r>
              <a:rPr lang="en-US" sz="3200" dirty="0"/>
              <a:t> to all we love and value.</a:t>
            </a:r>
          </a:p>
        </p:txBody>
      </p:sp>
    </p:spTree>
    <p:extLst>
      <p:ext uri="{BB962C8B-B14F-4D97-AF65-F5344CB8AC3E}">
        <p14:creationId xmlns:p14="http://schemas.microsoft.com/office/powerpoint/2010/main" val="2168538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EC05F-F514-991A-0308-9C82E9CDF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0DF27-51DD-920B-B711-8C94318F9CD6}"/>
              </a:ext>
            </a:extLst>
          </p:cNvPr>
          <p:cNvSpPr>
            <a:spLocks noGrp="1"/>
          </p:cNvSpPr>
          <p:nvPr>
            <p:ph type="title"/>
          </p:nvPr>
        </p:nvSpPr>
        <p:spPr/>
        <p:txBody>
          <a:bodyPr/>
          <a:lstStyle/>
          <a:p>
            <a:r>
              <a:rPr lang="en-US" dirty="0"/>
              <a:t>Psalm 23:4-5a                                       (1)                               </a:t>
            </a:r>
          </a:p>
        </p:txBody>
      </p:sp>
      <p:sp>
        <p:nvSpPr>
          <p:cNvPr id="3" name="Content Placeholder 2">
            <a:extLst>
              <a:ext uri="{FF2B5EF4-FFF2-40B4-BE49-F238E27FC236}">
                <a16:creationId xmlns:a16="http://schemas.microsoft.com/office/drawing/2014/main" id="{735F0430-BE3E-962F-582A-6EB76F86F03E}"/>
              </a:ext>
            </a:extLst>
          </p:cNvPr>
          <p:cNvSpPr>
            <a:spLocks noGrp="1"/>
          </p:cNvSpPr>
          <p:nvPr>
            <p:ph idx="1"/>
          </p:nvPr>
        </p:nvSpPr>
        <p:spPr/>
        <p:txBody>
          <a:bodyPr>
            <a:noAutofit/>
          </a:bodyPr>
          <a:lstStyle/>
          <a:p>
            <a:pPr marL="0" indent="0">
              <a:buNone/>
            </a:pPr>
            <a:r>
              <a:rPr lang="en-US" sz="3200" dirty="0"/>
              <a:t> </a:t>
            </a:r>
            <a:r>
              <a:rPr lang="en-US" sz="3200" i="1" baseline="30000" dirty="0"/>
              <a:t>4</a:t>
            </a:r>
            <a:r>
              <a:rPr lang="en-US" sz="3200" i="1" dirty="0"/>
              <a:t>Even though I walk through the </a:t>
            </a:r>
            <a:r>
              <a:rPr lang="en-US" sz="3200" b="1" i="1" dirty="0"/>
              <a:t>darkest valley</a:t>
            </a:r>
            <a:r>
              <a:rPr lang="en-US" sz="3200" i="1" dirty="0"/>
              <a:t>, I </a:t>
            </a:r>
            <a:r>
              <a:rPr lang="en-US" sz="3200" b="1" i="1" dirty="0"/>
              <a:t>fear no evil</a:t>
            </a:r>
            <a:r>
              <a:rPr lang="en-US" sz="3200" i="1" dirty="0"/>
              <a:t>;  for </a:t>
            </a:r>
            <a:r>
              <a:rPr lang="en-US" sz="3200" b="1" i="1" u="sng" dirty="0"/>
              <a:t>you</a:t>
            </a:r>
            <a:r>
              <a:rPr lang="en-US" sz="3200" i="1" dirty="0"/>
              <a:t> are </a:t>
            </a:r>
            <a:r>
              <a:rPr lang="en-US" sz="3200" b="1" i="1" dirty="0"/>
              <a:t>with me</a:t>
            </a:r>
            <a:r>
              <a:rPr lang="en-US" sz="3200" i="1" dirty="0"/>
              <a:t>; your rod and your staff—they comfort me.</a:t>
            </a:r>
            <a:endParaRPr lang="en-US" sz="3200" dirty="0"/>
          </a:p>
          <a:p>
            <a:pPr marL="0" indent="0">
              <a:buNone/>
            </a:pPr>
            <a:r>
              <a:rPr lang="en-US" sz="3200" i="1" baseline="30000" dirty="0"/>
              <a:t>5a</a:t>
            </a:r>
            <a:r>
              <a:rPr lang="en-US" sz="3200" b="1" i="1" dirty="0"/>
              <a:t>You</a:t>
            </a:r>
            <a:r>
              <a:rPr lang="en-US" sz="3200" i="1" dirty="0"/>
              <a:t> prepare a table before me in the presence of my enemies; -</a:t>
            </a:r>
            <a:r>
              <a:rPr lang="en-US" sz="3200" dirty="0"/>
              <a:t> </a:t>
            </a:r>
            <a:r>
              <a:rPr lang="en-US" sz="3200" b="1" i="1" dirty="0"/>
              <a:t>you</a:t>
            </a:r>
            <a:r>
              <a:rPr lang="en-US" sz="3200" i="1" dirty="0"/>
              <a:t> anoint my head with oil; my cup overflows.</a:t>
            </a:r>
            <a:endParaRPr lang="en-US" sz="3200" dirty="0"/>
          </a:p>
          <a:p>
            <a:pPr marL="0" indent="0">
              <a:buNone/>
            </a:pPr>
            <a:endParaRPr lang="en-US" sz="3200" dirty="0"/>
          </a:p>
          <a:p>
            <a:pPr marL="0" indent="0">
              <a:buNone/>
            </a:pPr>
            <a:r>
              <a:rPr lang="en-US" sz="3200" dirty="0"/>
              <a:t>*Psalmist is </a:t>
            </a:r>
            <a:r>
              <a:rPr lang="en-US" sz="3200" b="1" dirty="0"/>
              <a:t>ALSO A  REALIST</a:t>
            </a:r>
            <a:r>
              <a:rPr lang="en-US" sz="3200" dirty="0"/>
              <a:t>:  Need </a:t>
            </a:r>
            <a:r>
              <a:rPr lang="en-US" sz="3200" u="sng" dirty="0"/>
              <a:t>not FEAR</a:t>
            </a:r>
            <a:r>
              <a:rPr lang="en-US" sz="3200" dirty="0"/>
              <a:t>; God is </a:t>
            </a:r>
            <a:r>
              <a:rPr lang="en-US" sz="3200" u="sng" dirty="0"/>
              <a:t>PROVIDING</a:t>
            </a:r>
            <a:r>
              <a:rPr lang="en-US" sz="3200" dirty="0"/>
              <a:t> and God CONTINUES </a:t>
            </a:r>
            <a:r>
              <a:rPr lang="en-US" sz="3200" u="sng" dirty="0"/>
              <a:t>ANOINTING</a:t>
            </a:r>
          </a:p>
          <a:p>
            <a:pPr marL="0" indent="0">
              <a:buNone/>
            </a:pPr>
            <a:endParaRPr lang="en-US" sz="3200" dirty="0"/>
          </a:p>
        </p:txBody>
      </p:sp>
    </p:spTree>
    <p:extLst>
      <p:ext uri="{BB962C8B-B14F-4D97-AF65-F5344CB8AC3E}">
        <p14:creationId xmlns:p14="http://schemas.microsoft.com/office/powerpoint/2010/main" val="179735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4E218-08D5-1D4C-461F-BF2CA5D989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648052-B8D6-D618-BE33-A9C3E61958EC}"/>
              </a:ext>
            </a:extLst>
          </p:cNvPr>
          <p:cNvSpPr>
            <a:spLocks noGrp="1"/>
          </p:cNvSpPr>
          <p:nvPr>
            <p:ph type="title"/>
          </p:nvPr>
        </p:nvSpPr>
        <p:spPr/>
        <p:txBody>
          <a:bodyPr/>
          <a:lstStyle/>
          <a:p>
            <a:r>
              <a:rPr lang="en-US"/>
              <a:t>Psalm 23:6</a:t>
            </a:r>
            <a:endParaRPr lang="en-US" dirty="0"/>
          </a:p>
        </p:txBody>
      </p:sp>
      <p:sp>
        <p:nvSpPr>
          <p:cNvPr id="3" name="Content Placeholder 2">
            <a:extLst>
              <a:ext uri="{FF2B5EF4-FFF2-40B4-BE49-F238E27FC236}">
                <a16:creationId xmlns:a16="http://schemas.microsoft.com/office/drawing/2014/main" id="{319E9093-19FA-DFB9-D321-CD3C888D8966}"/>
              </a:ext>
            </a:extLst>
          </p:cNvPr>
          <p:cNvSpPr>
            <a:spLocks noGrp="1"/>
          </p:cNvSpPr>
          <p:nvPr>
            <p:ph idx="1"/>
          </p:nvPr>
        </p:nvSpPr>
        <p:spPr/>
        <p:txBody>
          <a:bodyPr>
            <a:normAutofit lnSpcReduction="10000"/>
          </a:bodyPr>
          <a:lstStyle/>
          <a:p>
            <a:pPr marL="0" indent="0">
              <a:buNone/>
            </a:pPr>
            <a:r>
              <a:rPr lang="en-US" sz="3600" baseline="30000" dirty="0"/>
              <a:t>6</a:t>
            </a:r>
            <a:r>
              <a:rPr lang="en-US" sz="3600" u="sng" dirty="0"/>
              <a:t>Surely</a:t>
            </a:r>
            <a:r>
              <a:rPr lang="en-US" sz="3600" dirty="0"/>
              <a:t> </a:t>
            </a:r>
            <a:r>
              <a:rPr lang="en-US" sz="3600" b="1" dirty="0"/>
              <a:t>goodness and mercy </a:t>
            </a:r>
            <a:r>
              <a:rPr lang="en-US" sz="3600" dirty="0"/>
              <a:t>shall </a:t>
            </a:r>
            <a:r>
              <a:rPr lang="en-US" sz="3600" b="1" u="sng" dirty="0"/>
              <a:t>pursue</a:t>
            </a:r>
            <a:r>
              <a:rPr lang="en-US" sz="3600" dirty="0"/>
              <a:t> me all the days of my life, and I shall </a:t>
            </a:r>
            <a:r>
              <a:rPr lang="en-US" sz="3600" u="sng" dirty="0"/>
              <a:t>dwell in the house of the LORD </a:t>
            </a:r>
            <a:r>
              <a:rPr lang="en-US" sz="3600" dirty="0"/>
              <a:t>my whole life long. </a:t>
            </a:r>
          </a:p>
          <a:p>
            <a:pPr marL="0" indent="0">
              <a:buNone/>
            </a:pPr>
            <a:endParaRPr lang="en-US" sz="3600" dirty="0"/>
          </a:p>
          <a:p>
            <a:r>
              <a:rPr lang="en-US" sz="3600" dirty="0"/>
              <a:t>-not a lion and not a bear—but God’s goodness and mercy will </a:t>
            </a:r>
            <a:r>
              <a:rPr lang="en-US" sz="3600" b="1" u="sng" dirty="0"/>
              <a:t>pursue</a:t>
            </a:r>
            <a:r>
              <a:rPr lang="en-US" sz="3600" dirty="0"/>
              <a:t> me  </a:t>
            </a:r>
          </a:p>
          <a:p>
            <a:r>
              <a:rPr lang="en-US" sz="3600" dirty="0"/>
              <a:t>LIVING IN GOD’S PRESENCE – EVEN BEING PURSUED BY GOD’S PRESENCE!!!   EXCITING WAY TO LIVE!!!</a:t>
            </a:r>
          </a:p>
        </p:txBody>
      </p:sp>
    </p:spTree>
    <p:extLst>
      <p:ext uri="{BB962C8B-B14F-4D97-AF65-F5344CB8AC3E}">
        <p14:creationId xmlns:p14="http://schemas.microsoft.com/office/powerpoint/2010/main" val="3966402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32BB3-A468-5496-A747-5F564F3FC216}"/>
              </a:ext>
            </a:extLst>
          </p:cNvPr>
          <p:cNvSpPr>
            <a:spLocks noGrp="1"/>
          </p:cNvSpPr>
          <p:nvPr>
            <p:ph type="title"/>
          </p:nvPr>
        </p:nvSpPr>
        <p:spPr/>
        <p:txBody>
          <a:bodyPr>
            <a:normAutofit/>
          </a:bodyPr>
          <a:lstStyle/>
          <a:p>
            <a:r>
              <a:rPr lang="en-US" sz="4000" b="1" dirty="0"/>
              <a:t>Deuteronomy 31:6:    “DO NOT FEAR!”</a:t>
            </a:r>
            <a:br>
              <a:rPr lang="en-US" sz="4000" b="1" dirty="0"/>
            </a:br>
            <a:r>
              <a:rPr lang="en-US" sz="4000" b="1" dirty="0"/>
              <a:t>A MESSAGE FOR OUR TIMES?</a:t>
            </a:r>
            <a:endParaRPr lang="en-US" sz="4000" dirty="0"/>
          </a:p>
        </p:txBody>
      </p:sp>
      <p:sp>
        <p:nvSpPr>
          <p:cNvPr id="3" name="Content Placeholder 2">
            <a:extLst>
              <a:ext uri="{FF2B5EF4-FFF2-40B4-BE49-F238E27FC236}">
                <a16:creationId xmlns:a16="http://schemas.microsoft.com/office/drawing/2014/main" id="{51F09066-F8F3-DB00-C703-03907B1DF6DD}"/>
              </a:ext>
            </a:extLst>
          </p:cNvPr>
          <p:cNvSpPr>
            <a:spLocks noGrp="1"/>
          </p:cNvSpPr>
          <p:nvPr>
            <p:ph idx="1"/>
          </p:nvPr>
        </p:nvSpPr>
        <p:spPr/>
        <p:txBody>
          <a:bodyPr>
            <a:normAutofit/>
          </a:bodyPr>
          <a:lstStyle/>
          <a:p>
            <a:pPr marL="0" indent="0">
              <a:buNone/>
            </a:pPr>
            <a:r>
              <a:rPr lang="en-US" sz="3200" i="1" dirty="0"/>
              <a:t>“Be </a:t>
            </a:r>
            <a:r>
              <a:rPr lang="en-US" sz="3200" i="1" u="sng" dirty="0"/>
              <a:t>strong and courageous</a:t>
            </a:r>
            <a:r>
              <a:rPr lang="en-US" sz="3200" i="1" dirty="0"/>
              <a:t>. Do </a:t>
            </a:r>
            <a:r>
              <a:rPr lang="en-US" sz="3200" b="1" i="1" dirty="0"/>
              <a:t>not be afraid or terrified because of them (enemies),</a:t>
            </a:r>
            <a:r>
              <a:rPr lang="en-US" sz="3200" i="1" dirty="0"/>
              <a:t> for the Lord your </a:t>
            </a:r>
            <a:r>
              <a:rPr lang="en-US" sz="3200" b="1" i="1" dirty="0"/>
              <a:t>God goes with you</a:t>
            </a:r>
            <a:r>
              <a:rPr lang="en-US" sz="3200" i="1" dirty="0"/>
              <a:t>; God will </a:t>
            </a:r>
            <a:r>
              <a:rPr lang="en-US" sz="3200" i="1" u="sng" dirty="0"/>
              <a:t>never leave you nor forsake you</a:t>
            </a:r>
            <a:r>
              <a:rPr lang="en-US" sz="3200" i="1" dirty="0"/>
              <a:t>.”</a:t>
            </a:r>
            <a:endParaRPr lang="en-US" sz="3200" dirty="0"/>
          </a:p>
          <a:p>
            <a:r>
              <a:rPr lang="en-US" sz="3200" dirty="0"/>
              <a:t>Politicians on all sides, Bullies, Advertisers, News Reporters—all are pushing “FEAR.” </a:t>
            </a:r>
            <a:r>
              <a:rPr lang="en-US" sz="3200" u="sng" dirty="0"/>
              <a:t>If Dominators CAN MAKE US LIVE IN FEAR, they will dominate us </a:t>
            </a:r>
            <a:r>
              <a:rPr lang="en-US" sz="3200" dirty="0"/>
              <a:t>– our time, thoughts, actions</a:t>
            </a:r>
          </a:p>
          <a:p>
            <a:r>
              <a:rPr lang="en-US" sz="3200" dirty="0"/>
              <a:t>TRUST GOD WILL HAVE THE LAST WORD IN OUR LIVES – no power, no one, can take that away!!!  [Jesus’ execution and resurrection even when feeling “forsaken”—he was not!]</a:t>
            </a:r>
          </a:p>
          <a:p>
            <a:endParaRPr lang="en-US" dirty="0"/>
          </a:p>
        </p:txBody>
      </p:sp>
    </p:spTree>
    <p:extLst>
      <p:ext uri="{BB962C8B-B14F-4D97-AF65-F5344CB8AC3E}">
        <p14:creationId xmlns:p14="http://schemas.microsoft.com/office/powerpoint/2010/main" val="1437273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B763-E824-0CB8-8623-B4283EDC1F01}"/>
              </a:ext>
            </a:extLst>
          </p:cNvPr>
          <p:cNvSpPr>
            <a:spLocks noGrp="1"/>
          </p:cNvSpPr>
          <p:nvPr>
            <p:ph type="title"/>
          </p:nvPr>
        </p:nvSpPr>
        <p:spPr/>
        <p:txBody>
          <a:bodyPr/>
          <a:lstStyle/>
          <a:p>
            <a:r>
              <a:rPr lang="en-US" b="1" dirty="0"/>
              <a:t>1 Corinthians 6:19-20</a:t>
            </a:r>
            <a:endParaRPr lang="en-US" dirty="0"/>
          </a:p>
        </p:txBody>
      </p:sp>
      <p:sp>
        <p:nvSpPr>
          <p:cNvPr id="3" name="Content Placeholder 2">
            <a:extLst>
              <a:ext uri="{FF2B5EF4-FFF2-40B4-BE49-F238E27FC236}">
                <a16:creationId xmlns:a16="http://schemas.microsoft.com/office/drawing/2014/main" id="{BE565643-ADF0-D82E-BA7D-B2EDD1804FF7}"/>
              </a:ext>
            </a:extLst>
          </p:cNvPr>
          <p:cNvSpPr>
            <a:spLocks noGrp="1"/>
          </p:cNvSpPr>
          <p:nvPr>
            <p:ph idx="1"/>
          </p:nvPr>
        </p:nvSpPr>
        <p:spPr/>
        <p:txBody>
          <a:bodyPr>
            <a:normAutofit lnSpcReduction="10000"/>
          </a:bodyPr>
          <a:lstStyle/>
          <a:p>
            <a:pPr marL="0" indent="0">
              <a:buNone/>
            </a:pPr>
            <a:r>
              <a:rPr lang="en-US" sz="3200" i="1" baseline="30000" dirty="0"/>
              <a:t>19</a:t>
            </a:r>
            <a:r>
              <a:rPr lang="en-US" sz="3200" i="1" dirty="0"/>
              <a:t>Or do you not know that your </a:t>
            </a:r>
            <a:r>
              <a:rPr lang="en-US" sz="3200" b="1" i="1" dirty="0"/>
              <a:t>body is a temple of the Holy Spirit within you</a:t>
            </a:r>
            <a:r>
              <a:rPr lang="en-US" sz="3200" i="1" dirty="0"/>
              <a:t>, which you have from God, and that you are not your own? </a:t>
            </a:r>
            <a:r>
              <a:rPr lang="en-US" sz="3200" i="1" baseline="30000" dirty="0"/>
              <a:t>20</a:t>
            </a:r>
            <a:r>
              <a:rPr lang="en-US" sz="3200" i="1" dirty="0"/>
              <a:t>For you were bought with a price; </a:t>
            </a:r>
            <a:r>
              <a:rPr lang="en-US" sz="3200" b="1" i="1" dirty="0"/>
              <a:t>therefore glorify God in your body.</a:t>
            </a:r>
          </a:p>
          <a:p>
            <a:endParaRPr lang="en-US" sz="3200" b="1" dirty="0"/>
          </a:p>
          <a:p>
            <a:r>
              <a:rPr lang="en-US" sz="3200" dirty="0"/>
              <a:t>Your/My Body is meant to be a place for GOD’S PRESENCE</a:t>
            </a:r>
          </a:p>
          <a:p>
            <a:r>
              <a:rPr lang="en-US" sz="3200" dirty="0"/>
              <a:t>Summarizes our THEME: “LIVING </a:t>
            </a:r>
            <a:r>
              <a:rPr lang="en-US" sz="3200" b="1" u="sng" dirty="0"/>
              <a:t>WITH </a:t>
            </a:r>
            <a:r>
              <a:rPr lang="en-US" sz="3200" dirty="0"/>
              <a:t>GOD </a:t>
            </a:r>
            <a:r>
              <a:rPr lang="en-US" sz="3200" b="1" dirty="0"/>
              <a:t>EMPOWERS</a:t>
            </a:r>
            <a:r>
              <a:rPr lang="en-US" sz="3200" dirty="0"/>
              <a:t> LIVING </a:t>
            </a:r>
            <a:r>
              <a:rPr lang="en-US" sz="3200" b="1" u="sng" dirty="0"/>
              <a:t>FOR</a:t>
            </a:r>
            <a:r>
              <a:rPr lang="en-US" sz="3200" dirty="0"/>
              <a:t> GOD in ways that </a:t>
            </a:r>
            <a:r>
              <a:rPr lang="en-US" sz="3200" u="sng" dirty="0"/>
              <a:t>Honor God </a:t>
            </a:r>
            <a:r>
              <a:rPr lang="en-US" sz="3200" dirty="0"/>
              <a:t>through our Bodily Actions</a:t>
            </a:r>
          </a:p>
          <a:p>
            <a:endParaRPr lang="en-US" dirty="0"/>
          </a:p>
        </p:txBody>
      </p:sp>
    </p:spTree>
    <p:extLst>
      <p:ext uri="{BB962C8B-B14F-4D97-AF65-F5344CB8AC3E}">
        <p14:creationId xmlns:p14="http://schemas.microsoft.com/office/powerpoint/2010/main" val="525543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Romans 12:1-2                                                1</a:t>
            </a:r>
          </a:p>
        </p:txBody>
      </p:sp>
      <p:sp>
        <p:nvSpPr>
          <p:cNvPr id="5" name="Content Placeholder 4"/>
          <p:cNvSpPr>
            <a:spLocks noGrp="1"/>
          </p:cNvSpPr>
          <p:nvPr>
            <p:ph idx="1"/>
          </p:nvPr>
        </p:nvSpPr>
        <p:spPr/>
        <p:txBody>
          <a:bodyPr>
            <a:normAutofit/>
          </a:bodyPr>
          <a:lstStyle/>
          <a:p>
            <a:pPr marL="0" indent="0">
              <a:buNone/>
            </a:pPr>
            <a:r>
              <a:rPr lang="en-US" sz="3200" i="1" dirty="0"/>
              <a:t>{1} </a:t>
            </a:r>
            <a:r>
              <a:rPr lang="en-US" sz="3200" kern="100" dirty="0">
                <a:latin typeface="Times New Roman" panose="02020603050405020304" pitchFamily="18" charset="0"/>
                <a:ea typeface="Calibri" panose="020F0502020204030204" pitchFamily="34" charset="0"/>
              </a:rPr>
              <a:t>Therefore, I beg you, brothers and sisters, in view of </a:t>
            </a:r>
            <a:r>
              <a:rPr lang="en-US" sz="3200" b="1" u="sng" kern="100" dirty="0">
                <a:latin typeface="Times New Roman" panose="02020603050405020304" pitchFamily="18" charset="0"/>
                <a:ea typeface="Calibri" panose="020F0502020204030204" pitchFamily="34" charset="0"/>
              </a:rPr>
              <a:t>God's mercy</a:t>
            </a:r>
            <a:r>
              <a:rPr lang="en-US" sz="3200" kern="100" dirty="0">
                <a:latin typeface="Times New Roman" panose="02020603050405020304" pitchFamily="18" charset="0"/>
                <a:ea typeface="Calibri" panose="020F0502020204030204" pitchFamily="34" charset="0"/>
              </a:rPr>
              <a:t>, to </a:t>
            </a:r>
            <a:r>
              <a:rPr lang="en-US" sz="3200" b="1" kern="100" dirty="0">
                <a:latin typeface="Times New Roman" panose="02020603050405020304" pitchFamily="18" charset="0"/>
                <a:ea typeface="Calibri" panose="020F0502020204030204" pitchFamily="34" charset="0"/>
              </a:rPr>
              <a:t>present</a:t>
            </a:r>
            <a:r>
              <a:rPr lang="en-US" sz="3200" kern="100" dirty="0">
                <a:latin typeface="Times New Roman" panose="02020603050405020304" pitchFamily="18" charset="0"/>
                <a:ea typeface="Calibri" panose="020F0502020204030204" pitchFamily="34" charset="0"/>
              </a:rPr>
              <a:t> your </a:t>
            </a:r>
            <a:r>
              <a:rPr lang="en-US" sz="3200" b="1" kern="100" dirty="0">
                <a:latin typeface="Times New Roman" panose="02020603050405020304" pitchFamily="18" charset="0"/>
                <a:ea typeface="Calibri" panose="020F0502020204030204" pitchFamily="34" charset="0"/>
              </a:rPr>
              <a:t>bodies</a:t>
            </a:r>
            <a:r>
              <a:rPr lang="en-US" sz="3200" kern="100" dirty="0">
                <a:latin typeface="Times New Roman" panose="02020603050405020304" pitchFamily="18" charset="0"/>
                <a:ea typeface="Calibri" panose="020F0502020204030204" pitchFamily="34" charset="0"/>
              </a:rPr>
              <a:t> as sacrifices – living, holy and pleasing to God -- this is your most </a:t>
            </a:r>
            <a:r>
              <a:rPr lang="en-US" sz="3200" b="1" kern="100" dirty="0">
                <a:latin typeface="Times New Roman" panose="02020603050405020304" pitchFamily="18" charset="0"/>
                <a:ea typeface="Calibri" panose="020F0502020204030204" pitchFamily="34" charset="0"/>
              </a:rPr>
              <a:t>reasonable</a:t>
            </a:r>
            <a:r>
              <a:rPr lang="en-US" sz="3200" kern="100" dirty="0">
                <a:latin typeface="Times New Roman" panose="02020603050405020304" pitchFamily="18" charset="0"/>
                <a:ea typeface="Calibri" panose="020F0502020204030204" pitchFamily="34" charset="0"/>
              </a:rPr>
              <a:t> way of serving God.  </a:t>
            </a:r>
          </a:p>
          <a:p>
            <a:pPr marL="0" indent="0">
              <a:buNone/>
            </a:pPr>
            <a:r>
              <a:rPr lang="en-US" sz="3200" kern="100" dirty="0">
                <a:latin typeface="Times New Roman" panose="02020603050405020304" pitchFamily="18" charset="0"/>
                <a:ea typeface="Calibri" panose="020F0502020204030204" pitchFamily="34" charset="0"/>
              </a:rPr>
              <a:t> </a:t>
            </a:r>
          </a:p>
          <a:p>
            <a:r>
              <a:rPr lang="en-US" sz="3200" dirty="0"/>
              <a:t>“</a:t>
            </a:r>
            <a:r>
              <a:rPr lang="en-US" sz="3200" b="1" dirty="0"/>
              <a:t>begging</a:t>
            </a:r>
            <a:r>
              <a:rPr lang="en-US" sz="3200" dirty="0"/>
              <a:t>” – because so much is at stake </a:t>
            </a:r>
          </a:p>
          <a:p>
            <a:r>
              <a:rPr lang="en-US" sz="3200" dirty="0"/>
              <a:t>“</a:t>
            </a:r>
            <a:r>
              <a:rPr lang="en-US" sz="3200" b="1" dirty="0"/>
              <a:t>present/offer</a:t>
            </a:r>
            <a:r>
              <a:rPr lang="en-US" sz="3200" dirty="0"/>
              <a:t>” -- a daily choice, probably at least an hourly choice for people like me</a:t>
            </a:r>
          </a:p>
          <a:p>
            <a:pPr marL="0" indent="0">
              <a:buNone/>
            </a:pPr>
            <a:endParaRPr lang="en-US" dirty="0"/>
          </a:p>
        </p:txBody>
      </p:sp>
    </p:spTree>
    <p:extLst>
      <p:ext uri="{BB962C8B-B14F-4D97-AF65-F5344CB8AC3E}">
        <p14:creationId xmlns:p14="http://schemas.microsoft.com/office/powerpoint/2010/main" val="2777052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BA86B-2135-B260-72BE-FB881C758E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E23A71-55C4-1718-985C-B317843580A9}"/>
              </a:ext>
            </a:extLst>
          </p:cNvPr>
          <p:cNvSpPr>
            <a:spLocks noGrp="1"/>
          </p:cNvSpPr>
          <p:nvPr>
            <p:ph type="title"/>
          </p:nvPr>
        </p:nvSpPr>
        <p:spPr/>
        <p:txBody>
          <a:bodyPr/>
          <a:lstStyle/>
          <a:p>
            <a:r>
              <a:rPr lang="en-US" dirty="0"/>
              <a:t>Romans 12:1-2                                    (2)</a:t>
            </a:r>
          </a:p>
        </p:txBody>
      </p:sp>
      <p:sp>
        <p:nvSpPr>
          <p:cNvPr id="3" name="Content Placeholder 2">
            <a:extLst>
              <a:ext uri="{FF2B5EF4-FFF2-40B4-BE49-F238E27FC236}">
                <a16:creationId xmlns:a16="http://schemas.microsoft.com/office/drawing/2014/main" id="{274A30A4-09B2-4EB4-DDEF-2D3D6F2233E6}"/>
              </a:ext>
            </a:extLst>
          </p:cNvPr>
          <p:cNvSpPr>
            <a:spLocks noGrp="1"/>
          </p:cNvSpPr>
          <p:nvPr>
            <p:ph idx="1"/>
          </p:nvPr>
        </p:nvSpPr>
        <p:spPr/>
        <p:txBody>
          <a:bodyPr>
            <a:normAutofit/>
          </a:bodyPr>
          <a:lstStyle/>
          <a:p>
            <a:r>
              <a:rPr lang="en-US" sz="3200" i="1" dirty="0"/>
              <a:t>{2} Do not </a:t>
            </a:r>
            <a:r>
              <a:rPr lang="en-US" sz="3200" b="1" i="1" dirty="0"/>
              <a:t>continue conforming </a:t>
            </a:r>
            <a:r>
              <a:rPr lang="en-US" sz="3200" i="1" dirty="0"/>
              <a:t>any longer to the pattern of this present culture, but </a:t>
            </a:r>
            <a:r>
              <a:rPr lang="en-US" sz="3200" b="1" i="1" dirty="0"/>
              <a:t>continue being transformed </a:t>
            </a:r>
            <a:r>
              <a:rPr lang="en-US" sz="3200" i="1" dirty="0"/>
              <a:t>by the </a:t>
            </a:r>
            <a:r>
              <a:rPr lang="en-US" sz="3200" b="1" i="1" dirty="0"/>
              <a:t>renewing</a:t>
            </a:r>
            <a:r>
              <a:rPr lang="en-US" sz="3200" i="1" dirty="0"/>
              <a:t> of your mind. Then you will be able to prove by </a:t>
            </a:r>
            <a:r>
              <a:rPr lang="en-US" sz="3200" i="1" u="sng" dirty="0"/>
              <a:t>continual testing </a:t>
            </a:r>
            <a:r>
              <a:rPr lang="en-US" sz="3200" i="1" dirty="0"/>
              <a:t>what God's will is—(what is) good, pleasing and mature.”</a:t>
            </a:r>
          </a:p>
          <a:p>
            <a:pPr marL="0" indent="0">
              <a:buNone/>
            </a:pPr>
            <a:endParaRPr lang="en-US" sz="3200" dirty="0"/>
          </a:p>
          <a:p>
            <a:r>
              <a:rPr lang="en-US" sz="3200" dirty="0"/>
              <a:t>the </a:t>
            </a:r>
            <a:r>
              <a:rPr lang="en-US" sz="3200" b="1" u="sng" dirty="0"/>
              <a:t>default</a:t>
            </a:r>
            <a:r>
              <a:rPr lang="en-US" sz="3200" dirty="0"/>
              <a:t> will be “conforming” to the cultural values, the power of the systems,  and to the fears surrounding us. The water we swim in as the default in our world.</a:t>
            </a:r>
          </a:p>
          <a:p>
            <a:endParaRPr lang="en-US" dirty="0"/>
          </a:p>
        </p:txBody>
      </p:sp>
    </p:spTree>
    <p:extLst>
      <p:ext uri="{BB962C8B-B14F-4D97-AF65-F5344CB8AC3E}">
        <p14:creationId xmlns:p14="http://schemas.microsoft.com/office/powerpoint/2010/main" val="1864971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1B9BB-B8C2-F779-6254-6E23B9E1CEB6}"/>
              </a:ext>
            </a:extLst>
          </p:cNvPr>
          <p:cNvSpPr>
            <a:spLocks noGrp="1"/>
          </p:cNvSpPr>
          <p:nvPr>
            <p:ph type="title"/>
          </p:nvPr>
        </p:nvSpPr>
        <p:spPr/>
        <p:txBody>
          <a:bodyPr/>
          <a:lstStyle/>
          <a:p>
            <a:r>
              <a:rPr lang="en-US" dirty="0"/>
              <a:t>Romans 12:1-2                                    (3)</a:t>
            </a:r>
          </a:p>
        </p:txBody>
      </p:sp>
      <p:sp>
        <p:nvSpPr>
          <p:cNvPr id="3" name="Content Placeholder 2">
            <a:extLst>
              <a:ext uri="{FF2B5EF4-FFF2-40B4-BE49-F238E27FC236}">
                <a16:creationId xmlns:a16="http://schemas.microsoft.com/office/drawing/2014/main" id="{2E533BA6-EF3A-2DA5-331A-A958719D133D}"/>
              </a:ext>
            </a:extLst>
          </p:cNvPr>
          <p:cNvSpPr>
            <a:spLocks noGrp="1"/>
          </p:cNvSpPr>
          <p:nvPr>
            <p:ph idx="1"/>
          </p:nvPr>
        </p:nvSpPr>
        <p:spPr/>
        <p:txBody>
          <a:bodyPr>
            <a:normAutofit/>
          </a:bodyPr>
          <a:lstStyle/>
          <a:p>
            <a:r>
              <a:rPr lang="en-US" sz="3200" i="1" dirty="0"/>
              <a:t>{2} Do not </a:t>
            </a:r>
            <a:r>
              <a:rPr lang="en-US" sz="3200" b="1" i="1" dirty="0"/>
              <a:t>continue conforming </a:t>
            </a:r>
            <a:r>
              <a:rPr lang="en-US" sz="3200" i="1" dirty="0"/>
              <a:t>any longer to the pattern of this present culture, but </a:t>
            </a:r>
            <a:r>
              <a:rPr lang="en-US" sz="3200" b="1" i="1" dirty="0"/>
              <a:t>continue being transformed </a:t>
            </a:r>
            <a:r>
              <a:rPr lang="en-US" sz="3200" i="1" dirty="0"/>
              <a:t>by the </a:t>
            </a:r>
            <a:r>
              <a:rPr lang="en-US" sz="3200" b="1" i="1" dirty="0"/>
              <a:t>renewing</a:t>
            </a:r>
            <a:r>
              <a:rPr lang="en-US" sz="3200" i="1" dirty="0"/>
              <a:t> of your mind. Then you will be able to prove by </a:t>
            </a:r>
            <a:r>
              <a:rPr lang="en-US" sz="3200" i="1" u="sng" dirty="0"/>
              <a:t>continual testing </a:t>
            </a:r>
            <a:r>
              <a:rPr lang="en-US" sz="3200" i="1" dirty="0"/>
              <a:t>what God's will is—(what is) good, pleasing and mature.”</a:t>
            </a:r>
            <a:endParaRPr lang="en-US" sz="3200" dirty="0"/>
          </a:p>
          <a:p>
            <a:r>
              <a:rPr lang="en-US" sz="3200" dirty="0"/>
              <a:t>GOD’S PRESENCE --“</a:t>
            </a:r>
            <a:r>
              <a:rPr lang="en-US" sz="3200" b="1" u="sng" dirty="0"/>
              <a:t>TRANSFORMS</a:t>
            </a:r>
            <a:r>
              <a:rPr lang="en-US" sz="3200" dirty="0"/>
              <a:t> US” – “Renews our thinking” then our actions. </a:t>
            </a:r>
          </a:p>
          <a:p>
            <a:r>
              <a:rPr lang="en-US" sz="3200" dirty="0"/>
              <a:t>(How I wrestle personally with “being transformed”:   Not what I should be/But not what I was or was going to be)</a:t>
            </a:r>
          </a:p>
        </p:txBody>
      </p:sp>
    </p:spTree>
    <p:extLst>
      <p:ext uri="{BB962C8B-B14F-4D97-AF65-F5344CB8AC3E}">
        <p14:creationId xmlns:p14="http://schemas.microsoft.com/office/powerpoint/2010/main" val="366004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CF6B9-9247-4E71-B25E-A741B2D3CF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ACCC6D-97A4-6EBB-380C-3C9300CAC6C7}"/>
              </a:ext>
            </a:extLst>
          </p:cNvPr>
          <p:cNvSpPr>
            <a:spLocks noGrp="1"/>
          </p:cNvSpPr>
          <p:nvPr>
            <p:ph type="title"/>
          </p:nvPr>
        </p:nvSpPr>
        <p:spPr/>
        <p:txBody>
          <a:bodyPr/>
          <a:lstStyle/>
          <a:p>
            <a:r>
              <a:rPr lang="en-US" dirty="0"/>
              <a:t>Romans 12:1-2                                    (4)</a:t>
            </a:r>
          </a:p>
        </p:txBody>
      </p:sp>
      <p:sp>
        <p:nvSpPr>
          <p:cNvPr id="3" name="Content Placeholder 2">
            <a:extLst>
              <a:ext uri="{FF2B5EF4-FFF2-40B4-BE49-F238E27FC236}">
                <a16:creationId xmlns:a16="http://schemas.microsoft.com/office/drawing/2014/main" id="{273EF67F-E346-D182-6A87-94AF913C2B84}"/>
              </a:ext>
            </a:extLst>
          </p:cNvPr>
          <p:cNvSpPr>
            <a:spLocks noGrp="1"/>
          </p:cNvSpPr>
          <p:nvPr>
            <p:ph idx="1"/>
          </p:nvPr>
        </p:nvSpPr>
        <p:spPr/>
        <p:txBody>
          <a:bodyPr>
            <a:normAutofit lnSpcReduction="10000"/>
          </a:bodyPr>
          <a:lstStyle/>
          <a:p>
            <a:r>
              <a:rPr lang="en-US" sz="3200" i="1" dirty="0"/>
              <a:t>{2} Do not </a:t>
            </a:r>
            <a:r>
              <a:rPr lang="en-US" sz="3200" b="1" i="1" dirty="0"/>
              <a:t>continue conforming </a:t>
            </a:r>
            <a:r>
              <a:rPr lang="en-US" sz="3200" i="1" dirty="0"/>
              <a:t>any longer to the pattern of this present culture, but </a:t>
            </a:r>
            <a:r>
              <a:rPr lang="en-US" sz="3200" b="1" i="1" dirty="0"/>
              <a:t>continue being transformed </a:t>
            </a:r>
            <a:r>
              <a:rPr lang="en-US" sz="3200" i="1" dirty="0"/>
              <a:t>by the </a:t>
            </a:r>
            <a:r>
              <a:rPr lang="en-US" sz="3200" b="1" i="1" dirty="0"/>
              <a:t>renewing</a:t>
            </a:r>
            <a:r>
              <a:rPr lang="en-US" sz="3200" i="1" dirty="0"/>
              <a:t> of your mind. Then you will be able to prove by </a:t>
            </a:r>
            <a:r>
              <a:rPr lang="en-US" sz="3200" i="1" u="sng" dirty="0"/>
              <a:t>continual testing </a:t>
            </a:r>
            <a:r>
              <a:rPr lang="en-US" sz="3200" i="1" dirty="0"/>
              <a:t>what God's will is—(what is) good, pleasing and mature.”</a:t>
            </a:r>
            <a:endParaRPr lang="en-US" sz="3200" dirty="0"/>
          </a:p>
          <a:p>
            <a:pPr marL="0" indent="0">
              <a:buNone/>
            </a:pPr>
            <a:endParaRPr lang="en-US" sz="3200" dirty="0"/>
          </a:p>
          <a:p>
            <a:r>
              <a:rPr lang="en-US" sz="3200" dirty="0"/>
              <a:t>-“</a:t>
            </a:r>
            <a:r>
              <a:rPr lang="en-US" sz="3200" b="1" dirty="0"/>
              <a:t>continual testing</a:t>
            </a:r>
            <a:r>
              <a:rPr lang="en-US" sz="3200" dirty="0"/>
              <a:t>”- this is a learning experience, we will make mistakes in the living, but we will keep “MATURING” into the people God wants us to be by living in God’s presence.</a:t>
            </a:r>
          </a:p>
          <a:p>
            <a:endParaRPr lang="en-US" dirty="0"/>
          </a:p>
        </p:txBody>
      </p:sp>
    </p:spTree>
    <p:extLst>
      <p:ext uri="{BB962C8B-B14F-4D97-AF65-F5344CB8AC3E}">
        <p14:creationId xmlns:p14="http://schemas.microsoft.com/office/powerpoint/2010/main" val="1351076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39C63-EC4A-E083-7633-155C9FC7DF8A}"/>
              </a:ext>
            </a:extLst>
          </p:cNvPr>
          <p:cNvSpPr>
            <a:spLocks noGrp="1"/>
          </p:cNvSpPr>
          <p:nvPr>
            <p:ph type="title"/>
          </p:nvPr>
        </p:nvSpPr>
        <p:spPr/>
        <p:txBody>
          <a:bodyPr/>
          <a:lstStyle/>
          <a:p>
            <a:r>
              <a:rPr lang="en-US" dirty="0"/>
              <a:t>Psalm 27:4 – front of bulletin</a:t>
            </a:r>
          </a:p>
        </p:txBody>
      </p:sp>
      <p:sp>
        <p:nvSpPr>
          <p:cNvPr id="3" name="Content Placeholder 2">
            <a:extLst>
              <a:ext uri="{FF2B5EF4-FFF2-40B4-BE49-F238E27FC236}">
                <a16:creationId xmlns:a16="http://schemas.microsoft.com/office/drawing/2014/main" id="{1816A73E-4B34-B617-7C6B-6DEB97FC9A8D}"/>
              </a:ext>
            </a:extLst>
          </p:cNvPr>
          <p:cNvSpPr>
            <a:spLocks noGrp="1"/>
          </p:cNvSpPr>
          <p:nvPr>
            <p:ph idx="1"/>
          </p:nvPr>
        </p:nvSpPr>
        <p:spPr/>
        <p:txBody>
          <a:bodyPr/>
          <a:lstStyle/>
          <a:p>
            <a:pPr marL="0" lvl="0" indent="0">
              <a:buNone/>
            </a:pPr>
            <a:r>
              <a:rPr lang="en-US" sz="4000" dirty="0"/>
              <a:t>“I have </a:t>
            </a:r>
            <a:r>
              <a:rPr lang="en-US" sz="4000" u="sng" dirty="0"/>
              <a:t>asked one thing</a:t>
            </a:r>
            <a:r>
              <a:rPr lang="en-US" sz="4000" dirty="0"/>
              <a:t> from the Lord—</a:t>
            </a:r>
            <a:r>
              <a:rPr lang="en-US" sz="4000" b="1" dirty="0"/>
              <a:t>it’s all I seek</a:t>
            </a:r>
            <a:r>
              <a:rPr lang="en-US" sz="4000" dirty="0"/>
              <a:t>: </a:t>
            </a:r>
            <a:r>
              <a:rPr lang="en-US" sz="4000" b="1" dirty="0"/>
              <a:t>to live in the LORD’S house (presence) all the days of my life”</a:t>
            </a:r>
          </a:p>
          <a:p>
            <a:pPr marL="0" lvl="0" indent="0">
              <a:buNone/>
            </a:pPr>
            <a:endParaRPr lang="en-US" sz="4000" b="1" dirty="0"/>
          </a:p>
          <a:p>
            <a:pPr marL="0" lvl="0" indent="0">
              <a:buNone/>
            </a:pPr>
            <a:r>
              <a:rPr lang="en-US" sz="4000" b="1" dirty="0"/>
              <a:t>--is living in God’s Presence, in Relationship with God, really THE ONE THING </a:t>
            </a:r>
            <a:r>
              <a:rPr lang="en-US" sz="4000" b="1" u="sng" dirty="0"/>
              <a:t>ABOVE ALL ELSE </a:t>
            </a:r>
            <a:r>
              <a:rPr lang="en-US" sz="4000" b="1" dirty="0"/>
              <a:t>TO WANT IN LIFE?</a:t>
            </a:r>
            <a:endParaRPr lang="en-US" sz="4000" dirty="0"/>
          </a:p>
          <a:p>
            <a:pPr marL="0" indent="0">
              <a:buNone/>
            </a:pPr>
            <a:endParaRPr lang="en-US" dirty="0"/>
          </a:p>
        </p:txBody>
      </p:sp>
    </p:spTree>
    <p:extLst>
      <p:ext uri="{BB962C8B-B14F-4D97-AF65-F5344CB8AC3E}">
        <p14:creationId xmlns:p14="http://schemas.microsoft.com/office/powerpoint/2010/main" val="3323307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ABA25-5684-1080-CE2C-3BA9733A79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D48958-423F-D895-3AF3-AC3713A6F4C7}"/>
              </a:ext>
            </a:extLst>
          </p:cNvPr>
          <p:cNvSpPr>
            <a:spLocks noGrp="1"/>
          </p:cNvSpPr>
          <p:nvPr>
            <p:ph type="title"/>
          </p:nvPr>
        </p:nvSpPr>
        <p:spPr/>
        <p:txBody>
          <a:bodyPr/>
          <a:lstStyle/>
          <a:p>
            <a:r>
              <a:rPr lang="en-US" u="sng" dirty="0"/>
              <a:t>CONCLUSION</a:t>
            </a:r>
            <a:r>
              <a:rPr lang="en-US" dirty="0"/>
              <a:t>:   (back to where we started)</a:t>
            </a:r>
            <a:br>
              <a:rPr lang="en-US" dirty="0"/>
            </a:br>
            <a:r>
              <a:rPr lang="en-US" dirty="0"/>
              <a:t>Psalm 27:4</a:t>
            </a:r>
          </a:p>
        </p:txBody>
      </p:sp>
      <p:sp>
        <p:nvSpPr>
          <p:cNvPr id="3" name="Content Placeholder 2">
            <a:extLst>
              <a:ext uri="{FF2B5EF4-FFF2-40B4-BE49-F238E27FC236}">
                <a16:creationId xmlns:a16="http://schemas.microsoft.com/office/drawing/2014/main" id="{7228BB77-8E94-2BA6-5ABD-8288CF04C571}"/>
              </a:ext>
            </a:extLst>
          </p:cNvPr>
          <p:cNvSpPr>
            <a:spLocks noGrp="1"/>
          </p:cNvSpPr>
          <p:nvPr>
            <p:ph idx="1"/>
          </p:nvPr>
        </p:nvSpPr>
        <p:spPr/>
        <p:txBody>
          <a:bodyPr/>
          <a:lstStyle/>
          <a:p>
            <a:pPr marL="0" lvl="0" indent="0">
              <a:buNone/>
            </a:pPr>
            <a:r>
              <a:rPr lang="en-US" sz="3600" dirty="0"/>
              <a:t>“I have asked one thing from the Lord—</a:t>
            </a:r>
            <a:r>
              <a:rPr lang="en-US" sz="3600" b="1" dirty="0"/>
              <a:t>    it’s all I seek</a:t>
            </a:r>
            <a:r>
              <a:rPr lang="en-US" sz="3600" dirty="0"/>
              <a:t>: </a:t>
            </a:r>
            <a:r>
              <a:rPr lang="en-US" sz="3600" b="1" dirty="0"/>
              <a:t>to live in the LORD’S house (presence) all the days of my life”</a:t>
            </a:r>
          </a:p>
          <a:p>
            <a:pPr marL="0" lvl="0" indent="0">
              <a:buNone/>
            </a:pPr>
            <a:endParaRPr lang="en-US" sz="3600" b="1" dirty="0"/>
          </a:p>
          <a:p>
            <a:pPr marL="0" lvl="0" indent="0">
              <a:buNone/>
            </a:pPr>
            <a:r>
              <a:rPr lang="en-US" sz="3600" b="1" dirty="0"/>
              <a:t>--is this really the one thing I/you want above all else? </a:t>
            </a:r>
          </a:p>
          <a:p>
            <a:pPr marL="0" lvl="0" indent="0">
              <a:buNone/>
            </a:pPr>
            <a:endParaRPr lang="en-US" sz="3600" b="1" dirty="0"/>
          </a:p>
          <a:p>
            <a:pPr marL="0" lvl="0" indent="0">
              <a:buNone/>
            </a:pPr>
            <a:r>
              <a:rPr lang="en-US" sz="3600" b="1" dirty="0"/>
              <a:t>-- What could I/you/we want that would be better?</a:t>
            </a:r>
            <a:endParaRPr lang="en-US" sz="3600" dirty="0"/>
          </a:p>
          <a:p>
            <a:pPr marL="0" indent="0">
              <a:buNone/>
            </a:pPr>
            <a:endParaRPr lang="en-US" dirty="0"/>
          </a:p>
        </p:txBody>
      </p:sp>
    </p:spTree>
    <p:extLst>
      <p:ext uri="{BB962C8B-B14F-4D97-AF65-F5344CB8AC3E}">
        <p14:creationId xmlns:p14="http://schemas.microsoft.com/office/powerpoint/2010/main" val="1352675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4B928-0B5C-3392-1599-A77166259455}"/>
              </a:ext>
            </a:extLst>
          </p:cNvPr>
          <p:cNvSpPr>
            <a:spLocks noGrp="1"/>
          </p:cNvSpPr>
          <p:nvPr>
            <p:ph type="title"/>
          </p:nvPr>
        </p:nvSpPr>
        <p:spPr/>
        <p:txBody>
          <a:bodyPr/>
          <a:lstStyle/>
          <a:p>
            <a:r>
              <a:rPr lang="en-US" b="1" dirty="0"/>
              <a:t>COMMUNION</a:t>
            </a:r>
          </a:p>
        </p:txBody>
      </p:sp>
      <p:sp>
        <p:nvSpPr>
          <p:cNvPr id="3" name="Content Placeholder 2">
            <a:extLst>
              <a:ext uri="{FF2B5EF4-FFF2-40B4-BE49-F238E27FC236}">
                <a16:creationId xmlns:a16="http://schemas.microsoft.com/office/drawing/2014/main" id="{FE006738-4CAF-7087-F53C-55686CBD70EC}"/>
              </a:ext>
            </a:extLst>
          </p:cNvPr>
          <p:cNvSpPr>
            <a:spLocks noGrp="1"/>
          </p:cNvSpPr>
          <p:nvPr>
            <p:ph idx="1"/>
          </p:nvPr>
        </p:nvSpPr>
        <p:spPr/>
        <p:txBody>
          <a:bodyPr>
            <a:normAutofit lnSpcReduction="10000"/>
          </a:bodyPr>
          <a:lstStyle/>
          <a:p>
            <a:pPr marL="0" indent="0">
              <a:buNone/>
            </a:pPr>
            <a:r>
              <a:rPr lang="en-US" sz="3200" dirty="0"/>
              <a:t>JESUS INVITES YOU TO JOIN HIM IN GOD’S PRESENCE AT GOD’S TABLE.</a:t>
            </a:r>
          </a:p>
          <a:p>
            <a:pPr marL="0" indent="0">
              <a:buNone/>
            </a:pPr>
            <a:r>
              <a:rPr lang="en-US" sz="3600" dirty="0"/>
              <a:t>LET’S GO PRAYING—You pray your version of my prayer which is:</a:t>
            </a:r>
          </a:p>
          <a:p>
            <a:pPr marL="0" indent="0">
              <a:buNone/>
            </a:pPr>
            <a:r>
              <a:rPr lang="en-US" sz="3600" b="1" dirty="0"/>
              <a:t>“LORD, I ask You for one thing—it is what I want, or at least want to want, above all else in life—to  live in Your presence all the days of my life. Please help me not to forget so often! And, thank you for forgiving me for all the times I have forgotten.”</a:t>
            </a:r>
          </a:p>
          <a:p>
            <a:pPr marL="0" indent="0">
              <a:buNone/>
            </a:pPr>
            <a:endParaRPr lang="en-US" dirty="0"/>
          </a:p>
        </p:txBody>
      </p:sp>
    </p:spTree>
    <p:extLst>
      <p:ext uri="{BB962C8B-B14F-4D97-AF65-F5344CB8AC3E}">
        <p14:creationId xmlns:p14="http://schemas.microsoft.com/office/powerpoint/2010/main" val="3808245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AA8E1-EFA2-41BD-C517-89C93BE82849}"/>
              </a:ext>
            </a:extLst>
          </p:cNvPr>
          <p:cNvSpPr>
            <a:spLocks noGrp="1"/>
          </p:cNvSpPr>
          <p:nvPr>
            <p:ph type="title"/>
          </p:nvPr>
        </p:nvSpPr>
        <p:spPr/>
        <p:txBody>
          <a:bodyPr/>
          <a:lstStyle/>
          <a:p>
            <a:r>
              <a:rPr lang="en-US" b="1" u="sng" dirty="0"/>
              <a:t>PERSONALLY</a:t>
            </a:r>
            <a:r>
              <a:rPr lang="en-US" dirty="0"/>
              <a:t>: I FIND “BEING </a:t>
            </a:r>
            <a:r>
              <a:rPr lang="en-US" b="1" dirty="0"/>
              <a:t>WITH</a:t>
            </a:r>
            <a:r>
              <a:rPr lang="en-US" dirty="0"/>
              <a:t>” GOD DIFFICULT. Teaching on a Weak Area of Life.</a:t>
            </a:r>
          </a:p>
        </p:txBody>
      </p:sp>
      <p:sp>
        <p:nvSpPr>
          <p:cNvPr id="3" name="Content Placeholder 2">
            <a:extLst>
              <a:ext uri="{FF2B5EF4-FFF2-40B4-BE49-F238E27FC236}">
                <a16:creationId xmlns:a16="http://schemas.microsoft.com/office/drawing/2014/main" id="{7F61875A-403B-6340-BC1B-02C9103A9BA3}"/>
              </a:ext>
            </a:extLst>
          </p:cNvPr>
          <p:cNvSpPr>
            <a:spLocks noGrp="1"/>
          </p:cNvSpPr>
          <p:nvPr>
            <p:ph idx="1"/>
          </p:nvPr>
        </p:nvSpPr>
        <p:spPr/>
        <p:txBody>
          <a:bodyPr/>
          <a:lstStyle/>
          <a:p>
            <a:pPr marL="0" indent="0">
              <a:buNone/>
            </a:pPr>
            <a:r>
              <a:rPr lang="en-US" sz="3200" dirty="0"/>
              <a:t>Surprisingly “activistic” when it comes to trying to “BE WITH”</a:t>
            </a:r>
          </a:p>
          <a:p>
            <a:r>
              <a:rPr lang="en-US" sz="3200" dirty="0"/>
              <a:t>When Praying</a:t>
            </a:r>
          </a:p>
          <a:p>
            <a:r>
              <a:rPr lang="en-US" sz="3200" dirty="0"/>
              <a:t>When Preparing a Teaching</a:t>
            </a:r>
          </a:p>
          <a:p>
            <a:r>
              <a:rPr lang="en-US" sz="3200" dirty="0"/>
              <a:t>When Trying to allow God to be “Jesus’ Abba” in my day</a:t>
            </a:r>
          </a:p>
          <a:p>
            <a:pPr marL="0" indent="0">
              <a:buNone/>
            </a:pPr>
            <a:endParaRPr lang="en-US" sz="3200" dirty="0"/>
          </a:p>
          <a:p>
            <a:r>
              <a:rPr lang="en-US" sz="3200" dirty="0"/>
              <a:t>God is still trying to teach me what Donna tried to teach me – “BE </a:t>
            </a:r>
            <a:r>
              <a:rPr lang="en-US" sz="3200" b="1" u="sng" dirty="0"/>
              <a:t>WITH </a:t>
            </a:r>
            <a:r>
              <a:rPr lang="en-US" sz="3200" dirty="0"/>
              <a:t>ME”</a:t>
            </a:r>
          </a:p>
          <a:p>
            <a:pPr marL="0" indent="0">
              <a:buNone/>
            </a:pPr>
            <a:endParaRPr lang="en-US" dirty="0"/>
          </a:p>
        </p:txBody>
      </p:sp>
    </p:spTree>
    <p:extLst>
      <p:ext uri="{BB962C8B-B14F-4D97-AF65-F5344CB8AC3E}">
        <p14:creationId xmlns:p14="http://schemas.microsoft.com/office/powerpoint/2010/main" val="2309856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7060C-1409-1EB6-3408-A53260BA2AB5}"/>
              </a:ext>
            </a:extLst>
          </p:cNvPr>
          <p:cNvSpPr>
            <a:spLocks noGrp="1"/>
          </p:cNvSpPr>
          <p:nvPr>
            <p:ph type="title"/>
          </p:nvPr>
        </p:nvSpPr>
        <p:spPr/>
        <p:txBody>
          <a:bodyPr/>
          <a:lstStyle/>
          <a:p>
            <a:r>
              <a:rPr lang="en-US" dirty="0"/>
              <a:t>In addition to the Bulletin Scripture:</a:t>
            </a:r>
          </a:p>
        </p:txBody>
      </p:sp>
      <p:sp>
        <p:nvSpPr>
          <p:cNvPr id="3" name="Content Placeholder 2">
            <a:extLst>
              <a:ext uri="{FF2B5EF4-FFF2-40B4-BE49-F238E27FC236}">
                <a16:creationId xmlns:a16="http://schemas.microsoft.com/office/drawing/2014/main" id="{388C6305-9F2A-92DC-44A6-3B442D9FD18A}"/>
              </a:ext>
            </a:extLst>
          </p:cNvPr>
          <p:cNvSpPr>
            <a:spLocks noGrp="1"/>
          </p:cNvSpPr>
          <p:nvPr>
            <p:ph idx="1"/>
          </p:nvPr>
        </p:nvSpPr>
        <p:spPr/>
        <p:txBody>
          <a:bodyPr>
            <a:normAutofit/>
          </a:bodyPr>
          <a:lstStyle/>
          <a:p>
            <a:pPr marL="0" indent="0" algn="ctr">
              <a:buNone/>
            </a:pPr>
            <a:r>
              <a:rPr lang="en-US" sz="4000" dirty="0"/>
              <a:t>FIVE PASSAGES </a:t>
            </a:r>
          </a:p>
          <a:p>
            <a:pPr marL="0" indent="0" algn="ctr">
              <a:buNone/>
            </a:pPr>
            <a:r>
              <a:rPr lang="en-US" sz="4000" dirty="0"/>
              <a:t>HIGHLIGHTING DIFFERENT </a:t>
            </a:r>
          </a:p>
          <a:p>
            <a:pPr marL="0" indent="0" algn="ctr">
              <a:buNone/>
            </a:pPr>
            <a:r>
              <a:rPr lang="en-US" sz="4000" dirty="0"/>
              <a:t>PERSPECTIVES ON</a:t>
            </a:r>
            <a:br>
              <a:rPr lang="en-US" sz="4000" dirty="0"/>
            </a:br>
            <a:r>
              <a:rPr lang="en-US" sz="4000" dirty="0"/>
              <a:t>LIVING WITH GOD</a:t>
            </a:r>
          </a:p>
          <a:p>
            <a:pPr marL="0" indent="0" algn="ctr">
              <a:buNone/>
            </a:pPr>
            <a:endParaRPr lang="en-US" sz="4000" dirty="0"/>
          </a:p>
          <a:p>
            <a:pPr marL="0" indent="0" algn="ctr">
              <a:buNone/>
            </a:pPr>
            <a:r>
              <a:rPr lang="en-US" sz="4000" dirty="0"/>
              <a:t>*Encouraging myself -- and hopefully you as well</a:t>
            </a:r>
          </a:p>
        </p:txBody>
      </p:sp>
    </p:spTree>
    <p:extLst>
      <p:ext uri="{BB962C8B-B14F-4D97-AF65-F5344CB8AC3E}">
        <p14:creationId xmlns:p14="http://schemas.microsoft.com/office/powerpoint/2010/main" val="1915814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0BE95-9E31-E8FB-55F9-D171AB90113D}"/>
              </a:ext>
            </a:extLst>
          </p:cNvPr>
          <p:cNvSpPr>
            <a:spLocks noGrp="1"/>
          </p:cNvSpPr>
          <p:nvPr>
            <p:ph type="title"/>
          </p:nvPr>
        </p:nvSpPr>
        <p:spPr/>
        <p:txBody>
          <a:bodyPr>
            <a:normAutofit/>
          </a:bodyPr>
          <a:lstStyle/>
          <a:p>
            <a:r>
              <a:rPr lang="en-US" sz="4000" dirty="0"/>
              <a:t>GENESIS 28:16-17</a:t>
            </a:r>
            <a:br>
              <a:rPr lang="en-US" sz="4000" dirty="0"/>
            </a:br>
            <a:r>
              <a:rPr lang="en-US" sz="4000" dirty="0"/>
              <a:t>Jacob’s vision and response</a:t>
            </a:r>
          </a:p>
        </p:txBody>
      </p:sp>
      <p:sp>
        <p:nvSpPr>
          <p:cNvPr id="3" name="Content Placeholder 2">
            <a:extLst>
              <a:ext uri="{FF2B5EF4-FFF2-40B4-BE49-F238E27FC236}">
                <a16:creationId xmlns:a16="http://schemas.microsoft.com/office/drawing/2014/main" id="{7090B893-C185-FFAE-B74E-C8E47646C990}"/>
              </a:ext>
            </a:extLst>
          </p:cNvPr>
          <p:cNvSpPr>
            <a:spLocks noGrp="1"/>
          </p:cNvSpPr>
          <p:nvPr>
            <p:ph idx="1"/>
          </p:nvPr>
        </p:nvSpPr>
        <p:spPr/>
        <p:txBody>
          <a:bodyPr>
            <a:normAutofit/>
          </a:bodyPr>
          <a:lstStyle/>
          <a:p>
            <a:pPr marL="0" indent="0">
              <a:buNone/>
            </a:pPr>
            <a:r>
              <a:rPr lang="en-US" sz="3600" dirty="0"/>
              <a:t> </a:t>
            </a:r>
            <a:r>
              <a:rPr lang="en-US" sz="4000" baseline="30000" dirty="0"/>
              <a:t>16</a:t>
            </a:r>
            <a:r>
              <a:rPr lang="en-US" sz="4000" dirty="0"/>
              <a:t>Then Jacob woke from his sleep and said, “</a:t>
            </a:r>
            <a:r>
              <a:rPr lang="en-US" sz="4000" b="1" dirty="0"/>
              <a:t>Surely</a:t>
            </a:r>
            <a:r>
              <a:rPr lang="en-US" sz="4000" dirty="0"/>
              <a:t> the LORD is </a:t>
            </a:r>
            <a:r>
              <a:rPr lang="en-US" sz="4000" u="sng" dirty="0"/>
              <a:t>in this place</a:t>
            </a:r>
            <a:r>
              <a:rPr lang="en-US" sz="4000" dirty="0"/>
              <a:t>—and </a:t>
            </a:r>
            <a:r>
              <a:rPr lang="en-US" sz="4000" b="1" dirty="0"/>
              <a:t>I did not know it</a:t>
            </a:r>
            <a:r>
              <a:rPr lang="en-US" sz="4000" dirty="0"/>
              <a:t>!” </a:t>
            </a:r>
            <a:r>
              <a:rPr lang="en-US" sz="4000" baseline="30000" dirty="0"/>
              <a:t>17</a:t>
            </a:r>
            <a:r>
              <a:rPr lang="en-US" sz="4000" dirty="0"/>
              <a:t>And he was </a:t>
            </a:r>
            <a:r>
              <a:rPr lang="en-US" sz="4000" b="1" u="sng" dirty="0"/>
              <a:t>afraid</a:t>
            </a:r>
            <a:r>
              <a:rPr lang="en-US" sz="4000" dirty="0"/>
              <a:t>, and said, “How </a:t>
            </a:r>
            <a:r>
              <a:rPr lang="en-US" sz="4000" b="1" u="sng" dirty="0"/>
              <a:t>awesome</a:t>
            </a:r>
            <a:r>
              <a:rPr lang="en-US" sz="4000" dirty="0"/>
              <a:t> is this place! This is none other than the </a:t>
            </a:r>
            <a:r>
              <a:rPr lang="en-US" sz="4000" u="sng" dirty="0"/>
              <a:t>house of God</a:t>
            </a:r>
            <a:r>
              <a:rPr lang="en-US" sz="4000" dirty="0"/>
              <a:t>, and this is the gate of heaven.”</a:t>
            </a:r>
          </a:p>
          <a:p>
            <a:pPr marL="0" indent="0">
              <a:buNone/>
            </a:pPr>
            <a:endParaRPr lang="en-US" dirty="0"/>
          </a:p>
        </p:txBody>
      </p:sp>
    </p:spTree>
    <p:extLst>
      <p:ext uri="{BB962C8B-B14F-4D97-AF65-F5344CB8AC3E}">
        <p14:creationId xmlns:p14="http://schemas.microsoft.com/office/powerpoint/2010/main" val="3185026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5E183-697C-1467-382A-3FACEF7F9B55}"/>
              </a:ext>
            </a:extLst>
          </p:cNvPr>
          <p:cNvSpPr>
            <a:spLocks noGrp="1"/>
          </p:cNvSpPr>
          <p:nvPr>
            <p:ph type="title"/>
          </p:nvPr>
        </p:nvSpPr>
        <p:spPr/>
        <p:txBody>
          <a:bodyPr>
            <a:normAutofit fontScale="90000"/>
          </a:bodyPr>
          <a:lstStyle/>
          <a:p>
            <a:br>
              <a:rPr lang="en-US" dirty="0"/>
            </a:br>
            <a:r>
              <a:rPr lang="en-US" dirty="0"/>
              <a:t>As Renée reminded us last week:</a:t>
            </a:r>
            <a:br>
              <a:rPr lang="en-US" dirty="0"/>
            </a:br>
            <a:r>
              <a:rPr lang="en-US" dirty="0"/>
              <a:t>Jacob Experienced “BEING </a:t>
            </a:r>
            <a:r>
              <a:rPr lang="en-US" b="1" u="sng" dirty="0"/>
              <a:t>WITH</a:t>
            </a:r>
            <a:r>
              <a:rPr lang="en-US" dirty="0"/>
              <a:t> GOD …”</a:t>
            </a:r>
            <a:br>
              <a:rPr lang="en-US" dirty="0"/>
            </a:br>
            <a:endParaRPr lang="en-US" dirty="0"/>
          </a:p>
        </p:txBody>
      </p:sp>
      <p:sp>
        <p:nvSpPr>
          <p:cNvPr id="3" name="Content Placeholder 2">
            <a:extLst>
              <a:ext uri="{FF2B5EF4-FFF2-40B4-BE49-F238E27FC236}">
                <a16:creationId xmlns:a16="http://schemas.microsoft.com/office/drawing/2014/main" id="{7F983ACD-5894-B42B-151C-E121C91A44A6}"/>
              </a:ext>
            </a:extLst>
          </p:cNvPr>
          <p:cNvSpPr>
            <a:spLocks noGrp="1"/>
          </p:cNvSpPr>
          <p:nvPr>
            <p:ph idx="1"/>
          </p:nvPr>
        </p:nvSpPr>
        <p:spPr/>
        <p:txBody>
          <a:bodyPr>
            <a:normAutofit/>
          </a:bodyPr>
          <a:lstStyle/>
          <a:p>
            <a:r>
              <a:rPr lang="en-US" sz="3200" dirty="0"/>
              <a:t>In a very </a:t>
            </a:r>
            <a:r>
              <a:rPr lang="en-US" sz="3200" b="1" dirty="0"/>
              <a:t>UNEXPECTED</a:t>
            </a:r>
            <a:r>
              <a:rPr lang="en-US" sz="3200" dirty="0"/>
              <a:t> </a:t>
            </a:r>
            <a:r>
              <a:rPr lang="en-US" sz="3200" b="1" dirty="0"/>
              <a:t>PLACE</a:t>
            </a:r>
          </a:p>
          <a:p>
            <a:r>
              <a:rPr lang="en-US" sz="3200" b="1" dirty="0"/>
              <a:t>UNEXPECTED MIXED UP TIME IN LIFE </a:t>
            </a:r>
            <a:r>
              <a:rPr lang="en-US" sz="3200" dirty="0"/>
              <a:t>-when we don’t think God can, or will, be present!!!</a:t>
            </a:r>
          </a:p>
          <a:p>
            <a:r>
              <a:rPr lang="en-US" sz="3200" dirty="0"/>
              <a:t>JACOB’S </a:t>
            </a:r>
            <a:r>
              <a:rPr lang="en-US" sz="3200" b="1" dirty="0"/>
              <a:t>APPROPRIATE RESPONSES to God’s Presence</a:t>
            </a:r>
            <a:r>
              <a:rPr lang="en-US" sz="3200" dirty="0"/>
              <a:t>:</a:t>
            </a:r>
          </a:p>
          <a:p>
            <a:pPr lvl="1"/>
            <a:r>
              <a:rPr lang="en-US" sz="3200" b="1" dirty="0"/>
              <a:t>SCARY</a:t>
            </a:r>
          </a:p>
          <a:p>
            <a:pPr lvl="1"/>
            <a:r>
              <a:rPr lang="en-US" sz="3200" b="1" dirty="0"/>
              <a:t>COMFORTING</a:t>
            </a:r>
          </a:p>
          <a:p>
            <a:pPr lvl="1"/>
            <a:r>
              <a:rPr lang="en-US" sz="3200" b="1" dirty="0"/>
              <a:t>AWESOME</a:t>
            </a:r>
          </a:p>
          <a:p>
            <a:endParaRPr lang="en-US" dirty="0"/>
          </a:p>
        </p:txBody>
      </p:sp>
    </p:spTree>
    <p:extLst>
      <p:ext uri="{BB962C8B-B14F-4D97-AF65-F5344CB8AC3E}">
        <p14:creationId xmlns:p14="http://schemas.microsoft.com/office/powerpoint/2010/main" val="2078892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D669B-49D2-AAB2-FE76-B5904ADF23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376C35-3FBA-9A87-3328-338FA8E6B1D0}"/>
              </a:ext>
            </a:extLst>
          </p:cNvPr>
          <p:cNvSpPr>
            <a:spLocks noGrp="1"/>
          </p:cNvSpPr>
          <p:nvPr>
            <p:ph type="title"/>
          </p:nvPr>
        </p:nvSpPr>
        <p:spPr/>
        <p:txBody>
          <a:bodyPr/>
          <a:lstStyle/>
          <a:p>
            <a:r>
              <a:rPr lang="en-US" dirty="0"/>
              <a:t>PSALM 23:1 – YAHWEH AS SHEPHERD</a:t>
            </a:r>
          </a:p>
        </p:txBody>
      </p:sp>
      <p:sp>
        <p:nvSpPr>
          <p:cNvPr id="3" name="Content Placeholder 2">
            <a:extLst>
              <a:ext uri="{FF2B5EF4-FFF2-40B4-BE49-F238E27FC236}">
                <a16:creationId xmlns:a16="http://schemas.microsoft.com/office/drawing/2014/main" id="{59133F11-0454-DEFD-F7F3-56184DD2D87F}"/>
              </a:ext>
            </a:extLst>
          </p:cNvPr>
          <p:cNvSpPr>
            <a:spLocks noGrp="1"/>
          </p:cNvSpPr>
          <p:nvPr>
            <p:ph idx="1"/>
          </p:nvPr>
        </p:nvSpPr>
        <p:spPr/>
        <p:txBody>
          <a:bodyPr>
            <a:normAutofit/>
          </a:bodyPr>
          <a:lstStyle/>
          <a:p>
            <a:pPr marL="0" indent="0">
              <a:buNone/>
            </a:pPr>
            <a:r>
              <a:rPr lang="en-US" sz="3600" i="1" baseline="30000" dirty="0"/>
              <a:t>1</a:t>
            </a:r>
            <a:r>
              <a:rPr lang="en-US" sz="3600" i="1" dirty="0"/>
              <a:t>The LORD is my shepherd, I shall not want.</a:t>
            </a:r>
            <a:endParaRPr lang="en-US" sz="3600" dirty="0"/>
          </a:p>
          <a:p>
            <a:endParaRPr lang="en-US" sz="3600" dirty="0"/>
          </a:p>
          <a:p>
            <a:pPr marL="0" indent="0">
              <a:buNone/>
            </a:pPr>
            <a:r>
              <a:rPr lang="en-US" sz="3600" dirty="0"/>
              <a:t>*YAHWEH (our Shepherd) has chosen to care for us in a world that is both:</a:t>
            </a:r>
          </a:p>
          <a:p>
            <a:pPr lvl="1"/>
            <a:r>
              <a:rPr lang="en-US" sz="3600" b="1" dirty="0"/>
              <a:t>Filled</a:t>
            </a:r>
            <a:r>
              <a:rPr lang="en-US" sz="3600" dirty="0"/>
              <a:t> with </a:t>
            </a:r>
            <a:r>
              <a:rPr lang="en-US" sz="3600" b="1" dirty="0"/>
              <a:t>provisions</a:t>
            </a:r>
            <a:r>
              <a:rPr lang="en-US" sz="3600" dirty="0"/>
              <a:t> for life</a:t>
            </a:r>
          </a:p>
          <a:p>
            <a:pPr lvl="1"/>
            <a:r>
              <a:rPr lang="en-US" sz="3600" b="1" dirty="0"/>
              <a:t>Filled</a:t>
            </a:r>
            <a:r>
              <a:rPr lang="en-US" sz="3600" dirty="0"/>
              <a:t> with </a:t>
            </a:r>
            <a:r>
              <a:rPr lang="en-US" sz="3600" b="1" dirty="0"/>
              <a:t>hostile and dangerous</a:t>
            </a:r>
            <a:r>
              <a:rPr lang="en-US" sz="3600" dirty="0"/>
              <a:t> situations</a:t>
            </a:r>
            <a:endParaRPr lang="en-US" dirty="0"/>
          </a:p>
          <a:p>
            <a:endParaRPr lang="en-US" dirty="0"/>
          </a:p>
        </p:txBody>
      </p:sp>
    </p:spTree>
    <p:extLst>
      <p:ext uri="{BB962C8B-B14F-4D97-AF65-F5344CB8AC3E}">
        <p14:creationId xmlns:p14="http://schemas.microsoft.com/office/powerpoint/2010/main" val="4005432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27B2C-221A-3A7B-C43A-2F2809BEB7DE}"/>
              </a:ext>
            </a:extLst>
          </p:cNvPr>
          <p:cNvSpPr>
            <a:spLocks noGrp="1"/>
          </p:cNvSpPr>
          <p:nvPr>
            <p:ph type="title"/>
          </p:nvPr>
        </p:nvSpPr>
        <p:spPr/>
        <p:txBody>
          <a:bodyPr>
            <a:normAutofit fontScale="90000"/>
          </a:bodyPr>
          <a:lstStyle/>
          <a:p>
            <a:br>
              <a:rPr lang="en-US" sz="4000" dirty="0"/>
            </a:br>
            <a:r>
              <a:rPr lang="en-US" sz="4000" dirty="0"/>
              <a:t>PSALM 23:2--</a:t>
            </a:r>
            <a:r>
              <a:rPr lang="en-US" sz="4000" i="1" dirty="0"/>
              <a:t>The LORD makes me lie down in green pastures; The LORD leads me beside still waters;</a:t>
            </a:r>
            <a:br>
              <a:rPr lang="en-US" dirty="0"/>
            </a:br>
            <a:endParaRPr lang="en-US" dirty="0"/>
          </a:p>
        </p:txBody>
      </p:sp>
      <p:sp>
        <p:nvSpPr>
          <p:cNvPr id="3" name="Content Placeholder 2">
            <a:extLst>
              <a:ext uri="{FF2B5EF4-FFF2-40B4-BE49-F238E27FC236}">
                <a16:creationId xmlns:a16="http://schemas.microsoft.com/office/drawing/2014/main" id="{E7592816-6E3E-EE32-D6A2-1D75C3CC0E39}"/>
              </a:ext>
            </a:extLst>
          </p:cNvPr>
          <p:cNvSpPr>
            <a:spLocks noGrp="1"/>
          </p:cNvSpPr>
          <p:nvPr>
            <p:ph idx="1"/>
          </p:nvPr>
        </p:nvSpPr>
        <p:spPr/>
        <p:txBody>
          <a:bodyPr>
            <a:normAutofit/>
          </a:bodyPr>
          <a:lstStyle/>
          <a:p>
            <a:pPr marL="0" indent="0">
              <a:buNone/>
            </a:pPr>
            <a:r>
              <a:rPr lang="en-US" sz="3200" baseline="30000" dirty="0"/>
              <a:t> </a:t>
            </a:r>
            <a:r>
              <a:rPr lang="en-US" sz="3200" i="1" baseline="30000" dirty="0"/>
              <a:t>2</a:t>
            </a:r>
            <a:r>
              <a:rPr lang="en-US" sz="3200" i="1" dirty="0"/>
              <a:t>    </a:t>
            </a:r>
            <a:r>
              <a:rPr lang="en-US" sz="3200" dirty="0"/>
              <a:t>Analogy – happy sheep!!!  Lush food and lots of easy to access water</a:t>
            </a:r>
          </a:p>
          <a:p>
            <a:r>
              <a:rPr lang="en-US" sz="3200" b="1" dirty="0"/>
              <a:t>Gifts</a:t>
            </a:r>
            <a:r>
              <a:rPr lang="en-US" sz="3200" dirty="0"/>
              <a:t> from God -our basic daily needs--food and water – etc.</a:t>
            </a:r>
          </a:p>
          <a:p>
            <a:r>
              <a:rPr lang="en-US" sz="3200" dirty="0"/>
              <a:t>PERSONAL: I am trying to get back to </a:t>
            </a:r>
            <a:r>
              <a:rPr lang="en-US" sz="3200" u="sng" dirty="0"/>
              <a:t>taking time to be thankful,</a:t>
            </a:r>
            <a:r>
              <a:rPr lang="en-US" sz="3200" dirty="0"/>
              <a:t> and not take for granted, the meals and the water I have every day, and the basics of life that I should not be taking for granted.    -Invite you to do the same if you are not already doing so.</a:t>
            </a:r>
          </a:p>
          <a:p>
            <a:pPr marL="0" indent="0">
              <a:buNone/>
            </a:pPr>
            <a:endParaRPr lang="en-US" dirty="0"/>
          </a:p>
          <a:p>
            <a:endParaRPr lang="en-US" dirty="0"/>
          </a:p>
        </p:txBody>
      </p:sp>
    </p:spTree>
    <p:extLst>
      <p:ext uri="{BB962C8B-B14F-4D97-AF65-F5344CB8AC3E}">
        <p14:creationId xmlns:p14="http://schemas.microsoft.com/office/powerpoint/2010/main" val="1856326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D82D9-31E5-6894-48CF-2D000C19261C}"/>
              </a:ext>
            </a:extLst>
          </p:cNvPr>
          <p:cNvSpPr>
            <a:spLocks noGrp="1"/>
          </p:cNvSpPr>
          <p:nvPr>
            <p:ph type="title"/>
          </p:nvPr>
        </p:nvSpPr>
        <p:spPr/>
        <p:txBody>
          <a:bodyPr/>
          <a:lstStyle/>
          <a:p>
            <a:r>
              <a:rPr lang="en-US" dirty="0"/>
              <a:t>Psalm 23:3a:  </a:t>
            </a:r>
            <a:r>
              <a:rPr lang="en-US" i="1" dirty="0"/>
              <a:t>The LORD restores my soul. </a:t>
            </a:r>
            <a:br>
              <a:rPr lang="en-US" dirty="0"/>
            </a:br>
            <a:endParaRPr lang="en-US" dirty="0"/>
          </a:p>
        </p:txBody>
      </p:sp>
      <p:sp>
        <p:nvSpPr>
          <p:cNvPr id="3" name="Content Placeholder 2">
            <a:extLst>
              <a:ext uri="{FF2B5EF4-FFF2-40B4-BE49-F238E27FC236}">
                <a16:creationId xmlns:a16="http://schemas.microsoft.com/office/drawing/2014/main" id="{0F12CD52-7F67-4AA2-24D0-6E730B089899}"/>
              </a:ext>
            </a:extLst>
          </p:cNvPr>
          <p:cNvSpPr>
            <a:spLocks noGrp="1"/>
          </p:cNvSpPr>
          <p:nvPr>
            <p:ph idx="1"/>
          </p:nvPr>
        </p:nvSpPr>
        <p:spPr/>
        <p:txBody>
          <a:bodyPr>
            <a:normAutofit/>
          </a:bodyPr>
          <a:lstStyle/>
          <a:p>
            <a:r>
              <a:rPr lang="en-US" sz="3600" dirty="0"/>
              <a:t>Being in God’s presence </a:t>
            </a:r>
            <a:r>
              <a:rPr lang="en-US" sz="3600" u="sng" dirty="0"/>
              <a:t>REFRESHES</a:t>
            </a:r>
            <a:r>
              <a:rPr lang="en-US" sz="3600" dirty="0"/>
              <a:t> LIFE: </a:t>
            </a:r>
          </a:p>
          <a:p>
            <a:endParaRPr lang="en-US" sz="3600" dirty="0"/>
          </a:p>
          <a:p>
            <a:r>
              <a:rPr lang="en-US" sz="3600" dirty="0"/>
              <a:t>for me that includes reminding me that today has </a:t>
            </a:r>
            <a:r>
              <a:rPr lang="en-US" sz="3600" u="sng" dirty="0"/>
              <a:t>meaning versus aimless</a:t>
            </a:r>
            <a:r>
              <a:rPr lang="en-US" sz="3600" dirty="0"/>
              <a:t>, </a:t>
            </a:r>
            <a:r>
              <a:rPr lang="en-US" sz="3600" u="sng" dirty="0"/>
              <a:t>adventure versus boring</a:t>
            </a:r>
            <a:r>
              <a:rPr lang="en-US" sz="3600" dirty="0"/>
              <a:t>, to be alive in God’s presence is REFRESHING!</a:t>
            </a:r>
          </a:p>
          <a:p>
            <a:pPr marL="0" indent="0">
              <a:buNone/>
            </a:pPr>
            <a:endParaRPr lang="en-US" sz="3600" dirty="0"/>
          </a:p>
          <a:p>
            <a:r>
              <a:rPr lang="en-US" sz="3600" dirty="0"/>
              <a:t>How does God’s presence especially refresh you?</a:t>
            </a:r>
          </a:p>
          <a:p>
            <a:pPr marL="0" indent="0">
              <a:buNone/>
            </a:pPr>
            <a:endParaRPr lang="en-US" sz="3600" dirty="0"/>
          </a:p>
          <a:p>
            <a:endParaRPr lang="en-US" dirty="0"/>
          </a:p>
        </p:txBody>
      </p:sp>
    </p:spTree>
    <p:extLst>
      <p:ext uri="{BB962C8B-B14F-4D97-AF65-F5344CB8AC3E}">
        <p14:creationId xmlns:p14="http://schemas.microsoft.com/office/powerpoint/2010/main" val="25933280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1595</Words>
  <Application>Microsoft Office PowerPoint</Application>
  <PresentationFormat>Widescreen</PresentationFormat>
  <Paragraphs>105</Paragraphs>
  <Slides>21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THEME FOR TODAY. </vt:lpstr>
      <vt:lpstr>Psalm 27:4 – front of bulletin</vt:lpstr>
      <vt:lpstr>PERSONALLY: I FIND “BEING WITH” GOD DIFFICULT. Teaching on a Weak Area of Life.</vt:lpstr>
      <vt:lpstr>In addition to the Bulletin Scripture:</vt:lpstr>
      <vt:lpstr>GENESIS 28:16-17 Jacob’s vision and response</vt:lpstr>
      <vt:lpstr> As Renée reminded us last week: Jacob Experienced “BEING WITH GOD …” </vt:lpstr>
      <vt:lpstr>PSALM 23:1 – YAHWEH AS SHEPHERD</vt:lpstr>
      <vt:lpstr> PSALM 23:2--The LORD makes me lie down in green pastures; The LORD leads me beside still waters; </vt:lpstr>
      <vt:lpstr>Psalm 23:3a:  The LORD restores my soul.  </vt:lpstr>
      <vt:lpstr> PSALM 23:3b: The LORD leads me in right paths for the sake of the LORD’S NAME. </vt:lpstr>
      <vt:lpstr>Psalm 23:4-5a                                       (1)                               </vt:lpstr>
      <vt:lpstr>Psalm 23:4-5a                                       (1)                               </vt:lpstr>
      <vt:lpstr>Psalm 23:6</vt:lpstr>
      <vt:lpstr>Deuteronomy 31:6:    “DO NOT FEAR!” A MESSAGE FOR OUR TIMES?</vt:lpstr>
      <vt:lpstr>1 Corinthians 6:19-20</vt:lpstr>
      <vt:lpstr>Romans 12:1-2                                                1</vt:lpstr>
      <vt:lpstr>Romans 12:1-2                                    (2)</vt:lpstr>
      <vt:lpstr>Romans 12:1-2                                    (3)</vt:lpstr>
      <vt:lpstr>Romans 12:1-2                                    (4)</vt:lpstr>
      <vt:lpstr>CONCLUSION:   (back to where we started) Psalm 27:4</vt:lpstr>
      <vt:lpstr>COMMUNION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Ron Simkins</dc:creator>
  <cp:lastModifiedBy>Ron Simkins</cp:lastModifiedBy>
  <cp:revision>15</cp:revision>
  <dcterms:created xsi:type="dcterms:W3CDTF">2026-07-24T18:59:48Z</dcterms:created>
  <dcterms:modified xsi:type="dcterms:W3CDTF">2026-07-25T22:58:25Z</dcterms:modified>
</cp:coreProperties>
</file>