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3"/>
  </p:notesMasterIdLst>
  <p:sldIdLst>
    <p:sldId id="708" r:id="rId2"/>
    <p:sldId id="732" r:id="rId3"/>
    <p:sldId id="735" r:id="rId4"/>
    <p:sldId id="734" r:id="rId5"/>
    <p:sldId id="736" r:id="rId6"/>
    <p:sldId id="742" r:id="rId7"/>
    <p:sldId id="723" r:id="rId8"/>
    <p:sldId id="636" r:id="rId9"/>
    <p:sldId id="276" r:id="rId10"/>
    <p:sldId id="703" r:id="rId11"/>
    <p:sldId id="738" r:id="rId12"/>
    <p:sldId id="715" r:id="rId13"/>
    <p:sldId id="743" r:id="rId14"/>
    <p:sldId id="737" r:id="rId15"/>
    <p:sldId id="722" r:id="rId16"/>
    <p:sldId id="728" r:id="rId17"/>
    <p:sldId id="718" r:id="rId18"/>
    <p:sldId id="720" r:id="rId19"/>
    <p:sldId id="744" r:id="rId20"/>
    <p:sldId id="745" r:id="rId21"/>
    <p:sldId id="733"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frey Trask" initials="JT" lastIdx="8" clrIdx="0">
    <p:extLst>
      <p:ext uri="{19B8F6BF-5375-455C-9EA6-DF929625EA0E}">
        <p15:presenceInfo xmlns:p15="http://schemas.microsoft.com/office/powerpoint/2012/main" userId="f21af94da9129c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53" autoAdjust="0"/>
    <p:restoredTop sz="70476" autoAdjust="0"/>
  </p:normalViewPr>
  <p:slideViewPr>
    <p:cSldViewPr snapToGrid="0">
      <p:cViewPr varScale="1">
        <p:scale>
          <a:sx n="88" d="100"/>
          <a:sy n="88" d="100"/>
        </p:scale>
        <p:origin x="1136" y="184"/>
      </p:cViewPr>
      <p:guideLst/>
    </p:cSldViewPr>
  </p:slideViewPr>
  <p:notesTextViewPr>
    <p:cViewPr>
      <p:scale>
        <a:sx n="1" d="1"/>
        <a:sy n="1" d="1"/>
      </p:scale>
      <p:origin x="0" y="0"/>
    </p:cViewPr>
  </p:notesTextViewPr>
  <p:notesViewPr>
    <p:cSldViewPr snapToGrid="0">
      <p:cViewPr varScale="1">
        <p:scale>
          <a:sx n="42" d="100"/>
          <a:sy n="42" d="100"/>
        </p:scale>
        <p:origin x="264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701B5-00B6-4B3C-A12B-0FDA878488C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AE48512B-6989-445F-9667-F485CCC48FE8}">
      <dgm:prSet/>
      <dgm:spPr/>
      <dgm:t>
        <a:bodyPr/>
        <a:lstStyle/>
        <a:p>
          <a:r>
            <a:rPr lang="en-US" dirty="0"/>
            <a:t>Does God care for me?</a:t>
          </a:r>
        </a:p>
      </dgm:t>
    </dgm:pt>
    <dgm:pt modelId="{62389287-6F5F-4E78-83B1-07E8432073EF}" type="parTrans" cxnId="{BD1250D3-44D8-47D2-9591-BDA6DF0EEC95}">
      <dgm:prSet/>
      <dgm:spPr/>
      <dgm:t>
        <a:bodyPr/>
        <a:lstStyle/>
        <a:p>
          <a:endParaRPr lang="en-US"/>
        </a:p>
      </dgm:t>
    </dgm:pt>
    <dgm:pt modelId="{FB1AD285-860D-4F0A-BA94-FF2EC932D515}" type="sibTrans" cxnId="{BD1250D3-44D8-47D2-9591-BDA6DF0EEC95}">
      <dgm:prSet/>
      <dgm:spPr/>
      <dgm:t>
        <a:bodyPr/>
        <a:lstStyle/>
        <a:p>
          <a:endParaRPr lang="en-US"/>
        </a:p>
      </dgm:t>
    </dgm:pt>
    <dgm:pt modelId="{EB388439-0372-4AC9-9AEB-241FE683120B}">
      <dgm:prSet/>
      <dgm:spPr/>
      <dgm:t>
        <a:bodyPr/>
        <a:lstStyle/>
        <a:p>
          <a:r>
            <a:rPr lang="en-US" dirty="0"/>
            <a:t>Shouldn’t I do what I see working for others?</a:t>
          </a:r>
        </a:p>
      </dgm:t>
    </dgm:pt>
    <dgm:pt modelId="{FAF7D290-38B8-4910-A8A1-DE7204F1D61C}" type="parTrans" cxnId="{25CEF4CE-2CD0-4EF2-9795-7B690F974791}">
      <dgm:prSet/>
      <dgm:spPr/>
      <dgm:t>
        <a:bodyPr/>
        <a:lstStyle/>
        <a:p>
          <a:endParaRPr lang="en-US"/>
        </a:p>
      </dgm:t>
    </dgm:pt>
    <dgm:pt modelId="{E47208DD-0466-4EC6-A0FD-D3A944793DD8}" type="sibTrans" cxnId="{25CEF4CE-2CD0-4EF2-9795-7B690F974791}">
      <dgm:prSet/>
      <dgm:spPr/>
      <dgm:t>
        <a:bodyPr/>
        <a:lstStyle/>
        <a:p>
          <a:endParaRPr lang="en-US"/>
        </a:p>
      </dgm:t>
    </dgm:pt>
    <dgm:pt modelId="{9F3947EC-60F6-462F-8A7B-1ED387370B3C}">
      <dgm:prSet/>
      <dgm:spPr/>
      <dgm:t>
        <a:bodyPr/>
        <a:lstStyle/>
        <a:p>
          <a:r>
            <a:rPr lang="en-US" dirty="0"/>
            <a:t>Doesn’t God need my help?</a:t>
          </a:r>
        </a:p>
      </dgm:t>
    </dgm:pt>
    <dgm:pt modelId="{F558779D-EC44-40B9-8CBD-3FC256AE854F}" type="parTrans" cxnId="{D45FA56F-944A-4525-8E22-366DEBCAB5E6}">
      <dgm:prSet/>
      <dgm:spPr/>
      <dgm:t>
        <a:bodyPr/>
        <a:lstStyle/>
        <a:p>
          <a:endParaRPr lang="en-US"/>
        </a:p>
      </dgm:t>
    </dgm:pt>
    <dgm:pt modelId="{50E58673-D74F-4A6C-8A84-FB47959256E3}" type="sibTrans" cxnId="{D45FA56F-944A-4525-8E22-366DEBCAB5E6}">
      <dgm:prSet/>
      <dgm:spPr/>
      <dgm:t>
        <a:bodyPr/>
        <a:lstStyle/>
        <a:p>
          <a:endParaRPr lang="en-US"/>
        </a:p>
      </dgm:t>
    </dgm:pt>
    <dgm:pt modelId="{3FC59665-AD08-48EB-9BC9-2E22E2C38B72}">
      <dgm:prSet/>
      <dgm:spPr/>
      <dgm:t>
        <a:bodyPr/>
        <a:lstStyle/>
        <a:p>
          <a:r>
            <a:rPr lang="en-US" dirty="0"/>
            <a:t>Does God realize I’m on a schedule?</a:t>
          </a:r>
        </a:p>
      </dgm:t>
    </dgm:pt>
    <dgm:pt modelId="{88585F25-33C3-4CB0-864C-27F421D4F4F0}" type="parTrans" cxnId="{A892E3B8-9C9B-4F00-BCB8-FEE25CF050A8}">
      <dgm:prSet/>
      <dgm:spPr/>
      <dgm:t>
        <a:bodyPr/>
        <a:lstStyle/>
        <a:p>
          <a:endParaRPr lang="en-US"/>
        </a:p>
      </dgm:t>
    </dgm:pt>
    <dgm:pt modelId="{ED9F2B6C-DED8-43FC-9640-9117EC2A2965}" type="sibTrans" cxnId="{A892E3B8-9C9B-4F00-BCB8-FEE25CF050A8}">
      <dgm:prSet/>
      <dgm:spPr/>
      <dgm:t>
        <a:bodyPr/>
        <a:lstStyle/>
        <a:p>
          <a:endParaRPr lang="en-US"/>
        </a:p>
      </dgm:t>
    </dgm:pt>
    <dgm:pt modelId="{6D97A48D-CE08-434B-B32B-288787D8BB3F}" type="pres">
      <dgm:prSet presAssocID="{809701B5-00B6-4B3C-A12B-0FDA878488CE}" presName="linear" presStyleCnt="0">
        <dgm:presLayoutVars>
          <dgm:animLvl val="lvl"/>
          <dgm:resizeHandles val="exact"/>
        </dgm:presLayoutVars>
      </dgm:prSet>
      <dgm:spPr/>
    </dgm:pt>
    <dgm:pt modelId="{2AC632A0-296F-2444-9B8F-7E57F766B896}" type="pres">
      <dgm:prSet presAssocID="{AE48512B-6989-445F-9667-F485CCC48FE8}" presName="parentText" presStyleLbl="node1" presStyleIdx="0" presStyleCnt="4">
        <dgm:presLayoutVars>
          <dgm:chMax val="0"/>
          <dgm:bulletEnabled val="1"/>
        </dgm:presLayoutVars>
      </dgm:prSet>
      <dgm:spPr/>
    </dgm:pt>
    <dgm:pt modelId="{86EB908A-F949-9948-B4FE-D74706CEE50E}" type="pres">
      <dgm:prSet presAssocID="{FB1AD285-860D-4F0A-BA94-FF2EC932D515}" presName="spacer" presStyleCnt="0"/>
      <dgm:spPr/>
    </dgm:pt>
    <dgm:pt modelId="{B9DFF45C-009F-894B-8689-16DC40BFB958}" type="pres">
      <dgm:prSet presAssocID="{EB388439-0372-4AC9-9AEB-241FE683120B}" presName="parentText" presStyleLbl="node1" presStyleIdx="1" presStyleCnt="4">
        <dgm:presLayoutVars>
          <dgm:chMax val="0"/>
          <dgm:bulletEnabled val="1"/>
        </dgm:presLayoutVars>
      </dgm:prSet>
      <dgm:spPr/>
    </dgm:pt>
    <dgm:pt modelId="{DB778811-8A4A-D14A-9A90-37609B809016}" type="pres">
      <dgm:prSet presAssocID="{E47208DD-0466-4EC6-A0FD-D3A944793DD8}" presName="spacer" presStyleCnt="0"/>
      <dgm:spPr/>
    </dgm:pt>
    <dgm:pt modelId="{19C17D96-9F86-CE40-88AD-7489DA08AE74}" type="pres">
      <dgm:prSet presAssocID="{9F3947EC-60F6-462F-8A7B-1ED387370B3C}" presName="parentText" presStyleLbl="node1" presStyleIdx="2" presStyleCnt="4">
        <dgm:presLayoutVars>
          <dgm:chMax val="0"/>
          <dgm:bulletEnabled val="1"/>
        </dgm:presLayoutVars>
      </dgm:prSet>
      <dgm:spPr/>
    </dgm:pt>
    <dgm:pt modelId="{F1789F5F-BAB4-654A-9618-57F6C5F9C903}" type="pres">
      <dgm:prSet presAssocID="{50E58673-D74F-4A6C-8A84-FB47959256E3}" presName="spacer" presStyleCnt="0"/>
      <dgm:spPr/>
    </dgm:pt>
    <dgm:pt modelId="{6F43E07A-9B4E-074C-8006-54AB6E5A94C0}" type="pres">
      <dgm:prSet presAssocID="{3FC59665-AD08-48EB-9BC9-2E22E2C38B72}" presName="parentText" presStyleLbl="node1" presStyleIdx="3" presStyleCnt="4">
        <dgm:presLayoutVars>
          <dgm:chMax val="0"/>
          <dgm:bulletEnabled val="1"/>
        </dgm:presLayoutVars>
      </dgm:prSet>
      <dgm:spPr/>
    </dgm:pt>
  </dgm:ptLst>
  <dgm:cxnLst>
    <dgm:cxn modelId="{63BD1422-1993-9740-B4F0-AE13842CAE86}" type="presOf" srcId="{AE48512B-6989-445F-9667-F485CCC48FE8}" destId="{2AC632A0-296F-2444-9B8F-7E57F766B896}" srcOrd="0" destOrd="0" presId="urn:microsoft.com/office/officeart/2005/8/layout/vList2"/>
    <dgm:cxn modelId="{A873D36D-926A-D44C-BED5-1BBD11BBCAFF}" type="presOf" srcId="{EB388439-0372-4AC9-9AEB-241FE683120B}" destId="{B9DFF45C-009F-894B-8689-16DC40BFB958}" srcOrd="0" destOrd="0" presId="urn:microsoft.com/office/officeart/2005/8/layout/vList2"/>
    <dgm:cxn modelId="{D45FA56F-944A-4525-8E22-366DEBCAB5E6}" srcId="{809701B5-00B6-4B3C-A12B-0FDA878488CE}" destId="{9F3947EC-60F6-462F-8A7B-1ED387370B3C}" srcOrd="2" destOrd="0" parTransId="{F558779D-EC44-40B9-8CBD-3FC256AE854F}" sibTransId="{50E58673-D74F-4A6C-8A84-FB47959256E3}"/>
    <dgm:cxn modelId="{A892E3B8-9C9B-4F00-BCB8-FEE25CF050A8}" srcId="{809701B5-00B6-4B3C-A12B-0FDA878488CE}" destId="{3FC59665-AD08-48EB-9BC9-2E22E2C38B72}" srcOrd="3" destOrd="0" parTransId="{88585F25-33C3-4CB0-864C-27F421D4F4F0}" sibTransId="{ED9F2B6C-DED8-43FC-9640-9117EC2A2965}"/>
    <dgm:cxn modelId="{7B9345C6-5995-B842-A968-7C6C3E544073}" type="presOf" srcId="{9F3947EC-60F6-462F-8A7B-1ED387370B3C}" destId="{19C17D96-9F86-CE40-88AD-7489DA08AE74}" srcOrd="0" destOrd="0" presId="urn:microsoft.com/office/officeart/2005/8/layout/vList2"/>
    <dgm:cxn modelId="{25CEF4CE-2CD0-4EF2-9795-7B690F974791}" srcId="{809701B5-00B6-4B3C-A12B-0FDA878488CE}" destId="{EB388439-0372-4AC9-9AEB-241FE683120B}" srcOrd="1" destOrd="0" parTransId="{FAF7D290-38B8-4910-A8A1-DE7204F1D61C}" sibTransId="{E47208DD-0466-4EC6-A0FD-D3A944793DD8}"/>
    <dgm:cxn modelId="{BD1250D3-44D8-47D2-9591-BDA6DF0EEC95}" srcId="{809701B5-00B6-4B3C-A12B-0FDA878488CE}" destId="{AE48512B-6989-445F-9667-F485CCC48FE8}" srcOrd="0" destOrd="0" parTransId="{62389287-6F5F-4E78-83B1-07E8432073EF}" sibTransId="{FB1AD285-860D-4F0A-BA94-FF2EC932D515}"/>
    <dgm:cxn modelId="{452EBBE1-97FF-DA4D-9E43-D24A6265C167}" type="presOf" srcId="{809701B5-00B6-4B3C-A12B-0FDA878488CE}" destId="{6D97A48D-CE08-434B-B32B-288787D8BB3F}" srcOrd="0" destOrd="0" presId="urn:microsoft.com/office/officeart/2005/8/layout/vList2"/>
    <dgm:cxn modelId="{EBB5E5E1-8C70-0842-AB24-FF89A1FB3B7E}" type="presOf" srcId="{3FC59665-AD08-48EB-9BC9-2E22E2C38B72}" destId="{6F43E07A-9B4E-074C-8006-54AB6E5A94C0}" srcOrd="0" destOrd="0" presId="urn:microsoft.com/office/officeart/2005/8/layout/vList2"/>
    <dgm:cxn modelId="{294B0F04-19EC-4D4E-A8E5-F12DB683507E}" type="presParOf" srcId="{6D97A48D-CE08-434B-B32B-288787D8BB3F}" destId="{2AC632A0-296F-2444-9B8F-7E57F766B896}" srcOrd="0" destOrd="0" presId="urn:microsoft.com/office/officeart/2005/8/layout/vList2"/>
    <dgm:cxn modelId="{7CA86327-3486-8C41-92FD-96E62A376279}" type="presParOf" srcId="{6D97A48D-CE08-434B-B32B-288787D8BB3F}" destId="{86EB908A-F949-9948-B4FE-D74706CEE50E}" srcOrd="1" destOrd="0" presId="urn:microsoft.com/office/officeart/2005/8/layout/vList2"/>
    <dgm:cxn modelId="{00088CA3-09CF-3143-AC1C-48A5A2AA9358}" type="presParOf" srcId="{6D97A48D-CE08-434B-B32B-288787D8BB3F}" destId="{B9DFF45C-009F-894B-8689-16DC40BFB958}" srcOrd="2" destOrd="0" presId="urn:microsoft.com/office/officeart/2005/8/layout/vList2"/>
    <dgm:cxn modelId="{AC9514BB-B42A-4948-92C1-56700A54CC8F}" type="presParOf" srcId="{6D97A48D-CE08-434B-B32B-288787D8BB3F}" destId="{DB778811-8A4A-D14A-9A90-37609B809016}" srcOrd="3" destOrd="0" presId="urn:microsoft.com/office/officeart/2005/8/layout/vList2"/>
    <dgm:cxn modelId="{DE533989-0358-B742-9932-180216E2F766}" type="presParOf" srcId="{6D97A48D-CE08-434B-B32B-288787D8BB3F}" destId="{19C17D96-9F86-CE40-88AD-7489DA08AE74}" srcOrd="4" destOrd="0" presId="urn:microsoft.com/office/officeart/2005/8/layout/vList2"/>
    <dgm:cxn modelId="{9DA4F4F9-1741-4943-A868-F40688FAB9DD}" type="presParOf" srcId="{6D97A48D-CE08-434B-B32B-288787D8BB3F}" destId="{F1789F5F-BAB4-654A-9618-57F6C5F9C903}" srcOrd="5" destOrd="0" presId="urn:microsoft.com/office/officeart/2005/8/layout/vList2"/>
    <dgm:cxn modelId="{5602D173-262D-2E44-BB39-0FBFF7877175}" type="presParOf" srcId="{6D97A48D-CE08-434B-B32B-288787D8BB3F}" destId="{6F43E07A-9B4E-074C-8006-54AB6E5A94C0}"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632A0-296F-2444-9B8F-7E57F766B896}">
      <dsp:nvSpPr>
        <dsp:cNvPr id="0" name=""/>
        <dsp:cNvSpPr/>
      </dsp:nvSpPr>
      <dsp:spPr>
        <a:xfrm>
          <a:off x="0" y="6081"/>
          <a:ext cx="7200897" cy="65520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Does God care for me?</a:t>
          </a:r>
        </a:p>
      </dsp:txBody>
      <dsp:txXfrm>
        <a:off x="31984" y="38065"/>
        <a:ext cx="7136929" cy="591232"/>
      </dsp:txXfrm>
    </dsp:sp>
    <dsp:sp modelId="{B9DFF45C-009F-894B-8689-16DC40BFB958}">
      <dsp:nvSpPr>
        <dsp:cNvPr id="0" name=""/>
        <dsp:cNvSpPr/>
      </dsp:nvSpPr>
      <dsp:spPr>
        <a:xfrm>
          <a:off x="0" y="741921"/>
          <a:ext cx="7200897" cy="655200"/>
        </a:xfrm>
        <a:prstGeom prst="roundRect">
          <a:avLst/>
        </a:prstGeom>
        <a:solidFill>
          <a:schemeClr val="accent2">
            <a:hueOff val="351202"/>
            <a:satOff val="3877"/>
            <a:lumOff val="254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Shouldn’t I do what I see working for others?</a:t>
          </a:r>
        </a:p>
      </dsp:txBody>
      <dsp:txXfrm>
        <a:off x="31984" y="773905"/>
        <a:ext cx="7136929" cy="591232"/>
      </dsp:txXfrm>
    </dsp:sp>
    <dsp:sp modelId="{19C17D96-9F86-CE40-88AD-7489DA08AE74}">
      <dsp:nvSpPr>
        <dsp:cNvPr id="0" name=""/>
        <dsp:cNvSpPr/>
      </dsp:nvSpPr>
      <dsp:spPr>
        <a:xfrm>
          <a:off x="0" y="1477761"/>
          <a:ext cx="7200897" cy="655200"/>
        </a:xfrm>
        <a:prstGeom prst="roundRect">
          <a:avLst/>
        </a:prstGeom>
        <a:solidFill>
          <a:schemeClr val="accent2">
            <a:hueOff val="702405"/>
            <a:satOff val="7753"/>
            <a:lumOff val="509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Doesn’t God need my help?</a:t>
          </a:r>
        </a:p>
      </dsp:txBody>
      <dsp:txXfrm>
        <a:off x="31984" y="1509745"/>
        <a:ext cx="7136929" cy="591232"/>
      </dsp:txXfrm>
    </dsp:sp>
    <dsp:sp modelId="{6F43E07A-9B4E-074C-8006-54AB6E5A94C0}">
      <dsp:nvSpPr>
        <dsp:cNvPr id="0" name=""/>
        <dsp:cNvSpPr/>
      </dsp:nvSpPr>
      <dsp:spPr>
        <a:xfrm>
          <a:off x="0" y="2213601"/>
          <a:ext cx="7200897" cy="655200"/>
        </a:xfrm>
        <a:prstGeom prst="roundRect">
          <a:avLst/>
        </a:prstGeom>
        <a:solidFill>
          <a:schemeClr val="accent2">
            <a:hueOff val="1053607"/>
            <a:satOff val="11630"/>
            <a:lumOff val="764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Does God realize I’m on a schedule?</a:t>
          </a:r>
        </a:p>
      </dsp:txBody>
      <dsp:txXfrm>
        <a:off x="31984" y="2245585"/>
        <a:ext cx="7136929" cy="5912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56" tIns="46578" rIns="93156" bIns="46578" rtlCol="0"/>
          <a:lstStyle>
            <a:lvl1pPr algn="l">
              <a:defRPr sz="1200"/>
            </a:lvl1pPr>
          </a:lstStyle>
          <a:p>
            <a:endParaRPr lang="en-US" dirty="0"/>
          </a:p>
        </p:txBody>
      </p:sp>
      <p:sp>
        <p:nvSpPr>
          <p:cNvPr id="3" name="Date Placeholder 2"/>
          <p:cNvSpPr>
            <a:spLocks noGrp="1"/>
          </p:cNvSpPr>
          <p:nvPr>
            <p:ph type="dt" idx="1"/>
          </p:nvPr>
        </p:nvSpPr>
        <p:spPr>
          <a:xfrm>
            <a:off x="3970940" y="0"/>
            <a:ext cx="3037840" cy="466435"/>
          </a:xfrm>
          <a:prstGeom prst="rect">
            <a:avLst/>
          </a:prstGeom>
        </p:spPr>
        <p:txBody>
          <a:bodyPr vert="horz" lIns="93156" tIns="46578" rIns="93156" bIns="46578" rtlCol="0"/>
          <a:lstStyle>
            <a:lvl1pPr algn="r">
              <a:defRPr sz="1200"/>
            </a:lvl1pPr>
          </a:lstStyle>
          <a:p>
            <a:fld id="{A56EE534-B2DF-4659-89CA-B4A70BA27638}" type="datetimeFigureOut">
              <a:rPr lang="en-US" smtClean="0"/>
              <a:t>10/8/26</a:t>
            </a:fld>
            <a:endParaRPr lang="en-US" dirty="0"/>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56" tIns="46578" rIns="93156" bIns="46578"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56" tIns="46578" rIns="93156" bIns="465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3037840" cy="466434"/>
          </a:xfrm>
          <a:prstGeom prst="rect">
            <a:avLst/>
          </a:prstGeom>
        </p:spPr>
        <p:txBody>
          <a:bodyPr vert="horz" lIns="93156" tIns="46578" rIns="93156" bIns="465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0" y="8829969"/>
            <a:ext cx="3037840" cy="466434"/>
          </a:xfrm>
          <a:prstGeom prst="rect">
            <a:avLst/>
          </a:prstGeom>
        </p:spPr>
        <p:txBody>
          <a:bodyPr vert="horz" lIns="93156" tIns="46578" rIns="93156" bIns="46578" rtlCol="0" anchor="b"/>
          <a:lstStyle>
            <a:lvl1pPr algn="r">
              <a:defRPr sz="1200"/>
            </a:lvl1pPr>
          </a:lstStyle>
          <a:p>
            <a:fld id="{FA0DC3DB-0B10-4F5D-8078-2DEAC5D24F75}" type="slidenum">
              <a:rPr lang="en-US" smtClean="0"/>
              <a:t>‹#›</a:t>
            </a:fld>
            <a:endParaRPr lang="en-US" dirty="0"/>
          </a:p>
        </p:txBody>
      </p:sp>
    </p:spTree>
    <p:extLst>
      <p:ext uri="{BB962C8B-B14F-4D97-AF65-F5344CB8AC3E}">
        <p14:creationId xmlns:p14="http://schemas.microsoft.com/office/powerpoint/2010/main" val="105646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II of a possible infinite number of teachings given our current environment where </a:t>
            </a:r>
          </a:p>
        </p:txBody>
      </p:sp>
      <p:sp>
        <p:nvSpPr>
          <p:cNvPr id="4" name="Slide Number Placeholder 3"/>
          <p:cNvSpPr>
            <a:spLocks noGrp="1"/>
          </p:cNvSpPr>
          <p:nvPr>
            <p:ph type="sldNum" sz="quarter" idx="5"/>
          </p:nvPr>
        </p:nvSpPr>
        <p:spPr/>
        <p:txBody>
          <a:bodyPr/>
          <a:lstStyle/>
          <a:p>
            <a:fld id="{FA0DC3DB-0B10-4F5D-8078-2DEAC5D24F75}" type="slidenum">
              <a:rPr lang="en-US" smtClean="0"/>
              <a:t>1</a:t>
            </a:fld>
            <a:endParaRPr lang="en-US" dirty="0"/>
          </a:p>
        </p:txBody>
      </p:sp>
    </p:spTree>
    <p:extLst>
      <p:ext uri="{BB962C8B-B14F-4D97-AF65-F5344CB8AC3E}">
        <p14:creationId xmlns:p14="http://schemas.microsoft.com/office/powerpoint/2010/main" val="3279089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event planned for Thursday</a:t>
            </a:r>
          </a:p>
          <a:p>
            <a:endParaRPr lang="en-US" dirty="0"/>
          </a:p>
          <a:p>
            <a:r>
              <a:rPr lang="en-US" dirty="0"/>
              <a:t>Including a special announcement you don’t want to miss</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2</a:t>
            </a:fld>
            <a:endParaRPr lang="en-US" dirty="0"/>
          </a:p>
        </p:txBody>
      </p:sp>
    </p:spTree>
    <p:extLst>
      <p:ext uri="{BB962C8B-B14F-4D97-AF65-F5344CB8AC3E}">
        <p14:creationId xmlns:p14="http://schemas.microsoft.com/office/powerpoint/2010/main" val="302419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Illinois Association of Free and Charitable Clinics (IAFCC) conference</a:t>
            </a:r>
          </a:p>
        </p:txBody>
      </p:sp>
      <p:sp>
        <p:nvSpPr>
          <p:cNvPr id="4" name="Slide Number Placeholder 3"/>
          <p:cNvSpPr>
            <a:spLocks noGrp="1"/>
          </p:cNvSpPr>
          <p:nvPr>
            <p:ph type="sldNum" sz="quarter" idx="5"/>
          </p:nvPr>
        </p:nvSpPr>
        <p:spPr/>
        <p:txBody>
          <a:bodyPr/>
          <a:lstStyle/>
          <a:p>
            <a:fld id="{FA0DC3DB-0B10-4F5D-8078-2DEAC5D24F75}" type="slidenum">
              <a:rPr lang="en-US" smtClean="0"/>
              <a:t>3</a:t>
            </a:fld>
            <a:endParaRPr lang="en-US" dirty="0"/>
          </a:p>
        </p:txBody>
      </p:sp>
    </p:spTree>
    <p:extLst>
      <p:ext uri="{BB962C8B-B14F-4D97-AF65-F5344CB8AC3E}">
        <p14:creationId xmlns:p14="http://schemas.microsoft.com/office/powerpoint/2010/main" val="1190726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CCDA Conference</a:t>
            </a:r>
          </a:p>
          <a:p>
            <a:endParaRPr lang="en-US" dirty="0"/>
          </a:p>
          <a:p>
            <a:r>
              <a:rPr lang="en-US" dirty="0"/>
              <a:t>Reparations Networking Session</a:t>
            </a:r>
          </a:p>
        </p:txBody>
      </p:sp>
      <p:sp>
        <p:nvSpPr>
          <p:cNvPr id="4" name="Slide Number Placeholder 3"/>
          <p:cNvSpPr>
            <a:spLocks noGrp="1"/>
          </p:cNvSpPr>
          <p:nvPr>
            <p:ph type="sldNum" sz="quarter" idx="5"/>
          </p:nvPr>
        </p:nvSpPr>
        <p:spPr/>
        <p:txBody>
          <a:bodyPr/>
          <a:lstStyle/>
          <a:p>
            <a:fld id="{FA0DC3DB-0B10-4F5D-8078-2DEAC5D24F75}" type="slidenum">
              <a:rPr lang="en-US" smtClean="0"/>
              <a:t>4</a:t>
            </a:fld>
            <a:endParaRPr lang="en-US" dirty="0"/>
          </a:p>
        </p:txBody>
      </p:sp>
    </p:spTree>
    <p:extLst>
      <p:ext uri="{BB962C8B-B14F-4D97-AF65-F5344CB8AC3E}">
        <p14:creationId xmlns:p14="http://schemas.microsoft.com/office/powerpoint/2010/main" val="9713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Smokey Mountains</a:t>
            </a:r>
          </a:p>
          <a:p>
            <a:endParaRPr lang="en-US" dirty="0"/>
          </a:p>
          <a:p>
            <a:r>
              <a:rPr lang="en-US" dirty="0"/>
              <a:t>92 flights</a:t>
            </a:r>
          </a:p>
        </p:txBody>
      </p:sp>
      <p:sp>
        <p:nvSpPr>
          <p:cNvPr id="4" name="Slide Number Placeholder 3"/>
          <p:cNvSpPr>
            <a:spLocks noGrp="1"/>
          </p:cNvSpPr>
          <p:nvPr>
            <p:ph type="sldNum" sz="quarter" idx="5"/>
          </p:nvPr>
        </p:nvSpPr>
        <p:spPr/>
        <p:txBody>
          <a:bodyPr/>
          <a:lstStyle/>
          <a:p>
            <a:fld id="{FA0DC3DB-0B10-4F5D-8078-2DEAC5D24F75}" type="slidenum">
              <a:rPr lang="en-US" smtClean="0"/>
              <a:t>5</a:t>
            </a:fld>
            <a:endParaRPr lang="en-US" dirty="0"/>
          </a:p>
        </p:txBody>
      </p:sp>
    </p:spTree>
    <p:extLst>
      <p:ext uri="{BB962C8B-B14F-4D97-AF65-F5344CB8AC3E}">
        <p14:creationId xmlns:p14="http://schemas.microsoft.com/office/powerpoint/2010/main" val="229751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getting the truth is difficult</a:t>
            </a:r>
          </a:p>
          <a:p>
            <a:endParaRPr lang="en-US" dirty="0"/>
          </a:p>
          <a:p>
            <a:r>
              <a:rPr lang="en-US" dirty="0"/>
              <a:t>Study on COVID vaccine with African Americans – </a:t>
            </a:r>
          </a:p>
          <a:p>
            <a:endParaRPr lang="en-US" dirty="0"/>
          </a:p>
          <a:p>
            <a:r>
              <a:rPr lang="en-US" dirty="0"/>
              <a:t>Revelations</a:t>
            </a:r>
          </a:p>
          <a:p>
            <a:pPr marL="228600" indent="-228600">
              <a:buAutoNum type="arabicParenR"/>
            </a:pPr>
            <a:r>
              <a:rPr lang="en-US" dirty="0"/>
              <a:t>Reason for trust of sources not terribly solid</a:t>
            </a:r>
          </a:p>
          <a:p>
            <a:pPr marL="228600" indent="-228600">
              <a:buAutoNum type="arabicParenR"/>
            </a:pPr>
            <a:r>
              <a:rPr lang="en-US" dirty="0"/>
              <a:t>Strong confidence in choice based on shaky sources of information</a:t>
            </a:r>
          </a:p>
        </p:txBody>
      </p:sp>
      <p:sp>
        <p:nvSpPr>
          <p:cNvPr id="4" name="Slide Number Placeholder 3"/>
          <p:cNvSpPr>
            <a:spLocks noGrp="1"/>
          </p:cNvSpPr>
          <p:nvPr>
            <p:ph type="sldNum" sz="quarter" idx="5"/>
          </p:nvPr>
        </p:nvSpPr>
        <p:spPr/>
        <p:txBody>
          <a:bodyPr/>
          <a:lstStyle/>
          <a:p>
            <a:fld id="{FA0DC3DB-0B10-4F5D-8078-2DEAC5D24F75}" type="slidenum">
              <a:rPr lang="en-US" smtClean="0"/>
              <a:t>6</a:t>
            </a:fld>
            <a:endParaRPr lang="en-US" dirty="0"/>
          </a:p>
        </p:txBody>
      </p:sp>
    </p:spTree>
    <p:extLst>
      <p:ext uri="{BB962C8B-B14F-4D97-AF65-F5344CB8AC3E}">
        <p14:creationId xmlns:p14="http://schemas.microsoft.com/office/powerpoint/2010/main" val="3652528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7</a:t>
            </a:fld>
            <a:endParaRPr lang="en-US" dirty="0"/>
          </a:p>
        </p:txBody>
      </p:sp>
    </p:spTree>
    <p:extLst>
      <p:ext uri="{BB962C8B-B14F-4D97-AF65-F5344CB8AC3E}">
        <p14:creationId xmlns:p14="http://schemas.microsoft.com/office/powerpoint/2010/main" val="3524719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ystem-ui"/>
              </a:rPr>
              <a:t>John 8:32 Then you will know the </a:t>
            </a:r>
            <a:r>
              <a:rPr lang="en-US" b="1" i="0" dirty="0">
                <a:solidFill>
                  <a:srgbClr val="000000"/>
                </a:solidFill>
                <a:effectLst/>
                <a:latin typeface="system-ui"/>
              </a:rPr>
              <a:t>truth</a:t>
            </a:r>
            <a:r>
              <a:rPr lang="en-US" b="0" i="0" dirty="0">
                <a:solidFill>
                  <a:srgbClr val="000000"/>
                </a:solidFill>
                <a:effectLst/>
                <a:latin typeface="system-ui"/>
              </a:rPr>
              <a:t>, and the </a:t>
            </a:r>
            <a:r>
              <a:rPr lang="en-US" b="1" i="0" dirty="0">
                <a:solidFill>
                  <a:srgbClr val="000000"/>
                </a:solidFill>
                <a:effectLst/>
                <a:latin typeface="system-ui"/>
              </a:rPr>
              <a:t>truth</a:t>
            </a:r>
            <a:r>
              <a:rPr lang="en-US" b="0" i="0" dirty="0">
                <a:solidFill>
                  <a:srgbClr val="000000"/>
                </a:solidFill>
                <a:effectLst/>
                <a:latin typeface="system-ui"/>
              </a:rPr>
              <a:t> will set you free.”</a:t>
            </a:r>
          </a:p>
          <a:p>
            <a:endParaRPr lang="en-US"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system-ui"/>
              </a:rPr>
              <a:t>“If you hold to my teaching, you are really my disciples. Then you will know the </a:t>
            </a:r>
            <a:r>
              <a:rPr lang="en-US" b="1" i="0" dirty="0">
                <a:solidFill>
                  <a:srgbClr val="000000"/>
                </a:solidFill>
                <a:effectLst/>
                <a:latin typeface="system-ui"/>
              </a:rPr>
              <a:t>truth</a:t>
            </a:r>
            <a:r>
              <a:rPr lang="en-US" b="0" i="0" dirty="0">
                <a:solidFill>
                  <a:srgbClr val="000000"/>
                </a:solidFill>
                <a:effectLst/>
                <a:latin typeface="system-ui"/>
              </a:rPr>
              <a:t>, and the </a:t>
            </a:r>
            <a:r>
              <a:rPr lang="en-US" b="1" i="0" dirty="0">
                <a:solidFill>
                  <a:srgbClr val="000000"/>
                </a:solidFill>
                <a:effectLst/>
                <a:latin typeface="system-ui"/>
              </a:rPr>
              <a:t>truth</a:t>
            </a:r>
            <a:r>
              <a:rPr lang="en-US" b="0" i="0" dirty="0">
                <a:solidFill>
                  <a:srgbClr val="000000"/>
                </a:solidFill>
                <a:effectLst/>
                <a:latin typeface="system-ui"/>
              </a:rPr>
              <a:t> will set you free.”</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8</a:t>
            </a:fld>
            <a:endParaRPr lang="en-US" dirty="0"/>
          </a:p>
        </p:txBody>
      </p:sp>
    </p:spTree>
    <p:extLst>
      <p:ext uri="{BB962C8B-B14F-4D97-AF65-F5344CB8AC3E}">
        <p14:creationId xmlns:p14="http://schemas.microsoft.com/office/powerpoint/2010/main" val="166337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Peoples’ minds are like concrete, thoroughly mixed up and permanently set</a:t>
            </a:r>
          </a:p>
          <a:p>
            <a:endParaRPr lang="en-US" dirty="0"/>
          </a:p>
          <a:p>
            <a:r>
              <a:rPr lang="en-US" dirty="0"/>
              <a:t>Challenge use to break up the concrete today</a:t>
            </a:r>
          </a:p>
        </p:txBody>
      </p:sp>
      <p:sp>
        <p:nvSpPr>
          <p:cNvPr id="4" name="Slide Number Placeholder 3"/>
          <p:cNvSpPr>
            <a:spLocks noGrp="1"/>
          </p:cNvSpPr>
          <p:nvPr>
            <p:ph type="sldNum" sz="quarter" idx="5"/>
          </p:nvPr>
        </p:nvSpPr>
        <p:spPr/>
        <p:txBody>
          <a:bodyPr/>
          <a:lstStyle/>
          <a:p>
            <a:fld id="{FA0DC3DB-0B10-4F5D-8078-2DEAC5D24F75}" type="slidenum">
              <a:rPr lang="en-US" smtClean="0"/>
              <a:t>9</a:t>
            </a:fld>
            <a:endParaRPr lang="en-US" dirty="0"/>
          </a:p>
        </p:txBody>
      </p:sp>
    </p:spTree>
    <p:extLst>
      <p:ext uri="{BB962C8B-B14F-4D97-AF65-F5344CB8AC3E}">
        <p14:creationId xmlns:p14="http://schemas.microsoft.com/office/powerpoint/2010/main" val="2046824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Tarshish was on the edge of the known world in the opposite direction of Nineveh</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10</a:t>
            </a:fld>
            <a:endParaRPr lang="en-US" dirty="0"/>
          </a:p>
        </p:txBody>
      </p:sp>
    </p:spTree>
    <p:extLst>
      <p:ext uri="{BB962C8B-B14F-4D97-AF65-F5344CB8AC3E}">
        <p14:creationId xmlns:p14="http://schemas.microsoft.com/office/powerpoint/2010/main" val="3511611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were not quite abandoning God, just foolishly trying to address their needs and concerns in the moment</a:t>
            </a:r>
          </a:p>
          <a:p>
            <a:endParaRPr lang="en-US" dirty="0"/>
          </a:p>
          <a:p>
            <a:r>
              <a:rPr lang="en-US" dirty="0"/>
              <a:t>They tried to create some back up for God just in case God was not totally up to the task at hand</a:t>
            </a:r>
          </a:p>
          <a:p>
            <a:endParaRPr lang="en-US" dirty="0"/>
          </a:p>
          <a:p>
            <a:r>
              <a:rPr lang="en-US" dirty="0"/>
              <a:t>Still tried to honor God with their own methods</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11</a:t>
            </a:fld>
            <a:endParaRPr lang="en-US" dirty="0"/>
          </a:p>
        </p:txBody>
      </p:sp>
    </p:spTree>
    <p:extLst>
      <p:ext uri="{BB962C8B-B14F-4D97-AF65-F5344CB8AC3E}">
        <p14:creationId xmlns:p14="http://schemas.microsoft.com/office/powerpoint/2010/main" val="1692116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some of the people must have questioned God’s ongoing willingness to care for them. Maybe they started thinking they were not worthy of God’s care. NOTE: The mana never stopped while Moses was away.</a:t>
            </a:r>
          </a:p>
          <a:p>
            <a:r>
              <a:rPr lang="en-US" dirty="0"/>
              <a:t>Despite evidence of the contrary, there was something in the back of their minds saying, God will let us starve to death. How did they lose hope without any indication that God was doing anything different?</a:t>
            </a:r>
          </a:p>
          <a:p>
            <a:endParaRPr lang="en-US" dirty="0"/>
          </a:p>
          <a:p>
            <a:r>
              <a:rPr lang="en-US" dirty="0"/>
              <a:t>Today: We feel like we are in the wilderness in life and feel like God abandoned us (for any number of reasons). But the evidence shows the contrary. The anchor of negative self-worth is quite heavy and there are many things in life that contributes to that weight. However, God gave us a hope in Jesus and the Holy Spirit – not just to save us from whatever calamity we feel we are in… but to give us strength in the midst of calamity. God’s word indicates that we will indeed experience hardship and should even learn to celebrate in our suffering. So what is telling us God is abandoning us? It is the anchor of fear, low self-worth, and lack of hope. If so, let’s work on lifting those anchors and help each other to do so.</a:t>
            </a:r>
          </a:p>
          <a:p>
            <a:endParaRPr lang="en-US" dirty="0"/>
          </a:p>
          <a:p>
            <a:r>
              <a:rPr lang="en-US" dirty="0"/>
              <a:t>No matter what you are going or been  through, what you ever done or didn’t do, or how much you think you fall short, God truly loves you and has your best interests at heart</a:t>
            </a:r>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12</a:t>
            </a:fld>
            <a:endParaRPr lang="en-US" dirty="0"/>
          </a:p>
        </p:txBody>
      </p:sp>
    </p:spTree>
    <p:extLst>
      <p:ext uri="{BB962C8B-B14F-4D97-AF65-F5344CB8AC3E}">
        <p14:creationId xmlns:p14="http://schemas.microsoft.com/office/powerpoint/2010/main" val="2000258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Others might have been comforted by going with what they knew. 400 years of exposure to foreign gods provided a lot of background and experience learning about other deities. Seems like it works for others so why not us?</a:t>
            </a:r>
          </a:p>
          <a:p>
            <a:endParaRPr lang="en-US" dirty="0"/>
          </a:p>
          <a:p>
            <a:r>
              <a:rPr lang="en-US" dirty="0"/>
              <a:t>The blueprint for worshipping other gods included making a bull or calf as a pedestal for their god. </a:t>
            </a:r>
          </a:p>
          <a:p>
            <a:endParaRPr lang="en-US" dirty="0"/>
          </a:p>
          <a:p>
            <a:r>
              <a:rPr lang="en-US" dirty="0"/>
              <a:t>So the people were not necessarily to outright abandon God, they just wanted to give God a little nudge or guidance</a:t>
            </a:r>
          </a:p>
          <a:p>
            <a:endParaRPr lang="en-US" dirty="0"/>
          </a:p>
          <a:p>
            <a:r>
              <a:rPr lang="en-US" dirty="0"/>
              <a:t>And btw, we see this practice of mixing Christian and pagan in our holidays. Halloween or All Hallows’ Eve is the new year for pagan traditions. The church attempted to counter this celebration by placing All Saints Day and All Souls Day in early November. I think we all know who won the popularity contest for that. Same thing for Christmas and Easter. I mean I got nothing against easter eggs or Easter bunnies that someone as mammals, produce those eggs, but can someone explain to me what that has to do with the resurrection? </a:t>
            </a:r>
          </a:p>
        </p:txBody>
      </p:sp>
      <p:sp>
        <p:nvSpPr>
          <p:cNvPr id="4" name="Slide Number Placeholder 3"/>
          <p:cNvSpPr>
            <a:spLocks noGrp="1"/>
          </p:cNvSpPr>
          <p:nvPr>
            <p:ph type="sldNum" sz="quarter" idx="5"/>
          </p:nvPr>
        </p:nvSpPr>
        <p:spPr/>
        <p:txBody>
          <a:bodyPr/>
          <a:lstStyle/>
          <a:p>
            <a:fld id="{FA0DC3DB-0B10-4F5D-8078-2DEAC5D24F75}" type="slidenum">
              <a:rPr lang="en-US" smtClean="0"/>
              <a:t>13</a:t>
            </a:fld>
            <a:endParaRPr lang="en-US" dirty="0"/>
          </a:p>
        </p:txBody>
      </p:sp>
    </p:spTree>
    <p:extLst>
      <p:ext uri="{BB962C8B-B14F-4D97-AF65-F5344CB8AC3E}">
        <p14:creationId xmlns:p14="http://schemas.microsoft.com/office/powerpoint/2010/main" val="3306443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Today: Peoples’ reliance and comfort that comes from money. In this world, if you have enough money, you don’t need God. I marvel of how much capitalism has been linked with Christianity – have people read the scriptures? </a:t>
            </a:r>
          </a:p>
          <a:p>
            <a:r>
              <a:rPr lang="en-US" dirty="0"/>
              <a:t>Zacchaeus’ story is the opposite of relying on money. The rich man was going to have a very difficult time getting to heaven</a:t>
            </a:r>
          </a:p>
          <a:p>
            <a:r>
              <a:rPr lang="en-US" dirty="0"/>
              <a:t>The love of money is the root of all evil – led to slavery and the oppression of a group of people for 400 years (both the Israelites and Black people)</a:t>
            </a:r>
          </a:p>
          <a:p>
            <a:r>
              <a:rPr lang="en-US" dirty="0"/>
              <a:t>It is like people made this golden calf to worship money and expect God to stand on top of the calf as part of it.</a:t>
            </a:r>
          </a:p>
          <a:p>
            <a:endParaRPr lang="en-US" dirty="0"/>
          </a:p>
          <a:p>
            <a:r>
              <a:rPr lang="en-US" dirty="0"/>
              <a:t>What are the ways in which we try to go with what we think works? What are those things we think work because it seems to work for others around us?</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14</a:t>
            </a:fld>
            <a:endParaRPr lang="en-US" dirty="0"/>
          </a:p>
        </p:txBody>
      </p:sp>
    </p:spTree>
    <p:extLst>
      <p:ext uri="{BB962C8B-B14F-4D97-AF65-F5344CB8AC3E}">
        <p14:creationId xmlns:p14="http://schemas.microsoft.com/office/powerpoint/2010/main" val="2753881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people thought they had to be Lionel Messi to God’s Luis Suarez or Tony Parker to God’s Tim Duncan. Most prolific assist duo’s in soccer and basketball history. Even though they witnessed the seven plagues, the parting of the Red Sea, and getting magical mana in the past 3 months, some did not believe God was up to the task.</a:t>
            </a:r>
          </a:p>
          <a:p>
            <a:endParaRPr lang="en-US" dirty="0"/>
          </a:p>
          <a:p>
            <a:r>
              <a:rPr lang="en-US" dirty="0"/>
              <a:t>Today: I get it. We see wondrously horrible things today. The outright assault on so many groups of people with impunity plus some rubbing it in. I cannot but think about all the ways black people are being affected by this current administration. Anti DEI everything but still wanting to give treasonous rioters reparations. How do we do our parts that God calls us to do without getting in God’s way?</a:t>
            </a:r>
          </a:p>
          <a:p>
            <a:endParaRPr lang="en-US" dirty="0"/>
          </a:p>
          <a:p>
            <a:r>
              <a:rPr lang="en-US" dirty="0"/>
              <a:t>Ever try to assist God only to discover that you only got in the way? I can assure you that the God that created the trillions of galaxies with billions of stars and planets in each can handle your problems. God may give us a task, but we should always be prayerful and try not to do God’s job.</a:t>
            </a:r>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15</a:t>
            </a:fld>
            <a:endParaRPr lang="en-US" dirty="0"/>
          </a:p>
        </p:txBody>
      </p:sp>
    </p:spTree>
    <p:extLst>
      <p:ext uri="{BB962C8B-B14F-4D97-AF65-F5344CB8AC3E}">
        <p14:creationId xmlns:p14="http://schemas.microsoft.com/office/powerpoint/2010/main" val="3676201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interesting actions related to this self inflicted action was the brevity of patience by the people. The people had been in the wilderness for about 3 months when Moses went up to Mt Sinai to speak with God. And before 40 days/nights passed, they had rebelled, melted all their gold, formed a golden calf, and planned a party. I mean where did they even get the casting for a golden calf in that time? Did they snatch that from the Egyptians as part of their reparations?</a:t>
            </a:r>
          </a:p>
          <a:p>
            <a:endParaRPr lang="en-US" dirty="0"/>
          </a:p>
          <a:p>
            <a:r>
              <a:rPr lang="en-US" dirty="0"/>
              <a:t>If we consider the primary motivation was worry about starving, you would understand it better if the mana stopped coming. However, it was not a matter of what they needed but what they wanted. </a:t>
            </a:r>
          </a:p>
          <a:p>
            <a:endParaRPr lang="en-US" dirty="0"/>
          </a:p>
          <a:p>
            <a:r>
              <a:rPr lang="en-US" dirty="0"/>
              <a:t>Today: We put God on a schedule … our schedule often times. Patience is not easy… especially if we feel something is pressing. It is an ongoing struggle to not move ahead of God’s schedule regarding reparations work… especially when you believe it is already 400 years behind schedule. While I believe there is a legitimate urgency in reparations, how we handle the details day in and day out matters and makes a difference. At NCF, we spent 3 years educating ourselves about reparations in various formats on a consistent basis. If I expected every congregation to drop everything and start a reparations program immediately and got frustrated if they didn’t, I would have gotten burned out a long time ago.</a:t>
            </a:r>
          </a:p>
          <a:p>
            <a:endParaRPr lang="en-US" dirty="0"/>
          </a:p>
          <a:p>
            <a:r>
              <a:rPr lang="en-US" dirty="0"/>
              <a:t>As difficult as it is, we have to work within God’s schedule and not our own.</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16</a:t>
            </a:fld>
            <a:endParaRPr lang="en-US" dirty="0"/>
          </a:p>
        </p:txBody>
      </p:sp>
    </p:spTree>
    <p:extLst>
      <p:ext uri="{BB962C8B-B14F-4D97-AF65-F5344CB8AC3E}">
        <p14:creationId xmlns:p14="http://schemas.microsoft.com/office/powerpoint/2010/main" val="335364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have the Art Clown, Alien, Freddy, Jason, IT, and Michael Myers among others as the featured pieces to put in your yard for All </a:t>
            </a:r>
            <a:r>
              <a:rPr lang="en-US" dirty="0" err="1"/>
              <a:t>Hallow’s</a:t>
            </a:r>
            <a:r>
              <a:rPr lang="en-US" dirty="0"/>
              <a:t> Eve</a:t>
            </a:r>
          </a:p>
          <a:p>
            <a:endParaRPr lang="en-US" dirty="0"/>
          </a:p>
          <a:p>
            <a:r>
              <a:rPr lang="en-US" dirty="0"/>
              <a:t>The anchor of fear runs deep in our society. </a:t>
            </a:r>
          </a:p>
          <a:p>
            <a:endParaRPr lang="en-US" dirty="0"/>
          </a:p>
          <a:p>
            <a:r>
              <a:rPr lang="en-US" dirty="0"/>
              <a:t>I realize trusting God is not easy. Fear seems to be a prized commodity in our society </a:t>
            </a:r>
          </a:p>
          <a:p>
            <a:r>
              <a:rPr lang="en-US" dirty="0"/>
              <a:t>Ongoing fear often translates into hopelessness which leads to attempting to assist or direct God into what we want to happen within a timeframe that is comfortable to us. </a:t>
            </a:r>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17</a:t>
            </a:fld>
            <a:endParaRPr lang="en-US" dirty="0"/>
          </a:p>
        </p:txBody>
      </p:sp>
    </p:spTree>
    <p:extLst>
      <p:ext uri="{BB962C8B-B14F-4D97-AF65-F5344CB8AC3E}">
        <p14:creationId xmlns:p14="http://schemas.microsoft.com/office/powerpoint/2010/main" val="4193292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opposite of fear is hope.</a:t>
            </a:r>
          </a:p>
          <a:p>
            <a:br>
              <a:rPr lang="en-US" dirty="0"/>
            </a:br>
            <a:r>
              <a:rPr lang="en-US" dirty="0"/>
              <a:t>Hope can be found in many places, especially when it comes to our future. Hope leads to us following God’s plan and timeline which I would argue, leads to much better outcomes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18</a:t>
            </a:fld>
            <a:endParaRPr lang="en-US" dirty="0"/>
          </a:p>
        </p:txBody>
      </p:sp>
    </p:spTree>
    <p:extLst>
      <p:ext uri="{BB962C8B-B14F-4D97-AF65-F5344CB8AC3E}">
        <p14:creationId xmlns:p14="http://schemas.microsoft.com/office/powerpoint/2010/main" val="1941925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to say that we do not have our role to play. A role that can often be uncomfortable at best and extremely sacrificial to a point where it feels like we are barely hanging on</a:t>
            </a:r>
          </a:p>
        </p:txBody>
      </p:sp>
      <p:sp>
        <p:nvSpPr>
          <p:cNvPr id="4" name="Slide Number Placeholder 3"/>
          <p:cNvSpPr>
            <a:spLocks noGrp="1"/>
          </p:cNvSpPr>
          <p:nvPr>
            <p:ph type="sldNum" sz="quarter" idx="5"/>
          </p:nvPr>
        </p:nvSpPr>
        <p:spPr/>
        <p:txBody>
          <a:bodyPr/>
          <a:lstStyle/>
          <a:p>
            <a:fld id="{FA0DC3DB-0B10-4F5D-8078-2DEAC5D24F75}" type="slidenum">
              <a:rPr lang="en-US" smtClean="0"/>
              <a:t>19</a:t>
            </a:fld>
            <a:endParaRPr lang="en-US" dirty="0"/>
          </a:p>
        </p:txBody>
      </p:sp>
    </p:spTree>
    <p:extLst>
      <p:ext uri="{BB962C8B-B14F-4D97-AF65-F5344CB8AC3E}">
        <p14:creationId xmlns:p14="http://schemas.microsoft.com/office/powerpoint/2010/main" val="1057765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God will show us the way, shaping and molding us so we can fulfill our calling in building God’s kingdom on earth as it is in heaven</a:t>
            </a:r>
          </a:p>
        </p:txBody>
      </p:sp>
      <p:sp>
        <p:nvSpPr>
          <p:cNvPr id="4" name="Slide Number Placeholder 3"/>
          <p:cNvSpPr>
            <a:spLocks noGrp="1"/>
          </p:cNvSpPr>
          <p:nvPr>
            <p:ph type="sldNum" sz="quarter" idx="5"/>
          </p:nvPr>
        </p:nvSpPr>
        <p:spPr/>
        <p:txBody>
          <a:bodyPr/>
          <a:lstStyle/>
          <a:p>
            <a:fld id="{FA0DC3DB-0B10-4F5D-8078-2DEAC5D24F75}" type="slidenum">
              <a:rPr lang="en-US" smtClean="0"/>
              <a:t>20</a:t>
            </a:fld>
            <a:endParaRPr lang="en-US" dirty="0"/>
          </a:p>
        </p:txBody>
      </p:sp>
    </p:spTree>
    <p:extLst>
      <p:ext uri="{BB962C8B-B14F-4D97-AF65-F5344CB8AC3E}">
        <p14:creationId xmlns:p14="http://schemas.microsoft.com/office/powerpoint/2010/main" val="3308328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are feeling fearful, panicked, and hopeless, know that Jesus is there with open arms to comfort you in your despair </a:t>
            </a:r>
          </a:p>
          <a:p>
            <a:endParaRPr lang="en-US" dirty="0"/>
          </a:p>
          <a:p>
            <a:r>
              <a:rPr lang="en-US" dirty="0"/>
              <a:t>I am not saying the pain will go away and all our problems will be solved, … you can just look at the news for 10 minutes to realize that.</a:t>
            </a:r>
          </a:p>
          <a:p>
            <a:endParaRPr lang="en-US" dirty="0"/>
          </a:p>
          <a:p>
            <a:r>
              <a:rPr lang="en-US" dirty="0"/>
              <a:t>But I am saying we have a God that can lift our anchors of hopelessness and allow us to explore a life of freedom, joy, hope, and love.</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21</a:t>
            </a:fld>
            <a:endParaRPr lang="en-US" dirty="0"/>
          </a:p>
        </p:txBody>
      </p:sp>
    </p:spTree>
    <p:extLst>
      <p:ext uri="{BB962C8B-B14F-4D97-AF65-F5344CB8AC3E}">
        <p14:creationId xmlns:p14="http://schemas.microsoft.com/office/powerpoint/2010/main" val="873697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6CC5F581-0382-4344-9A36-DBD7E805ECE0}" type="slidenum">
              <a:rPr lang="en-US" smtClean="0"/>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640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3704025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17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7995E-1408-4D66-AAD8-A833F2784BFC}" type="datetimeFigureOut">
              <a:rPr lang="en-US" smtClean="0"/>
              <a:t>10/8/26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1984978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F7995E-1408-4D66-AAD8-A833F2784BFC}" type="datetimeFigureOut">
              <a:rPr lang="en-US" smtClean="0"/>
              <a:t>10/8/26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C5F581-0382-4344-9A36-DBD7E805ECE0}"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4570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F7995E-1408-4D66-AAD8-A833F2784BFC}" type="datetimeFigureOut">
              <a:rPr lang="en-US" smtClean="0"/>
              <a:t>10/8/26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438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F7995E-1408-4D66-AAD8-A833F2784BFC}" type="datetimeFigureOut">
              <a:rPr lang="en-US" smtClean="0"/>
              <a:t>10/8/26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3063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10/8/26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165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10/8/26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610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10/8/26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91477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8290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268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3326761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454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670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9297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10/8/26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774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F7995E-1408-4D66-AAD8-A833F2784BFC}" type="datetimeFigureOut">
              <a:rPr lang="en-US" smtClean="0"/>
              <a:t>10/8/26</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C5F581-0382-4344-9A36-DBD7E805ECE0}" type="slidenum">
              <a:rPr lang="en-US" smtClean="0"/>
              <a:t>‹#›</a:t>
            </a:fld>
            <a:endParaRPr lang="en-US" dirty="0"/>
          </a:p>
        </p:txBody>
      </p:sp>
    </p:spTree>
    <p:extLst>
      <p:ext uri="{BB962C8B-B14F-4D97-AF65-F5344CB8AC3E}">
        <p14:creationId xmlns:p14="http://schemas.microsoft.com/office/powerpoint/2010/main" val="356415001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darkfrater.blogspot.com/2025/05/truth.html" TargetMode="Externa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fi.wikipedia.org/wiki/Idolatria" TargetMode="Externa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s://fr.wikipedia.org/wiki/Big_Three_(basket-ball)"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hyperlink" Target="https://ang.wikipedia.org/wiki/Lionel_Messi" TargetMode="Externa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www.rawpixel.com/search/due%20date" TargetMode="Externa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magnifying glass with a word&#10;&#10;Description automatically generated">
            <a:extLst>
              <a:ext uri="{FF2B5EF4-FFF2-40B4-BE49-F238E27FC236}">
                <a16:creationId xmlns:a16="http://schemas.microsoft.com/office/drawing/2014/main" id="{F338259C-615B-60FA-F045-97D2EC9614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6524" b="18476"/>
          <a:stretch>
            <a:fillRect/>
          </a:stretch>
        </p:blipFill>
        <p:spPr>
          <a:xfrm>
            <a:off x="20" y="10"/>
            <a:ext cx="9143980" cy="6857990"/>
          </a:xfrm>
          <a:prstGeom prst="rect">
            <a:avLst/>
          </a:prstGeom>
        </p:spPr>
      </p:pic>
    </p:spTree>
    <p:extLst>
      <p:ext uri="{BB962C8B-B14F-4D97-AF65-F5344CB8AC3E}">
        <p14:creationId xmlns:p14="http://schemas.microsoft.com/office/powerpoint/2010/main" val="38496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357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oster with images of people&#10;&#10;Description automatically generated">
            <a:extLst>
              <a:ext uri="{FF2B5EF4-FFF2-40B4-BE49-F238E27FC236}">
                <a16:creationId xmlns:a16="http://schemas.microsoft.com/office/drawing/2014/main" id="{4487C403-8A8B-C1FB-2015-46A6D4678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809794" y="1357347"/>
            <a:ext cx="5524411" cy="4143308"/>
          </a:xfrm>
          <a:prstGeom prst="rect">
            <a:avLst/>
          </a:prstGeom>
        </p:spPr>
      </p:pic>
      <p:sp>
        <p:nvSpPr>
          <p:cNvPr id="26" name="Rectangle 25">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C64E67"/>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44144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44" name="Rectangle 40">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43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suit playing a violin&#10;&#10;Description automatically generated">
            <a:extLst>
              <a:ext uri="{FF2B5EF4-FFF2-40B4-BE49-F238E27FC236}">
                <a16:creationId xmlns:a16="http://schemas.microsoft.com/office/drawing/2014/main" id="{9BA33D86-C052-DAEB-60AC-36425A1E5041}"/>
              </a:ext>
            </a:extLst>
          </p:cNvPr>
          <p:cNvPicPr>
            <a:picLocks noChangeAspect="1"/>
          </p:cNvPicPr>
          <p:nvPr/>
        </p:nvPicPr>
        <p:blipFill>
          <a:blip r:embed="rId4">
            <a:extLst>
              <a:ext uri="{28A0092B-C50C-407E-A947-70E740481C1C}">
                <a14:useLocalDpi xmlns:a14="http://schemas.microsoft.com/office/drawing/2010/main" val="0"/>
              </a:ext>
            </a:extLst>
          </a:blip>
          <a:srcRect l="2753" r="45289" b="-1"/>
          <a:stretch>
            <a:fillRect/>
          </a:stretch>
        </p:blipFill>
        <p:spPr>
          <a:xfrm rot="5400000">
            <a:off x="1809794" y="-558210"/>
            <a:ext cx="5524411" cy="7974422"/>
          </a:xfrm>
          <a:prstGeom prst="rect">
            <a:avLst/>
          </a:prstGeom>
        </p:spPr>
      </p:pic>
      <p:sp>
        <p:nvSpPr>
          <p:cNvPr id="43" name="Rectangle 42">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F2F58D"/>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495725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on a stage with a microphone and a group of people in the back&#10;&#10;Description automatically generated">
            <a:extLst>
              <a:ext uri="{FF2B5EF4-FFF2-40B4-BE49-F238E27FC236}">
                <a16:creationId xmlns:a16="http://schemas.microsoft.com/office/drawing/2014/main" id="{D80E7734-9FE6-410D-CE25-165F8A26812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0" y="10"/>
            <a:ext cx="9143980" cy="6857990"/>
          </a:xfrm>
          <a:prstGeom prst="rect">
            <a:avLst/>
          </a:prstGeom>
        </p:spPr>
      </p:pic>
    </p:spTree>
    <p:extLst>
      <p:ext uri="{BB962C8B-B14F-4D97-AF65-F5344CB8AC3E}">
        <p14:creationId xmlns:p14="http://schemas.microsoft.com/office/powerpoint/2010/main" val="262195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E5AFD22-BE1F-4AA0-8980-3CE7E31391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phone&#10;&#10;Description automatically generated">
            <a:extLst>
              <a:ext uri="{FF2B5EF4-FFF2-40B4-BE49-F238E27FC236}">
                <a16:creationId xmlns:a16="http://schemas.microsoft.com/office/drawing/2014/main" id="{C04A332D-96FF-4128-C63E-5CB0D010DDA9}"/>
              </a:ext>
            </a:extLst>
          </p:cNvPr>
          <p:cNvPicPr>
            <a:picLocks noChangeAspect="1"/>
          </p:cNvPicPr>
          <p:nvPr/>
        </p:nvPicPr>
        <p:blipFill>
          <a:blip r:embed="rId4">
            <a:extLst>
              <a:ext uri="{28A0092B-C50C-407E-A947-70E740481C1C}">
                <a14:useLocalDpi xmlns:a14="http://schemas.microsoft.com/office/drawing/2010/main" val="0"/>
              </a:ext>
            </a:extLst>
          </a:blip>
          <a:srcRect t="18815" r="-2" b="11809"/>
          <a:stretch>
            <a:fillRect/>
          </a:stretch>
        </p:blipFill>
        <p:spPr>
          <a:xfrm>
            <a:off x="20" y="5"/>
            <a:ext cx="4571980" cy="6857999"/>
          </a:xfrm>
          <a:prstGeom prst="rect">
            <a:avLst/>
          </a:prstGeom>
        </p:spPr>
      </p:pic>
      <p:pic>
        <p:nvPicPr>
          <p:cNvPr id="5" name="Picture 4" descr="A person and person smiling for a picture&#10;&#10;Description automatically generated">
            <a:extLst>
              <a:ext uri="{FF2B5EF4-FFF2-40B4-BE49-F238E27FC236}">
                <a16:creationId xmlns:a16="http://schemas.microsoft.com/office/drawing/2014/main" id="{AACD82D4-4C5A-09DB-9E9B-3D1024DB7041}"/>
              </a:ext>
            </a:extLst>
          </p:cNvPr>
          <p:cNvPicPr>
            <a:picLocks noChangeAspect="1"/>
          </p:cNvPicPr>
          <p:nvPr/>
        </p:nvPicPr>
        <p:blipFill>
          <a:blip r:embed="rId5">
            <a:extLst>
              <a:ext uri="{28A0092B-C50C-407E-A947-70E740481C1C}">
                <a14:useLocalDpi xmlns:a14="http://schemas.microsoft.com/office/drawing/2010/main" val="0"/>
              </a:ext>
            </a:extLst>
          </a:blip>
          <a:srcRect l="20125" r="29875"/>
          <a:stretch>
            <a:fillRect/>
          </a:stretch>
        </p:blipFill>
        <p:spPr>
          <a:xfrm rot="10800000">
            <a:off x="4572000" y="-7"/>
            <a:ext cx="4572000" cy="6858002"/>
          </a:xfrm>
          <a:prstGeom prst="rect">
            <a:avLst/>
          </a:prstGeom>
        </p:spPr>
      </p:pic>
    </p:spTree>
    <p:extLst>
      <p:ext uri="{BB962C8B-B14F-4D97-AF65-F5344CB8AC3E}">
        <p14:creationId xmlns:p14="http://schemas.microsoft.com/office/powerpoint/2010/main" val="198818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mountain&#10;&#10;Description automatically generated">
            <a:extLst>
              <a:ext uri="{FF2B5EF4-FFF2-40B4-BE49-F238E27FC236}">
                <a16:creationId xmlns:a16="http://schemas.microsoft.com/office/drawing/2014/main" id="{262727DD-6C6C-BD59-B756-9BD6D5603B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0" y="10"/>
            <a:ext cx="9143980" cy="6857990"/>
          </a:xfrm>
          <a:prstGeom prst="rect">
            <a:avLst/>
          </a:prstGeom>
        </p:spPr>
      </p:pic>
    </p:spTree>
    <p:extLst>
      <p:ext uri="{BB962C8B-B14F-4D97-AF65-F5344CB8AC3E}">
        <p14:creationId xmlns:p14="http://schemas.microsoft.com/office/powerpoint/2010/main" val="3714825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mountain range with trees and blue sky&#10;&#10;Description automatically generated">
            <a:extLst>
              <a:ext uri="{FF2B5EF4-FFF2-40B4-BE49-F238E27FC236}">
                <a16:creationId xmlns:a16="http://schemas.microsoft.com/office/drawing/2014/main" id="{C10C314C-7A0B-36FB-D5BA-13F774775F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0" y="10"/>
            <a:ext cx="9143980" cy="6857990"/>
          </a:xfrm>
          <a:prstGeom prst="rect">
            <a:avLst/>
          </a:prstGeom>
        </p:spPr>
      </p:pic>
    </p:spTree>
    <p:extLst>
      <p:ext uri="{BB962C8B-B14F-4D97-AF65-F5344CB8AC3E}">
        <p14:creationId xmlns:p14="http://schemas.microsoft.com/office/powerpoint/2010/main" val="2846630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5210" name="Picture 5209" descr="Top view of iceberg">
            <a:extLst>
              <a:ext uri="{FF2B5EF4-FFF2-40B4-BE49-F238E27FC236}">
                <a16:creationId xmlns:a16="http://schemas.microsoft.com/office/drawing/2014/main" id="{19166788-0A52-ECFA-E924-6C5D79CF6799}"/>
              </a:ext>
            </a:extLst>
          </p:cNvPr>
          <p:cNvPicPr>
            <a:picLocks noChangeAspect="1"/>
          </p:cNvPicPr>
          <p:nvPr/>
        </p:nvPicPr>
        <p:blipFill>
          <a:blip r:embed="rId4"/>
          <a:srcRect/>
          <a:stretch>
            <a:fillRect/>
          </a:stretch>
        </p:blipFill>
        <p:spPr>
          <a:xfrm>
            <a:off x="20" y="10"/>
            <a:ext cx="9143980" cy="6857990"/>
          </a:xfrm>
          <a:prstGeom prst="rect">
            <a:avLst/>
          </a:prstGeom>
        </p:spPr>
      </p:pic>
      <p:grpSp>
        <p:nvGrpSpPr>
          <p:cNvPr id="5241" name="Group 5233">
            <a:extLst>
              <a:ext uri="{FF2B5EF4-FFF2-40B4-BE49-F238E27FC236}">
                <a16:creationId xmlns:a16="http://schemas.microsoft.com/office/drawing/2014/main" id="{EF41A68A-8CD1-4105-B4EC-A56286CB0F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51962" y="1411015"/>
            <a:ext cx="5856119" cy="4103960"/>
            <a:chOff x="2202616" y="1411015"/>
            <a:chExt cx="7808159" cy="4103960"/>
          </a:xfrm>
        </p:grpSpPr>
        <p:sp>
          <p:nvSpPr>
            <p:cNvPr id="5235" name="Freeform 16">
              <a:extLst>
                <a:ext uri="{FF2B5EF4-FFF2-40B4-BE49-F238E27FC236}">
                  <a16:creationId xmlns:a16="http://schemas.microsoft.com/office/drawing/2014/main" id="{7B955F46-02E4-4A82-96F5-CBAFDD4A7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custGeom>
              <a:avLst/>
              <a:gdLst>
                <a:gd name="connsiteX0" fmla="*/ 7589084 w 7808159"/>
                <a:gd name="connsiteY0" fmla="*/ 3803605 h 4103960"/>
                <a:gd name="connsiteX1" fmla="*/ 7512884 w 7808159"/>
                <a:gd name="connsiteY1" fmla="*/ 3879805 h 4103960"/>
                <a:gd name="connsiteX2" fmla="*/ 7589084 w 7808159"/>
                <a:gd name="connsiteY2" fmla="*/ 3956005 h 4103960"/>
                <a:gd name="connsiteX3" fmla="*/ 7665284 w 7808159"/>
                <a:gd name="connsiteY3" fmla="*/ 3879805 h 4103960"/>
                <a:gd name="connsiteX4" fmla="*/ 7589084 w 7808159"/>
                <a:gd name="connsiteY4" fmla="*/ 3803605 h 4103960"/>
                <a:gd name="connsiteX5" fmla="*/ 197684 w 7808159"/>
                <a:gd name="connsiteY5" fmla="*/ 3803605 h 4103960"/>
                <a:gd name="connsiteX6" fmla="*/ 121484 w 7808159"/>
                <a:gd name="connsiteY6" fmla="*/ 3879805 h 4103960"/>
                <a:gd name="connsiteX7" fmla="*/ 197684 w 7808159"/>
                <a:gd name="connsiteY7" fmla="*/ 3956005 h 4103960"/>
                <a:gd name="connsiteX8" fmla="*/ 273884 w 7808159"/>
                <a:gd name="connsiteY8" fmla="*/ 3879805 h 4103960"/>
                <a:gd name="connsiteX9" fmla="*/ 197684 w 7808159"/>
                <a:gd name="connsiteY9" fmla="*/ 3803605 h 4103960"/>
                <a:gd name="connsiteX10" fmla="*/ 7604324 w 7808159"/>
                <a:gd name="connsiteY10" fmla="*/ 130765 h 4103960"/>
                <a:gd name="connsiteX11" fmla="*/ 7528124 w 7808159"/>
                <a:gd name="connsiteY11" fmla="*/ 206965 h 4103960"/>
                <a:gd name="connsiteX12" fmla="*/ 7604324 w 7808159"/>
                <a:gd name="connsiteY12" fmla="*/ 283165 h 4103960"/>
                <a:gd name="connsiteX13" fmla="*/ 7680524 w 7808159"/>
                <a:gd name="connsiteY13" fmla="*/ 206965 h 4103960"/>
                <a:gd name="connsiteX14" fmla="*/ 7604324 w 7808159"/>
                <a:gd name="connsiteY14" fmla="*/ 130765 h 4103960"/>
                <a:gd name="connsiteX15" fmla="*/ 197684 w 7808159"/>
                <a:gd name="connsiteY15" fmla="*/ 130765 h 4103960"/>
                <a:gd name="connsiteX16" fmla="*/ 121484 w 7808159"/>
                <a:gd name="connsiteY16" fmla="*/ 206965 h 4103960"/>
                <a:gd name="connsiteX17" fmla="*/ 197684 w 7808159"/>
                <a:gd name="connsiteY17" fmla="*/ 283165 h 4103960"/>
                <a:gd name="connsiteX18" fmla="*/ 273884 w 7808159"/>
                <a:gd name="connsiteY18" fmla="*/ 206965 h 4103960"/>
                <a:gd name="connsiteX19" fmla="*/ 197684 w 7808159"/>
                <a:gd name="connsiteY19" fmla="*/ 130765 h 4103960"/>
                <a:gd name="connsiteX20" fmla="*/ 0 w 7808159"/>
                <a:gd name="connsiteY20" fmla="*/ 0 h 4103960"/>
                <a:gd name="connsiteX21" fmla="*/ 7808159 w 7808159"/>
                <a:gd name="connsiteY21" fmla="*/ 0 h 4103960"/>
                <a:gd name="connsiteX22" fmla="*/ 7808159 w 7808159"/>
                <a:gd name="connsiteY22" fmla="*/ 4103960 h 4103960"/>
                <a:gd name="connsiteX23" fmla="*/ 0 w 7808159"/>
                <a:gd name="connsiteY23" fmla="*/ 4103960 h 41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08159" h="4103960">
                  <a:moveTo>
                    <a:pt x="7589084" y="3803605"/>
                  </a:moveTo>
                  <a:cubicBezTo>
                    <a:pt x="7547000" y="3803605"/>
                    <a:pt x="7512884" y="3837721"/>
                    <a:pt x="7512884" y="3879805"/>
                  </a:cubicBezTo>
                  <a:cubicBezTo>
                    <a:pt x="7512884" y="3921889"/>
                    <a:pt x="7547000" y="3956005"/>
                    <a:pt x="7589084" y="3956005"/>
                  </a:cubicBezTo>
                  <a:cubicBezTo>
                    <a:pt x="7631168" y="3956005"/>
                    <a:pt x="7665284" y="3921889"/>
                    <a:pt x="7665284" y="3879805"/>
                  </a:cubicBezTo>
                  <a:cubicBezTo>
                    <a:pt x="7665284" y="3837721"/>
                    <a:pt x="7631168" y="3803605"/>
                    <a:pt x="7589084" y="3803605"/>
                  </a:cubicBezTo>
                  <a:close/>
                  <a:moveTo>
                    <a:pt x="197684" y="3803605"/>
                  </a:moveTo>
                  <a:cubicBezTo>
                    <a:pt x="155600" y="3803605"/>
                    <a:pt x="121484" y="3837721"/>
                    <a:pt x="121484" y="3879805"/>
                  </a:cubicBezTo>
                  <a:cubicBezTo>
                    <a:pt x="121484" y="3921889"/>
                    <a:pt x="155600" y="3956005"/>
                    <a:pt x="197684" y="3956005"/>
                  </a:cubicBezTo>
                  <a:cubicBezTo>
                    <a:pt x="239768" y="3956005"/>
                    <a:pt x="273884" y="3921889"/>
                    <a:pt x="273884" y="3879805"/>
                  </a:cubicBezTo>
                  <a:cubicBezTo>
                    <a:pt x="273884" y="3837721"/>
                    <a:pt x="239768" y="3803605"/>
                    <a:pt x="197684" y="3803605"/>
                  </a:cubicBezTo>
                  <a:close/>
                  <a:moveTo>
                    <a:pt x="7604324" y="130765"/>
                  </a:moveTo>
                  <a:cubicBezTo>
                    <a:pt x="7562240" y="130765"/>
                    <a:pt x="7528124" y="164881"/>
                    <a:pt x="7528124" y="206965"/>
                  </a:cubicBezTo>
                  <a:cubicBezTo>
                    <a:pt x="7528124" y="249049"/>
                    <a:pt x="7562240" y="283165"/>
                    <a:pt x="7604324" y="283165"/>
                  </a:cubicBezTo>
                  <a:cubicBezTo>
                    <a:pt x="7646408" y="283165"/>
                    <a:pt x="7680524" y="249049"/>
                    <a:pt x="7680524" y="206965"/>
                  </a:cubicBezTo>
                  <a:cubicBezTo>
                    <a:pt x="7680524" y="164881"/>
                    <a:pt x="7646408" y="130765"/>
                    <a:pt x="7604324" y="130765"/>
                  </a:cubicBezTo>
                  <a:close/>
                  <a:moveTo>
                    <a:pt x="197684" y="130765"/>
                  </a:moveTo>
                  <a:cubicBezTo>
                    <a:pt x="155600" y="130765"/>
                    <a:pt x="121484" y="164881"/>
                    <a:pt x="121484" y="206965"/>
                  </a:cubicBezTo>
                  <a:cubicBezTo>
                    <a:pt x="121484" y="249049"/>
                    <a:pt x="155600" y="283165"/>
                    <a:pt x="197684" y="283165"/>
                  </a:cubicBezTo>
                  <a:cubicBezTo>
                    <a:pt x="239768" y="283165"/>
                    <a:pt x="273884" y="249049"/>
                    <a:pt x="273884" y="206965"/>
                  </a:cubicBezTo>
                  <a:cubicBezTo>
                    <a:pt x="273884" y="164881"/>
                    <a:pt x="239768" y="130765"/>
                    <a:pt x="197684" y="130765"/>
                  </a:cubicBezTo>
                  <a:close/>
                  <a:moveTo>
                    <a:pt x="0" y="0"/>
                  </a:moveTo>
                  <a:lnTo>
                    <a:pt x="7808159" y="0"/>
                  </a:lnTo>
                  <a:lnTo>
                    <a:pt x="7808159" y="4103960"/>
                  </a:lnTo>
                  <a:lnTo>
                    <a:pt x="0" y="4103960"/>
                  </a:lnTo>
                  <a:close/>
                </a:path>
              </a:pathLst>
            </a:custGeom>
            <a:blipFill dpi="0" rotWithShape="1">
              <a:blip r:embed="rId5">
                <a:alphaModFix amt="83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43" name="Group 5235">
              <a:extLst>
                <a:ext uri="{FF2B5EF4-FFF2-40B4-BE49-F238E27FC236}">
                  <a16:creationId xmlns:a16="http://schemas.microsoft.com/office/drawing/2014/main" id="{879775EF-026C-4E4A-873B-185915FB4FC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278995" y="1501257"/>
              <a:ext cx="7645811" cy="3928374"/>
              <a:chOff x="2278995" y="1501257"/>
              <a:chExt cx="7645811" cy="3928374"/>
            </a:xfrm>
          </p:grpSpPr>
          <p:sp>
            <p:nvSpPr>
              <p:cNvPr id="5237" name="Donut 19">
                <a:extLst>
                  <a:ext uri="{FF2B5EF4-FFF2-40B4-BE49-F238E27FC236}">
                    <a16:creationId xmlns:a16="http://schemas.microsoft.com/office/drawing/2014/main" id="{400D0967-F02F-4275-8520-75D52A1DF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7918"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38" name="Donut 21">
                <a:extLst>
                  <a:ext uri="{FF2B5EF4-FFF2-40B4-BE49-F238E27FC236}">
                    <a16:creationId xmlns:a16="http://schemas.microsoft.com/office/drawing/2014/main" id="{B4B16BA1-0F90-43DD-9D6C-6F196A15A3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3719" y="5174722"/>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39" name="Donut 22">
                <a:extLst>
                  <a:ext uri="{FF2B5EF4-FFF2-40B4-BE49-F238E27FC236}">
                    <a16:creationId xmlns:a16="http://schemas.microsoft.com/office/drawing/2014/main" id="{7B652CBC-3D51-4C0E-8DDE-2C4A49B38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40" name="Donut 23">
                <a:extLst>
                  <a:ext uri="{FF2B5EF4-FFF2-40B4-BE49-F238E27FC236}">
                    <a16:creationId xmlns:a16="http://schemas.microsoft.com/office/drawing/2014/main" id="{3AFF0419-6554-4FDD-93AB-8A8C45FF5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5182743"/>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Title 2"/>
          <p:cNvSpPr>
            <a:spLocks noGrp="1"/>
          </p:cNvSpPr>
          <p:nvPr>
            <p:ph type="ctrTitle"/>
          </p:nvPr>
        </p:nvSpPr>
        <p:spPr>
          <a:xfrm>
            <a:off x="2019298" y="1871131"/>
            <a:ext cx="5111752" cy="1515533"/>
          </a:xfrm>
        </p:spPr>
        <p:txBody>
          <a:bodyPr>
            <a:normAutofit fontScale="90000"/>
          </a:bodyPr>
          <a:lstStyle/>
          <a:p>
            <a:pPr>
              <a:lnSpc>
                <a:spcPct val="90000"/>
              </a:lnSpc>
            </a:pPr>
            <a:r>
              <a:rPr lang="en-US" b="1" dirty="0"/>
              <a:t>Lift the Anchor of Hopelessness</a:t>
            </a:r>
            <a:br>
              <a:rPr lang="en-US" dirty="0"/>
            </a:br>
            <a:endParaRPr lang="en-US" dirty="0"/>
          </a:p>
        </p:txBody>
      </p:sp>
      <p:sp>
        <p:nvSpPr>
          <p:cNvPr id="2" name="Subtitle 1"/>
          <p:cNvSpPr>
            <a:spLocks noGrp="1"/>
          </p:cNvSpPr>
          <p:nvPr>
            <p:ph type="subTitle" idx="1"/>
          </p:nvPr>
        </p:nvSpPr>
        <p:spPr>
          <a:xfrm>
            <a:off x="2019298" y="3657597"/>
            <a:ext cx="5111752" cy="1320802"/>
          </a:xfrm>
        </p:spPr>
        <p:txBody>
          <a:bodyPr>
            <a:normAutofit/>
          </a:bodyPr>
          <a:lstStyle/>
          <a:p>
            <a:r>
              <a:rPr lang="en-US"/>
              <a:t>Rejecting Lies, Embracing Truth</a:t>
            </a:r>
            <a:endParaRPr lang="en-US" dirty="0"/>
          </a:p>
        </p:txBody>
      </p:sp>
      <p:cxnSp>
        <p:nvCxnSpPr>
          <p:cNvPr id="5242" name="Straight Connector 5241">
            <a:extLst>
              <a:ext uri="{FF2B5EF4-FFF2-40B4-BE49-F238E27FC236}">
                <a16:creationId xmlns:a16="http://schemas.microsoft.com/office/drawing/2014/main" id="{5F310D7E-8F1E-4C2F-8824-E43E043DD8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020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400"/>
                                        <p:tgtEl>
                                          <p:spTgt spid="2">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632E0-9670-A19C-2FA0-BF0E78343428}"/>
              </a:ext>
            </a:extLst>
          </p:cNvPr>
          <p:cNvSpPr>
            <a:spLocks noGrp="1"/>
          </p:cNvSpPr>
          <p:nvPr>
            <p:ph type="title"/>
          </p:nvPr>
        </p:nvSpPr>
        <p:spPr>
          <a:xfrm>
            <a:off x="671508" y="1754066"/>
            <a:ext cx="4435942" cy="3446585"/>
          </a:xfrm>
        </p:spPr>
        <p:txBody>
          <a:bodyPr>
            <a:normAutofit/>
          </a:bodyPr>
          <a:lstStyle/>
          <a:p>
            <a:r>
              <a:rPr lang="en-US" b="1" dirty="0"/>
              <a:t>Lift Your Anchor</a:t>
            </a:r>
            <a:br>
              <a:rPr lang="en-US" dirty="0"/>
            </a:br>
            <a:r>
              <a:rPr lang="en-US" sz="2400" dirty="0"/>
              <a:t>Default Thinking</a:t>
            </a:r>
            <a:br>
              <a:rPr lang="en-US" sz="2400" dirty="0"/>
            </a:br>
            <a:r>
              <a:rPr lang="en-US" sz="2400" dirty="0"/>
              <a:t>Cognitive Dissonance</a:t>
            </a:r>
            <a:br>
              <a:rPr lang="en-US" sz="2400" dirty="0"/>
            </a:br>
            <a:r>
              <a:rPr lang="en-US" sz="2400" dirty="0"/>
              <a:t>Confirmation Bias</a:t>
            </a:r>
            <a:br>
              <a:rPr lang="en-US" dirty="0"/>
            </a:br>
            <a:endParaRPr lang="en-US" dirty="0"/>
          </a:p>
        </p:txBody>
      </p:sp>
      <p:pic>
        <p:nvPicPr>
          <p:cNvPr id="6" name="Content Placeholder 5">
            <a:extLst>
              <a:ext uri="{FF2B5EF4-FFF2-40B4-BE49-F238E27FC236}">
                <a16:creationId xmlns:a16="http://schemas.microsoft.com/office/drawing/2014/main" id="{C1A24895-CD2B-2C3B-52CB-C2773ADA99D3}"/>
              </a:ext>
            </a:extLst>
          </p:cNvPr>
          <p:cNvPicPr>
            <a:picLocks noGrp="1" noChangeAspect="1"/>
          </p:cNvPicPr>
          <p:nvPr>
            <p:ph idx="1"/>
          </p:nvPr>
        </p:nvPicPr>
        <p:blipFill>
          <a:blip r:embed="rId3"/>
          <a:stretch>
            <a:fillRect/>
          </a:stretch>
        </p:blipFill>
        <p:spPr>
          <a:xfrm>
            <a:off x="5003066" y="2230499"/>
            <a:ext cx="3859799" cy="2556913"/>
          </a:xfrm>
          <a:prstGeom prst="rect">
            <a:avLst/>
          </a:prstGeom>
        </p:spPr>
      </p:pic>
    </p:spTree>
    <p:extLst>
      <p:ext uri="{BB962C8B-B14F-4D97-AF65-F5344CB8AC3E}">
        <p14:creationId xmlns:p14="http://schemas.microsoft.com/office/powerpoint/2010/main" val="2294291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4" name="Rectangle 2123">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andscape with mountains and trees&#10;&#10;Description automatically generated">
            <a:extLst>
              <a:ext uri="{FF2B5EF4-FFF2-40B4-BE49-F238E27FC236}">
                <a16:creationId xmlns:a16="http://schemas.microsoft.com/office/drawing/2014/main" id="{D59E4D22-E323-47F1-C9E7-CBB6588367FD}"/>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a:stretch>
            <a:fill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BCB0D2BD-569B-22AC-2F7C-64BD79612E45}"/>
              </a:ext>
            </a:extLst>
          </p:cNvPr>
          <p:cNvSpPr>
            <a:spLocks noGrp="1"/>
          </p:cNvSpPr>
          <p:nvPr>
            <p:ph type="title"/>
          </p:nvPr>
        </p:nvSpPr>
        <p:spPr>
          <a:xfrm>
            <a:off x="971551" y="982132"/>
            <a:ext cx="7200897" cy="1303867"/>
          </a:xfrm>
        </p:spPr>
        <p:txBody>
          <a:bodyPr>
            <a:normAutofit/>
          </a:bodyPr>
          <a:lstStyle/>
          <a:p>
            <a:r>
              <a:rPr lang="en-US" dirty="0">
                <a:solidFill>
                  <a:srgbClr val="FFFFFF"/>
                </a:solidFill>
              </a:rPr>
              <a:t>Exodus 32: 1-14</a:t>
            </a:r>
          </a:p>
        </p:txBody>
      </p:sp>
      <p:cxnSp>
        <p:nvCxnSpPr>
          <p:cNvPr id="2126" name="Straight Connector 2125">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2070" name="Content Placeholder 2055">
            <a:extLst>
              <a:ext uri="{FF2B5EF4-FFF2-40B4-BE49-F238E27FC236}">
                <a16:creationId xmlns:a16="http://schemas.microsoft.com/office/drawing/2014/main" id="{2D541C6A-98D3-F35F-D591-B9C030401D07}"/>
              </a:ext>
            </a:extLst>
          </p:cNvPr>
          <p:cNvSpPr>
            <a:spLocks noGrp="1"/>
          </p:cNvSpPr>
          <p:nvPr>
            <p:ph idx="1"/>
          </p:nvPr>
        </p:nvSpPr>
        <p:spPr>
          <a:xfrm>
            <a:off x="971550" y="2556932"/>
            <a:ext cx="7200897" cy="3318936"/>
          </a:xfrm>
        </p:spPr>
        <p:txBody>
          <a:bodyPr>
            <a:normAutofit/>
          </a:bodyPr>
          <a:lstStyle/>
          <a:p>
            <a:r>
              <a:rPr lang="en-US" dirty="0">
                <a:solidFill>
                  <a:srgbClr val="FFFFFF"/>
                </a:solidFill>
              </a:rPr>
              <a:t>Moses was up on the mountain going over the gameplan with God</a:t>
            </a:r>
          </a:p>
          <a:p>
            <a:r>
              <a:rPr lang="en-US" dirty="0">
                <a:solidFill>
                  <a:srgbClr val="FFFFFF"/>
                </a:solidFill>
              </a:rPr>
              <a:t>The</a:t>
            </a:r>
            <a:r>
              <a:rPr lang="en-US" b="1" dirty="0">
                <a:solidFill>
                  <a:srgbClr val="FFFFFF"/>
                </a:solidFill>
              </a:rPr>
              <a:t> Children </a:t>
            </a:r>
            <a:r>
              <a:rPr lang="en-US" dirty="0">
                <a:solidFill>
                  <a:srgbClr val="FFFFFF"/>
                </a:solidFill>
              </a:rPr>
              <a:t>of God got restless and made a calf at the tail end of Moses’ 40 days/nights</a:t>
            </a:r>
          </a:p>
          <a:p>
            <a:r>
              <a:rPr lang="en-US" dirty="0">
                <a:solidFill>
                  <a:srgbClr val="FFFFFF"/>
                </a:solidFill>
              </a:rPr>
              <a:t>Major consequences to their actions</a:t>
            </a:r>
          </a:p>
          <a:p>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247055845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E4F490-FA76-4FF0-B36A-72B01E117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C8C51A-4ECF-4857-8298-6C8334C7F8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7" y="469900"/>
            <a:ext cx="2771251"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41C46E-A2A6-4DF0-84BD-502A2E56D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51" y="635508"/>
            <a:ext cx="2523744" cy="5586984"/>
          </a:xfrm>
          <a:prstGeom prst="rect">
            <a:avLst/>
          </a:prstGeom>
          <a:noFill/>
          <a:ln w="15875" cap="sq">
            <a:solidFill>
              <a:srgbClr val="FFFFFF">
                <a:alpha val="80000"/>
              </a:srgbClr>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8E3FD4E-F73B-6677-AAD3-C3FA2B679965}"/>
              </a:ext>
            </a:extLst>
          </p:cNvPr>
          <p:cNvSpPr>
            <a:spLocks noGrp="1"/>
          </p:cNvSpPr>
          <p:nvPr>
            <p:ph type="title"/>
          </p:nvPr>
        </p:nvSpPr>
        <p:spPr>
          <a:xfrm>
            <a:off x="714081" y="954756"/>
            <a:ext cx="2047810" cy="4946003"/>
          </a:xfrm>
        </p:spPr>
        <p:txBody>
          <a:bodyPr>
            <a:normAutofit/>
          </a:bodyPr>
          <a:lstStyle/>
          <a:p>
            <a:r>
              <a:rPr lang="en-US">
                <a:solidFill>
                  <a:srgbClr val="FFFFFF"/>
                </a:solidFill>
              </a:rPr>
              <a:t>BUT WHY???</a:t>
            </a:r>
          </a:p>
        </p:txBody>
      </p:sp>
      <p:sp>
        <p:nvSpPr>
          <p:cNvPr id="14" name="Rectangle 13">
            <a:extLst>
              <a:ext uri="{FF2B5EF4-FFF2-40B4-BE49-F238E27FC236}">
                <a16:creationId xmlns:a16="http://schemas.microsoft.com/office/drawing/2014/main" id="{67CE4C0A-D88E-41BB-8F06-8C0E2604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0"/>
            <a:ext cx="5653278" cy="6858000"/>
          </a:xfrm>
          <a:prstGeom prst="rect">
            <a:avLst/>
          </a:prstGeom>
          <a:solidFill>
            <a:schemeClr val="bg2">
              <a:lumMod val="90000"/>
              <a:lumOff val="10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2522E8F-0293-F25A-088E-056362D69996}"/>
              </a:ext>
            </a:extLst>
          </p:cNvPr>
          <p:cNvSpPr>
            <a:spLocks noGrp="1"/>
          </p:cNvSpPr>
          <p:nvPr>
            <p:ph idx="1"/>
          </p:nvPr>
        </p:nvSpPr>
        <p:spPr>
          <a:xfrm>
            <a:off x="3862770" y="469900"/>
            <a:ext cx="4465222" cy="5405968"/>
          </a:xfrm>
        </p:spPr>
        <p:txBody>
          <a:bodyPr anchor="ctr">
            <a:normAutofit/>
          </a:bodyPr>
          <a:lstStyle/>
          <a:p>
            <a:r>
              <a:rPr lang="en-US">
                <a:solidFill>
                  <a:schemeClr val="tx1"/>
                </a:solidFill>
              </a:rPr>
              <a:t>After 400 years of bondage and now free why so quick to abandon God?</a:t>
            </a:r>
          </a:p>
          <a:p>
            <a:pPr lvl="1"/>
            <a:r>
              <a:rPr lang="en-US">
                <a:solidFill>
                  <a:schemeClr val="tx1"/>
                </a:solidFill>
              </a:rPr>
              <a:t>Mix of other surrounding cultures (Egyptian, Canaanite, other middle east deities)</a:t>
            </a:r>
          </a:p>
          <a:p>
            <a:pPr lvl="1"/>
            <a:r>
              <a:rPr lang="en-US">
                <a:solidFill>
                  <a:schemeClr val="tx1"/>
                </a:solidFill>
              </a:rPr>
              <a:t>Stemmed from fear of starving out in the wilderness</a:t>
            </a:r>
          </a:p>
          <a:p>
            <a:pPr lvl="1"/>
            <a:r>
              <a:rPr lang="en-US">
                <a:solidFill>
                  <a:schemeClr val="tx1"/>
                </a:solidFill>
              </a:rPr>
              <a:t>A pedestal for the invisible God</a:t>
            </a:r>
          </a:p>
        </p:txBody>
      </p:sp>
    </p:spTree>
    <p:extLst>
      <p:ext uri="{BB962C8B-B14F-4D97-AF65-F5344CB8AC3E}">
        <p14:creationId xmlns:p14="http://schemas.microsoft.com/office/powerpoint/2010/main" val="38978333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EDFED-F821-6C2D-7258-89E0DDD04D39}"/>
              </a:ext>
            </a:extLst>
          </p:cNvPr>
          <p:cNvSpPr>
            <a:spLocks noGrp="1"/>
          </p:cNvSpPr>
          <p:nvPr>
            <p:ph type="title"/>
          </p:nvPr>
        </p:nvSpPr>
        <p:spPr>
          <a:xfrm>
            <a:off x="971551" y="982132"/>
            <a:ext cx="7200897" cy="1303867"/>
          </a:xfrm>
        </p:spPr>
        <p:txBody>
          <a:bodyPr>
            <a:normAutofit/>
          </a:bodyPr>
          <a:lstStyle/>
          <a:p>
            <a:r>
              <a:rPr lang="en-US" dirty="0">
                <a:solidFill>
                  <a:srgbClr val="262626"/>
                </a:solidFill>
              </a:rPr>
              <a:t>The Anchor of Hopelessness</a:t>
            </a:r>
          </a:p>
        </p:txBody>
      </p:sp>
      <p:graphicFrame>
        <p:nvGraphicFramePr>
          <p:cNvPr id="5" name="Content Placeholder 2">
            <a:extLst>
              <a:ext uri="{FF2B5EF4-FFF2-40B4-BE49-F238E27FC236}">
                <a16:creationId xmlns:a16="http://schemas.microsoft.com/office/drawing/2014/main" id="{562DB8BB-4623-CBC8-F841-FFC9BC1ED2B2}"/>
              </a:ext>
            </a:extLst>
          </p:cNvPr>
          <p:cNvGraphicFramePr>
            <a:graphicFrameLocks noGrp="1"/>
          </p:cNvGraphicFramePr>
          <p:nvPr>
            <p:ph idx="1"/>
            <p:extLst>
              <p:ext uri="{D42A27DB-BD31-4B8C-83A1-F6EECF244321}">
                <p14:modId xmlns:p14="http://schemas.microsoft.com/office/powerpoint/2010/main" val="1171854286"/>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296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of the Hittite God Teshub - World History Encyclopedia">
            <a:extLst>
              <a:ext uri="{FF2B5EF4-FFF2-40B4-BE49-F238E27FC236}">
                <a16:creationId xmlns:a16="http://schemas.microsoft.com/office/drawing/2014/main" id="{BD907CFD-4C50-23C5-B4A0-C88022EB4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 y="0"/>
            <a:ext cx="90662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787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ainting of a group of people&#10;&#10;Description automatically generated">
            <a:extLst>
              <a:ext uri="{FF2B5EF4-FFF2-40B4-BE49-F238E27FC236}">
                <a16:creationId xmlns:a16="http://schemas.microsoft.com/office/drawing/2014/main" id="{95156281-682B-B1C3-BE3E-975D51F7FBE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5811" r="1522"/>
          <a:stretch>
            <a:fillRect/>
          </a:stretch>
        </p:blipFill>
        <p:spPr>
          <a:xfrm>
            <a:off x="20" y="10"/>
            <a:ext cx="9143980" cy="6857990"/>
          </a:xfrm>
          <a:prstGeom prst="rect">
            <a:avLst/>
          </a:prstGeom>
        </p:spPr>
      </p:pic>
    </p:spTree>
    <p:extLst>
      <p:ext uri="{BB962C8B-B14F-4D97-AF65-F5344CB8AC3E}">
        <p14:creationId xmlns:p14="http://schemas.microsoft.com/office/powerpoint/2010/main" val="1944851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football uniform&#10;&#10;Description automatically generated">
            <a:extLst>
              <a:ext uri="{FF2B5EF4-FFF2-40B4-BE49-F238E27FC236}">
                <a16:creationId xmlns:a16="http://schemas.microsoft.com/office/drawing/2014/main" id="{AEBD34F2-C8F7-D4C2-4C60-ABCB4527A57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60003" y="826162"/>
            <a:ext cx="3898900" cy="5205674"/>
          </a:xfrm>
          <a:prstGeom prst="rect">
            <a:avLst/>
          </a:prstGeom>
        </p:spPr>
      </p:pic>
      <p:pic>
        <p:nvPicPr>
          <p:cNvPr id="7" name="Picture 6" descr="A basketball player dribbling a basketball&#10;&#10;Description automatically generated">
            <a:extLst>
              <a:ext uri="{FF2B5EF4-FFF2-40B4-BE49-F238E27FC236}">
                <a16:creationId xmlns:a16="http://schemas.microsoft.com/office/drawing/2014/main" id="{7853D25C-0346-F68A-654D-A44631F23A8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96204" y="826163"/>
            <a:ext cx="3287793" cy="5205674"/>
          </a:xfrm>
          <a:prstGeom prst="rect">
            <a:avLst/>
          </a:prstGeom>
        </p:spPr>
      </p:pic>
    </p:spTree>
    <p:extLst>
      <p:ext uri="{BB962C8B-B14F-4D97-AF65-F5344CB8AC3E}">
        <p14:creationId xmlns:p14="http://schemas.microsoft.com/office/powerpoint/2010/main" val="4176644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in a meeting&#10;&#10;Description automatically generated">
            <a:extLst>
              <a:ext uri="{FF2B5EF4-FFF2-40B4-BE49-F238E27FC236}">
                <a16:creationId xmlns:a16="http://schemas.microsoft.com/office/drawing/2014/main" id="{3C27DD3A-058D-5CD2-DBDC-F5E7D72C97F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b="13044"/>
          <a:stretch>
            <a:fillRect/>
          </a:stretch>
        </p:blipFill>
        <p:spPr>
          <a:xfrm>
            <a:off x="20" y="10"/>
            <a:ext cx="9143980" cy="6857990"/>
          </a:xfrm>
          <a:prstGeom prst="rect">
            <a:avLst/>
          </a:prstGeom>
        </p:spPr>
      </p:pic>
    </p:spTree>
    <p:extLst>
      <p:ext uri="{BB962C8B-B14F-4D97-AF65-F5344CB8AC3E}">
        <p14:creationId xmlns:p14="http://schemas.microsoft.com/office/powerpoint/2010/main" val="4280742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in a garment&#10;&#10;Description automatically generated">
            <a:extLst>
              <a:ext uri="{FF2B5EF4-FFF2-40B4-BE49-F238E27FC236}">
                <a16:creationId xmlns:a16="http://schemas.microsoft.com/office/drawing/2014/main" id="{202EBB64-B75A-1282-9815-A4F1062C0DEA}"/>
              </a:ext>
            </a:extLst>
          </p:cNvPr>
          <p:cNvPicPr>
            <a:picLocks noChangeAspect="1"/>
          </p:cNvPicPr>
          <p:nvPr/>
        </p:nvPicPr>
        <p:blipFill>
          <a:blip r:embed="rId3">
            <a:extLst>
              <a:ext uri="{28A0092B-C50C-407E-A947-70E740481C1C}">
                <a14:useLocalDpi xmlns:a14="http://schemas.microsoft.com/office/drawing/2010/main" val="0"/>
              </a:ext>
            </a:extLst>
          </a:blip>
          <a:srcRect r="15345" b="4"/>
          <a:stretch>
            <a:fillRect/>
          </a:stretch>
        </p:blipFill>
        <p:spPr>
          <a:xfrm rot="5400000">
            <a:off x="-193307" y="193307"/>
            <a:ext cx="3388893" cy="3002279"/>
          </a:xfrm>
          <a:prstGeom prst="rect">
            <a:avLst/>
          </a:prstGeom>
        </p:spPr>
      </p:pic>
      <p:pic>
        <p:nvPicPr>
          <p:cNvPr id="6" name="Picture 5" descr="A statue of a person in a garment&#10;&#10;Description automatically generated">
            <a:extLst>
              <a:ext uri="{FF2B5EF4-FFF2-40B4-BE49-F238E27FC236}">
                <a16:creationId xmlns:a16="http://schemas.microsoft.com/office/drawing/2014/main" id="{FA5325B5-B129-536B-5544-1CF381CFD8F1}"/>
              </a:ext>
            </a:extLst>
          </p:cNvPr>
          <p:cNvPicPr>
            <a:picLocks noChangeAspect="1"/>
          </p:cNvPicPr>
          <p:nvPr/>
        </p:nvPicPr>
        <p:blipFill>
          <a:blip r:embed="rId4">
            <a:extLst>
              <a:ext uri="{28A0092B-C50C-407E-A947-70E740481C1C}">
                <a14:useLocalDpi xmlns:a14="http://schemas.microsoft.com/office/drawing/2010/main" val="0"/>
              </a:ext>
            </a:extLst>
          </a:blip>
          <a:srcRect l="3808" r="11905" b="-1"/>
          <a:stretch>
            <a:fillRect/>
          </a:stretch>
        </p:blipFill>
        <p:spPr>
          <a:xfrm rot="5400000">
            <a:off x="2884486" y="186372"/>
            <a:ext cx="3383280" cy="3010535"/>
          </a:xfrm>
          <a:prstGeom prst="rect">
            <a:avLst/>
          </a:prstGeom>
        </p:spPr>
      </p:pic>
      <p:pic>
        <p:nvPicPr>
          <p:cNvPr id="3" name="Picture 2" descr="A person in a garment&#10;&#10;Description automatically generated">
            <a:extLst>
              <a:ext uri="{FF2B5EF4-FFF2-40B4-BE49-F238E27FC236}">
                <a16:creationId xmlns:a16="http://schemas.microsoft.com/office/drawing/2014/main" id="{EB4B7D1A-BA03-FC83-2150-5BA5EC21782D}"/>
              </a:ext>
            </a:extLst>
          </p:cNvPr>
          <p:cNvPicPr>
            <a:picLocks noChangeAspect="1"/>
          </p:cNvPicPr>
          <p:nvPr/>
        </p:nvPicPr>
        <p:blipFill>
          <a:blip r:embed="rId5">
            <a:extLst>
              <a:ext uri="{28A0092B-C50C-407E-A947-70E740481C1C}">
                <a14:useLocalDpi xmlns:a14="http://schemas.microsoft.com/office/drawing/2010/main" val="0"/>
              </a:ext>
            </a:extLst>
          </a:blip>
          <a:srcRect r="15486" b="4"/>
          <a:stretch>
            <a:fillRect/>
          </a:stretch>
        </p:blipFill>
        <p:spPr>
          <a:xfrm rot="5400000">
            <a:off x="5951219" y="190500"/>
            <a:ext cx="3383280" cy="3002279"/>
          </a:xfrm>
          <a:prstGeom prst="rect">
            <a:avLst/>
          </a:prstGeom>
        </p:spPr>
      </p:pic>
      <p:pic>
        <p:nvPicPr>
          <p:cNvPr id="14" name="Picture 13" descr="A person in a mask and a mask&#10;&#10;Description automatically generated">
            <a:extLst>
              <a:ext uri="{FF2B5EF4-FFF2-40B4-BE49-F238E27FC236}">
                <a16:creationId xmlns:a16="http://schemas.microsoft.com/office/drawing/2014/main" id="{3B0F8CE7-332E-66CA-2714-6142F4169A0C}"/>
              </a:ext>
            </a:extLst>
          </p:cNvPr>
          <p:cNvPicPr>
            <a:picLocks noChangeAspect="1"/>
          </p:cNvPicPr>
          <p:nvPr/>
        </p:nvPicPr>
        <p:blipFill>
          <a:blip r:embed="rId6">
            <a:extLst>
              <a:ext uri="{28A0092B-C50C-407E-A947-70E740481C1C}">
                <a14:useLocalDpi xmlns:a14="http://schemas.microsoft.com/office/drawing/2010/main" val="0"/>
              </a:ext>
            </a:extLst>
          </a:blip>
          <a:srcRect r="15345" b="4"/>
          <a:stretch>
            <a:fillRect/>
          </a:stretch>
        </p:blipFill>
        <p:spPr>
          <a:xfrm rot="5400000">
            <a:off x="-193307" y="3662409"/>
            <a:ext cx="3388893" cy="3002279"/>
          </a:xfrm>
          <a:prstGeom prst="rect">
            <a:avLst/>
          </a:prstGeom>
        </p:spPr>
      </p:pic>
      <p:pic>
        <p:nvPicPr>
          <p:cNvPr id="10" name="Picture 9" descr="A clown in a garment&#10;&#10;Description automatically generated">
            <a:extLst>
              <a:ext uri="{FF2B5EF4-FFF2-40B4-BE49-F238E27FC236}">
                <a16:creationId xmlns:a16="http://schemas.microsoft.com/office/drawing/2014/main" id="{00EE8FBE-DEA5-48E1-370F-1EA096AB4C17}"/>
              </a:ext>
            </a:extLst>
          </p:cNvPr>
          <p:cNvPicPr>
            <a:picLocks noChangeAspect="1"/>
          </p:cNvPicPr>
          <p:nvPr/>
        </p:nvPicPr>
        <p:blipFill>
          <a:blip r:embed="rId7">
            <a:extLst>
              <a:ext uri="{28A0092B-C50C-407E-A947-70E740481C1C}">
                <a14:useLocalDpi xmlns:a14="http://schemas.microsoft.com/office/drawing/2010/main" val="0"/>
              </a:ext>
            </a:extLst>
          </a:blip>
          <a:srcRect r="15713" b="-1"/>
          <a:stretch>
            <a:fillRect/>
          </a:stretch>
        </p:blipFill>
        <p:spPr>
          <a:xfrm rot="5400000">
            <a:off x="2884486" y="3655474"/>
            <a:ext cx="3383280" cy="3010535"/>
          </a:xfrm>
          <a:prstGeom prst="rect">
            <a:avLst/>
          </a:prstGeom>
        </p:spPr>
      </p:pic>
      <p:pic>
        <p:nvPicPr>
          <p:cNvPr id="12" name="Picture 11" descr="A person in a mask and overalls standing in front of a door&#10;&#10;Description automatically generated">
            <a:extLst>
              <a:ext uri="{FF2B5EF4-FFF2-40B4-BE49-F238E27FC236}">
                <a16:creationId xmlns:a16="http://schemas.microsoft.com/office/drawing/2014/main" id="{FDD852D3-7A3F-9353-E4E4-81E4A1A27F37}"/>
              </a:ext>
            </a:extLst>
          </p:cNvPr>
          <p:cNvPicPr>
            <a:picLocks noChangeAspect="1"/>
          </p:cNvPicPr>
          <p:nvPr/>
        </p:nvPicPr>
        <p:blipFill>
          <a:blip r:embed="rId8">
            <a:extLst>
              <a:ext uri="{28A0092B-C50C-407E-A947-70E740481C1C}">
                <a14:useLocalDpi xmlns:a14="http://schemas.microsoft.com/office/drawing/2010/main" val="0"/>
              </a:ext>
            </a:extLst>
          </a:blip>
          <a:srcRect r="15108" b="-1"/>
          <a:stretch>
            <a:fillRect/>
          </a:stretch>
        </p:blipFill>
        <p:spPr>
          <a:xfrm rot="5400000">
            <a:off x="5952540" y="3666535"/>
            <a:ext cx="3388893" cy="2994026"/>
          </a:xfrm>
          <a:prstGeom prst="rect">
            <a:avLst/>
          </a:prstGeom>
        </p:spPr>
      </p:pic>
    </p:spTree>
    <p:extLst>
      <p:ext uri="{BB962C8B-B14F-4D97-AF65-F5344CB8AC3E}">
        <p14:creationId xmlns:p14="http://schemas.microsoft.com/office/powerpoint/2010/main" val="1752706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E5AFD22-BE1F-4AA0-8980-3CE7E31391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aby smiling at the camera&#10;&#10;Description automatically generated">
            <a:extLst>
              <a:ext uri="{FF2B5EF4-FFF2-40B4-BE49-F238E27FC236}">
                <a16:creationId xmlns:a16="http://schemas.microsoft.com/office/drawing/2014/main" id="{C3DBA4D5-2505-0C25-814B-E62D283A50BF}"/>
              </a:ext>
            </a:extLst>
          </p:cNvPr>
          <p:cNvPicPr>
            <a:picLocks noChangeAspect="1"/>
          </p:cNvPicPr>
          <p:nvPr/>
        </p:nvPicPr>
        <p:blipFill>
          <a:blip r:embed="rId4">
            <a:extLst>
              <a:ext uri="{28A0092B-C50C-407E-A947-70E740481C1C}">
                <a14:useLocalDpi xmlns:a14="http://schemas.microsoft.com/office/drawing/2010/main" val="0"/>
              </a:ext>
            </a:extLst>
          </a:blip>
          <a:srcRect t="5556" b="5556"/>
          <a:stretch>
            <a:fillRect/>
          </a:stretch>
        </p:blipFill>
        <p:spPr>
          <a:xfrm rot="5400000">
            <a:off x="-1142999" y="1143004"/>
            <a:ext cx="6857999" cy="4572000"/>
          </a:xfrm>
          <a:prstGeom prst="rect">
            <a:avLst/>
          </a:prstGeom>
        </p:spPr>
      </p:pic>
      <p:pic>
        <p:nvPicPr>
          <p:cNvPr id="5" name="Picture 4" descr="A baby lying on a blanket&#10;&#10;Description automatically generated">
            <a:extLst>
              <a:ext uri="{FF2B5EF4-FFF2-40B4-BE49-F238E27FC236}">
                <a16:creationId xmlns:a16="http://schemas.microsoft.com/office/drawing/2014/main" id="{BF91072D-E42E-D899-FF62-D65DF4E60DED}"/>
              </a:ext>
            </a:extLst>
          </p:cNvPr>
          <p:cNvPicPr>
            <a:picLocks noChangeAspect="1"/>
          </p:cNvPicPr>
          <p:nvPr/>
        </p:nvPicPr>
        <p:blipFill>
          <a:blip r:embed="rId5">
            <a:extLst>
              <a:ext uri="{28A0092B-C50C-407E-A947-70E740481C1C}">
                <a14:useLocalDpi xmlns:a14="http://schemas.microsoft.com/office/drawing/2010/main" val="0"/>
              </a:ext>
            </a:extLst>
          </a:blip>
          <a:srcRect l="889" r="10222"/>
          <a:stretch>
            <a:fillRect/>
          </a:stretch>
        </p:blipFill>
        <p:spPr>
          <a:xfrm>
            <a:off x="4572000" y="-7"/>
            <a:ext cx="4572000" cy="6858002"/>
          </a:xfrm>
          <a:prstGeom prst="rect">
            <a:avLst/>
          </a:prstGeom>
        </p:spPr>
      </p:pic>
    </p:spTree>
    <p:extLst>
      <p:ext uri="{BB962C8B-B14F-4D97-AF65-F5344CB8AC3E}">
        <p14:creationId xmlns:p14="http://schemas.microsoft.com/office/powerpoint/2010/main" val="2505530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wo children climbing on a playground&#10;&#10;Description automatically generated">
            <a:extLst>
              <a:ext uri="{FF2B5EF4-FFF2-40B4-BE49-F238E27FC236}">
                <a16:creationId xmlns:a16="http://schemas.microsoft.com/office/drawing/2014/main" id="{9FA7E7FF-445F-6409-A928-83E078EE60DC}"/>
              </a:ext>
            </a:extLst>
          </p:cNvPr>
          <p:cNvPicPr>
            <a:picLocks noChangeAspect="1"/>
          </p:cNvPicPr>
          <p:nvPr/>
        </p:nvPicPr>
        <p:blipFill>
          <a:blip r:embed="rId4">
            <a:extLst>
              <a:ext uri="{28A0092B-C50C-407E-A947-70E740481C1C}">
                <a14:useLocalDpi xmlns:a14="http://schemas.microsoft.com/office/drawing/2010/main" val="0"/>
              </a:ext>
            </a:extLst>
          </a:blip>
          <a:srcRect b="43750"/>
          <a:stretch>
            <a:fillRect/>
          </a:stretch>
        </p:blipFill>
        <p:spPr>
          <a:xfrm>
            <a:off x="20" y="10"/>
            <a:ext cx="9143980" cy="6857990"/>
          </a:xfrm>
          <a:prstGeom prst="rect">
            <a:avLst/>
          </a:prstGeom>
        </p:spPr>
      </p:pic>
    </p:spTree>
    <p:extLst>
      <p:ext uri="{BB962C8B-B14F-4D97-AF65-F5344CB8AC3E}">
        <p14:creationId xmlns:p14="http://schemas.microsoft.com/office/powerpoint/2010/main" val="1970929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C3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hild playing with toys&#10;&#10;Description automatically generated">
            <a:extLst>
              <a:ext uri="{FF2B5EF4-FFF2-40B4-BE49-F238E27FC236}">
                <a16:creationId xmlns:a16="http://schemas.microsoft.com/office/drawing/2014/main" id="{190AA764-C017-6316-8AAD-37828D87B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0346" y="666795"/>
            <a:ext cx="4143308" cy="5524411"/>
          </a:xfrm>
          <a:prstGeom prst="rect">
            <a:avLst/>
          </a:prstGeom>
        </p:spPr>
      </p:pic>
      <p:sp>
        <p:nvSpPr>
          <p:cNvPr id="10" name="Rectangle 9">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E3EA0B"/>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6518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058" name="Rectangle 2054">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160 Best Black jesus pictures ideas | bible character ...">
            <a:extLst>
              <a:ext uri="{FF2B5EF4-FFF2-40B4-BE49-F238E27FC236}">
                <a16:creationId xmlns:a16="http://schemas.microsoft.com/office/drawing/2014/main" id="{C2CF8E33-6DF0-F159-954B-6922F73923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5110"/>
          <a:stretch>
            <a:fillRect/>
          </a:stretch>
        </p:blipFill>
        <p:spPr bwMode="auto">
          <a:xfrm>
            <a:off x="364603" y="488137"/>
            <a:ext cx="8420582" cy="5883295"/>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059" name="Group 2058">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2060"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2061" name="Picture 2060">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2062"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2063" name="Picture 2062">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4462996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250082</TotalTime>
  <Words>1794</Words>
  <Application>Microsoft Macintosh PowerPoint</Application>
  <PresentationFormat>On-screen Show (4:3)</PresentationFormat>
  <Paragraphs>124</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Garamond</vt:lpstr>
      <vt:lpstr>system-ui</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Lift the Anchor of Hopelessness </vt:lpstr>
      <vt:lpstr>Lift Your Anchor Default Thinking Cognitive Dissonance Confirmation Bias </vt:lpstr>
      <vt:lpstr>Exodus 32: 1-14</vt:lpstr>
      <vt:lpstr>BUT WHY???</vt:lpstr>
      <vt:lpstr>The Anchor of Hopelessness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Lewis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HELPING HELPS</dc:title>
  <dc:creator>Trask, Dr. Jeffrey T.</dc:creator>
  <cp:lastModifiedBy>Trask, Jeffrey T</cp:lastModifiedBy>
  <cp:revision>437</cp:revision>
  <cp:lastPrinted>2026-08-16T14:19:47Z</cp:lastPrinted>
  <dcterms:created xsi:type="dcterms:W3CDTF">2016-05-13T13:48:14Z</dcterms:created>
  <dcterms:modified xsi:type="dcterms:W3CDTF">2026-10-10T12:39:01Z</dcterms:modified>
</cp:coreProperties>
</file>